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85" r:id="rId2"/>
    <p:sldId id="510" r:id="rId3"/>
    <p:sldId id="514" r:id="rId4"/>
    <p:sldId id="515" r:id="rId5"/>
    <p:sldId id="516" r:id="rId6"/>
    <p:sldId id="517" r:id="rId7"/>
    <p:sldId id="518" r:id="rId8"/>
    <p:sldId id="513" r:id="rId9"/>
    <p:sldId id="520" r:id="rId10"/>
    <p:sldId id="519" r:id="rId11"/>
    <p:sldId id="509" r:id="rId12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89"/>
    <a:srgbClr val="C7CFE9"/>
    <a:srgbClr val="F89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2903" autoAdjust="0"/>
  </p:normalViewPr>
  <p:slideViewPr>
    <p:cSldViewPr snapToGrid="0">
      <p:cViewPr varScale="1">
        <p:scale>
          <a:sx n="32" d="100"/>
          <a:sy n="32" d="100"/>
        </p:scale>
        <p:origin x="1866" y="48"/>
      </p:cViewPr>
      <p:guideLst/>
    </p:cSldViewPr>
  </p:slideViewPr>
  <p:outlineViewPr>
    <p:cViewPr>
      <p:scale>
        <a:sx n="33" d="100"/>
        <a:sy n="33" d="100"/>
      </p:scale>
      <p:origin x="0" y="-30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6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2D1570-AFF9-440D-8C62-83A246B68B1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7D022F6-71B6-4C12-B56C-47E6A84BE593}">
      <dgm:prSet phldrT="[Text]"/>
      <dgm:spPr/>
      <dgm:t>
        <a:bodyPr/>
        <a:lstStyle/>
        <a:p>
          <a:r>
            <a:rPr lang="mi-NZ" dirty="0"/>
            <a:t>Potential Claim</a:t>
          </a:r>
          <a:endParaRPr lang="en-NZ" dirty="0"/>
        </a:p>
      </dgm:t>
    </dgm:pt>
    <dgm:pt modelId="{E6A0EB9F-F198-493F-B053-5A9E8408F4A0}" type="parTrans" cxnId="{96C77352-B151-4D56-9413-BB71D5E8B318}">
      <dgm:prSet/>
      <dgm:spPr/>
      <dgm:t>
        <a:bodyPr/>
        <a:lstStyle/>
        <a:p>
          <a:endParaRPr lang="en-NZ"/>
        </a:p>
      </dgm:t>
    </dgm:pt>
    <dgm:pt modelId="{FB1E6626-8576-4663-BB98-66669FE16667}" type="sibTrans" cxnId="{96C77352-B151-4D56-9413-BB71D5E8B318}">
      <dgm:prSet/>
      <dgm:spPr/>
      <dgm:t>
        <a:bodyPr/>
        <a:lstStyle/>
        <a:p>
          <a:endParaRPr lang="en-NZ"/>
        </a:p>
      </dgm:t>
    </dgm:pt>
    <dgm:pt modelId="{D3E403E0-A57E-4F10-9400-E37A26662EC1}">
      <dgm:prSet phldrT="[Text]"/>
      <dgm:spPr/>
      <dgm:t>
        <a:bodyPr/>
        <a:lstStyle/>
        <a:p>
          <a:r>
            <a:rPr lang="mi-NZ" dirty="0"/>
            <a:t>Notify Connexional Office</a:t>
          </a:r>
          <a:endParaRPr lang="en-NZ" dirty="0"/>
        </a:p>
      </dgm:t>
    </dgm:pt>
    <dgm:pt modelId="{2653498D-3AD5-4C08-B30C-AD07DEC531CD}" type="parTrans" cxnId="{4DB03C2C-9F6B-43E9-BDE1-D8785540570E}">
      <dgm:prSet/>
      <dgm:spPr/>
      <dgm:t>
        <a:bodyPr/>
        <a:lstStyle/>
        <a:p>
          <a:endParaRPr lang="en-NZ"/>
        </a:p>
      </dgm:t>
    </dgm:pt>
    <dgm:pt modelId="{9049D4F5-6E40-4073-B2ED-0B30A204EB04}" type="sibTrans" cxnId="{4DB03C2C-9F6B-43E9-BDE1-D8785540570E}">
      <dgm:prSet/>
      <dgm:spPr/>
      <dgm:t>
        <a:bodyPr/>
        <a:lstStyle/>
        <a:p>
          <a:endParaRPr lang="en-NZ"/>
        </a:p>
      </dgm:t>
    </dgm:pt>
    <dgm:pt modelId="{3479601C-4BF2-46B6-B866-1E6D690BE04C}">
      <dgm:prSet phldrT="[Text]"/>
      <dgm:spPr/>
      <dgm:t>
        <a:bodyPr/>
        <a:lstStyle/>
        <a:p>
          <a:r>
            <a:rPr lang="mi-NZ" dirty="0"/>
            <a:t>Insurer notified</a:t>
          </a:r>
          <a:endParaRPr lang="en-NZ" dirty="0"/>
        </a:p>
      </dgm:t>
    </dgm:pt>
    <dgm:pt modelId="{534CA486-0563-4A53-9B21-C3533C6ACB35}" type="parTrans" cxnId="{28846F27-96E6-4EE8-A51F-C7B0887354E7}">
      <dgm:prSet/>
      <dgm:spPr/>
      <dgm:t>
        <a:bodyPr/>
        <a:lstStyle/>
        <a:p>
          <a:endParaRPr lang="en-NZ"/>
        </a:p>
      </dgm:t>
    </dgm:pt>
    <dgm:pt modelId="{D9407F1A-4E7F-42EF-B810-6DA756F9FD60}" type="sibTrans" cxnId="{28846F27-96E6-4EE8-A51F-C7B0887354E7}">
      <dgm:prSet/>
      <dgm:spPr/>
      <dgm:t>
        <a:bodyPr/>
        <a:lstStyle/>
        <a:p>
          <a:endParaRPr lang="en-NZ"/>
        </a:p>
      </dgm:t>
    </dgm:pt>
    <dgm:pt modelId="{D0D0E55B-EC10-4B48-9FD0-D319BA1E69B1}">
      <dgm:prSet/>
      <dgm:spPr/>
      <dgm:t>
        <a:bodyPr/>
        <a:lstStyle/>
        <a:p>
          <a:r>
            <a:rPr lang="mi-NZ" dirty="0"/>
            <a:t>Seek preferred legal advice</a:t>
          </a:r>
          <a:endParaRPr lang="en-NZ" dirty="0"/>
        </a:p>
      </dgm:t>
    </dgm:pt>
    <dgm:pt modelId="{CA0C3701-84B9-41DD-9511-BFA626878122}" type="parTrans" cxnId="{E3C12C49-80DB-497A-B514-44D4A6BB8DA6}">
      <dgm:prSet/>
      <dgm:spPr/>
      <dgm:t>
        <a:bodyPr/>
        <a:lstStyle/>
        <a:p>
          <a:endParaRPr lang="en-NZ"/>
        </a:p>
      </dgm:t>
    </dgm:pt>
    <dgm:pt modelId="{9818F0A7-60C9-4B46-BA9F-24FBDFCC179F}" type="sibTrans" cxnId="{E3C12C49-80DB-497A-B514-44D4A6BB8DA6}">
      <dgm:prSet/>
      <dgm:spPr/>
      <dgm:t>
        <a:bodyPr/>
        <a:lstStyle/>
        <a:p>
          <a:endParaRPr lang="en-NZ"/>
        </a:p>
      </dgm:t>
    </dgm:pt>
    <dgm:pt modelId="{4E06B8C1-AC68-4C47-9967-9436C5DC4551}" type="pres">
      <dgm:prSet presAssocID="{222D1570-AFF9-440D-8C62-83A246B68B11}" presName="CompostProcess" presStyleCnt="0">
        <dgm:presLayoutVars>
          <dgm:dir/>
          <dgm:resizeHandles val="exact"/>
        </dgm:presLayoutVars>
      </dgm:prSet>
      <dgm:spPr/>
    </dgm:pt>
    <dgm:pt modelId="{3C705B01-BF88-45A1-9C3A-AE6F0E6DFFCF}" type="pres">
      <dgm:prSet presAssocID="{222D1570-AFF9-440D-8C62-83A246B68B11}" presName="arrow" presStyleLbl="bgShp" presStyleIdx="0" presStyleCnt="1"/>
      <dgm:spPr/>
    </dgm:pt>
    <dgm:pt modelId="{8ECDC6D0-3C7F-4F0B-AF38-5F4B30660C68}" type="pres">
      <dgm:prSet presAssocID="{222D1570-AFF9-440D-8C62-83A246B68B11}" presName="linearProcess" presStyleCnt="0"/>
      <dgm:spPr/>
    </dgm:pt>
    <dgm:pt modelId="{0452F8C8-5C13-4F17-83F6-94FF27A450F4}" type="pres">
      <dgm:prSet presAssocID="{97D022F6-71B6-4C12-B56C-47E6A84BE593}" presName="textNode" presStyleLbl="node1" presStyleIdx="0" presStyleCnt="4">
        <dgm:presLayoutVars>
          <dgm:bulletEnabled val="1"/>
        </dgm:presLayoutVars>
      </dgm:prSet>
      <dgm:spPr/>
    </dgm:pt>
    <dgm:pt modelId="{1AF25484-4FF5-47B0-AF5F-7D5FBAB7CE4D}" type="pres">
      <dgm:prSet presAssocID="{FB1E6626-8576-4663-BB98-66669FE16667}" presName="sibTrans" presStyleCnt="0"/>
      <dgm:spPr/>
    </dgm:pt>
    <dgm:pt modelId="{4C9FA63F-DCF6-4B31-9EA4-B5A339C77A12}" type="pres">
      <dgm:prSet presAssocID="{D3E403E0-A57E-4F10-9400-E37A26662EC1}" presName="textNode" presStyleLbl="node1" presStyleIdx="1" presStyleCnt="4">
        <dgm:presLayoutVars>
          <dgm:bulletEnabled val="1"/>
        </dgm:presLayoutVars>
      </dgm:prSet>
      <dgm:spPr/>
    </dgm:pt>
    <dgm:pt modelId="{F5B2F74B-9DB8-44A7-8408-97EF9FB5ED16}" type="pres">
      <dgm:prSet presAssocID="{9049D4F5-6E40-4073-B2ED-0B30A204EB04}" presName="sibTrans" presStyleCnt="0"/>
      <dgm:spPr/>
    </dgm:pt>
    <dgm:pt modelId="{499C1FEE-51F7-4E49-8E73-4E2348E4A33A}" type="pres">
      <dgm:prSet presAssocID="{3479601C-4BF2-46B6-B866-1E6D690BE04C}" presName="textNode" presStyleLbl="node1" presStyleIdx="2" presStyleCnt="4">
        <dgm:presLayoutVars>
          <dgm:bulletEnabled val="1"/>
        </dgm:presLayoutVars>
      </dgm:prSet>
      <dgm:spPr/>
    </dgm:pt>
    <dgm:pt modelId="{AABA9649-2C37-4571-A56B-FCA13B716FAF}" type="pres">
      <dgm:prSet presAssocID="{D9407F1A-4E7F-42EF-B810-6DA756F9FD60}" presName="sibTrans" presStyleCnt="0"/>
      <dgm:spPr/>
    </dgm:pt>
    <dgm:pt modelId="{EFA47650-1CCF-401E-BD79-AA6DA9A6FA3E}" type="pres">
      <dgm:prSet presAssocID="{D0D0E55B-EC10-4B48-9FD0-D319BA1E69B1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28846F27-96E6-4EE8-A51F-C7B0887354E7}" srcId="{222D1570-AFF9-440D-8C62-83A246B68B11}" destId="{3479601C-4BF2-46B6-B866-1E6D690BE04C}" srcOrd="2" destOrd="0" parTransId="{534CA486-0563-4A53-9B21-C3533C6ACB35}" sibTransId="{D9407F1A-4E7F-42EF-B810-6DA756F9FD60}"/>
    <dgm:cxn modelId="{4DB03C2C-9F6B-43E9-BDE1-D8785540570E}" srcId="{222D1570-AFF9-440D-8C62-83A246B68B11}" destId="{D3E403E0-A57E-4F10-9400-E37A26662EC1}" srcOrd="1" destOrd="0" parTransId="{2653498D-3AD5-4C08-B30C-AD07DEC531CD}" sibTransId="{9049D4F5-6E40-4073-B2ED-0B30A204EB04}"/>
    <dgm:cxn modelId="{E3C12C49-80DB-497A-B514-44D4A6BB8DA6}" srcId="{222D1570-AFF9-440D-8C62-83A246B68B11}" destId="{D0D0E55B-EC10-4B48-9FD0-D319BA1E69B1}" srcOrd="3" destOrd="0" parTransId="{CA0C3701-84B9-41DD-9511-BFA626878122}" sibTransId="{9818F0A7-60C9-4B46-BA9F-24FBDFCC179F}"/>
    <dgm:cxn modelId="{731E326E-70EC-47C1-8986-80CEE15FF666}" type="presOf" srcId="{D3E403E0-A57E-4F10-9400-E37A26662EC1}" destId="{4C9FA63F-DCF6-4B31-9EA4-B5A339C77A12}" srcOrd="0" destOrd="0" presId="urn:microsoft.com/office/officeart/2005/8/layout/hProcess9"/>
    <dgm:cxn modelId="{96C77352-B151-4D56-9413-BB71D5E8B318}" srcId="{222D1570-AFF9-440D-8C62-83A246B68B11}" destId="{97D022F6-71B6-4C12-B56C-47E6A84BE593}" srcOrd="0" destOrd="0" parTransId="{E6A0EB9F-F198-493F-B053-5A9E8408F4A0}" sibTransId="{FB1E6626-8576-4663-BB98-66669FE16667}"/>
    <dgm:cxn modelId="{96078783-4A97-4415-9634-1ECADC18E0AE}" type="presOf" srcId="{222D1570-AFF9-440D-8C62-83A246B68B11}" destId="{4E06B8C1-AC68-4C47-9967-9436C5DC4551}" srcOrd="0" destOrd="0" presId="urn:microsoft.com/office/officeart/2005/8/layout/hProcess9"/>
    <dgm:cxn modelId="{279BA191-A0C0-4B35-B2FF-76931FFDEBFA}" type="presOf" srcId="{3479601C-4BF2-46B6-B866-1E6D690BE04C}" destId="{499C1FEE-51F7-4E49-8E73-4E2348E4A33A}" srcOrd="0" destOrd="0" presId="urn:microsoft.com/office/officeart/2005/8/layout/hProcess9"/>
    <dgm:cxn modelId="{F295F7A0-52F2-44D4-AF7A-4612C16DFD4B}" type="presOf" srcId="{D0D0E55B-EC10-4B48-9FD0-D319BA1E69B1}" destId="{EFA47650-1CCF-401E-BD79-AA6DA9A6FA3E}" srcOrd="0" destOrd="0" presId="urn:microsoft.com/office/officeart/2005/8/layout/hProcess9"/>
    <dgm:cxn modelId="{48E3E4C7-DB18-4F3A-B6C4-273D57999C92}" type="presOf" srcId="{97D022F6-71B6-4C12-B56C-47E6A84BE593}" destId="{0452F8C8-5C13-4F17-83F6-94FF27A450F4}" srcOrd="0" destOrd="0" presId="urn:microsoft.com/office/officeart/2005/8/layout/hProcess9"/>
    <dgm:cxn modelId="{03F744DA-D38C-4253-ACA5-9BC8D5616E61}" type="presParOf" srcId="{4E06B8C1-AC68-4C47-9967-9436C5DC4551}" destId="{3C705B01-BF88-45A1-9C3A-AE6F0E6DFFCF}" srcOrd="0" destOrd="0" presId="urn:microsoft.com/office/officeart/2005/8/layout/hProcess9"/>
    <dgm:cxn modelId="{24582FC6-4220-4EB5-94D2-E961BBA8E5FB}" type="presParOf" srcId="{4E06B8C1-AC68-4C47-9967-9436C5DC4551}" destId="{8ECDC6D0-3C7F-4F0B-AF38-5F4B30660C68}" srcOrd="1" destOrd="0" presId="urn:microsoft.com/office/officeart/2005/8/layout/hProcess9"/>
    <dgm:cxn modelId="{F87E35BD-E96F-4F3F-B9EE-8F728CFF4CB7}" type="presParOf" srcId="{8ECDC6D0-3C7F-4F0B-AF38-5F4B30660C68}" destId="{0452F8C8-5C13-4F17-83F6-94FF27A450F4}" srcOrd="0" destOrd="0" presId="urn:microsoft.com/office/officeart/2005/8/layout/hProcess9"/>
    <dgm:cxn modelId="{8D0700DA-5B61-4CC3-8EB0-1704CE05B057}" type="presParOf" srcId="{8ECDC6D0-3C7F-4F0B-AF38-5F4B30660C68}" destId="{1AF25484-4FF5-47B0-AF5F-7D5FBAB7CE4D}" srcOrd="1" destOrd="0" presId="urn:microsoft.com/office/officeart/2005/8/layout/hProcess9"/>
    <dgm:cxn modelId="{EDB1519C-C6A3-4FC2-A44C-CDD61C872E19}" type="presParOf" srcId="{8ECDC6D0-3C7F-4F0B-AF38-5F4B30660C68}" destId="{4C9FA63F-DCF6-4B31-9EA4-B5A339C77A12}" srcOrd="2" destOrd="0" presId="urn:microsoft.com/office/officeart/2005/8/layout/hProcess9"/>
    <dgm:cxn modelId="{BCDAA624-7533-47D2-8D25-3F2C2DD4108A}" type="presParOf" srcId="{8ECDC6D0-3C7F-4F0B-AF38-5F4B30660C68}" destId="{F5B2F74B-9DB8-44A7-8408-97EF9FB5ED16}" srcOrd="3" destOrd="0" presId="urn:microsoft.com/office/officeart/2005/8/layout/hProcess9"/>
    <dgm:cxn modelId="{A7535203-6E37-46A3-BE9C-D3376149E474}" type="presParOf" srcId="{8ECDC6D0-3C7F-4F0B-AF38-5F4B30660C68}" destId="{499C1FEE-51F7-4E49-8E73-4E2348E4A33A}" srcOrd="4" destOrd="0" presId="urn:microsoft.com/office/officeart/2005/8/layout/hProcess9"/>
    <dgm:cxn modelId="{3F9FCE66-30B3-4DA4-A9B1-C343F09800EB}" type="presParOf" srcId="{8ECDC6D0-3C7F-4F0B-AF38-5F4B30660C68}" destId="{AABA9649-2C37-4571-A56B-FCA13B716FAF}" srcOrd="5" destOrd="0" presId="urn:microsoft.com/office/officeart/2005/8/layout/hProcess9"/>
    <dgm:cxn modelId="{894217E6-996F-48A7-BAAA-C17D80E04026}" type="presParOf" srcId="{8ECDC6D0-3C7F-4F0B-AF38-5F4B30660C68}" destId="{EFA47650-1CCF-401E-BD79-AA6DA9A6FA3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88FDA6-EC23-4220-896C-89FBF76B121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40072107-37C8-40D9-AEA1-DF84BC7A4209}">
      <dgm:prSet phldrT="[Text]"/>
      <dgm:spPr>
        <a:noFill/>
        <a:ln>
          <a:noFill/>
        </a:ln>
      </dgm:spPr>
      <dgm:t>
        <a:bodyPr/>
        <a:lstStyle/>
        <a:p>
          <a:r>
            <a:rPr lang="mi-NZ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en-NZ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6F13879-5879-4982-B705-83858E11048F}" type="parTrans" cxnId="{C146E971-9477-4A96-815B-70FAC1E677CD}">
      <dgm:prSet/>
      <dgm:spPr/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7D344A0-36FE-4E2E-A093-4B64D9F65986}" type="sibTrans" cxnId="{C146E971-9477-4A96-815B-70FAC1E677CD}">
      <dgm:prSet/>
      <dgm:spPr/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E05CA46-BC32-4710-AABD-FDE063E77D1B}">
      <dgm:prSet phldrT="[Text]"/>
      <dgm:spPr>
        <a:solidFill>
          <a:srgbClr val="C7CFE9"/>
        </a:solidFill>
        <a:ln>
          <a:noFill/>
        </a:ln>
      </dgm:spPr>
      <dgm:t>
        <a:bodyPr/>
        <a:lstStyle/>
        <a:p>
          <a:r>
            <a:rPr lang="mi-NZ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Visiting</a:t>
          </a:r>
          <a:endParaRPr lang="en-NZ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7794A18-62F5-4476-8B17-D7F96B2C1C4A}" type="parTrans" cxnId="{B8153640-0478-4CE5-A686-D4393FA594EE}">
      <dgm:prSet/>
      <dgm:spPr>
        <a:solidFill>
          <a:srgbClr val="C7CFE9"/>
        </a:solidFill>
      </dgm:spPr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6A24FC6-4E0D-48C9-8CAB-DDA75EF82546}" type="sibTrans" cxnId="{B8153640-0478-4CE5-A686-D4393FA594EE}">
      <dgm:prSet/>
      <dgm:spPr/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B3B900D-FD28-4A55-929E-1DF45080F6B1}">
      <dgm:prSet phldrT="[Text]"/>
      <dgm:spPr>
        <a:solidFill>
          <a:srgbClr val="C7CFE9"/>
        </a:solidFill>
        <a:ln>
          <a:noFill/>
        </a:ln>
      </dgm:spPr>
      <dgm:t>
        <a:bodyPr/>
        <a:lstStyle/>
        <a:p>
          <a:r>
            <a:rPr lang="en-NZ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People who pose a risk</a:t>
          </a:r>
        </a:p>
      </dgm:t>
    </dgm:pt>
    <dgm:pt modelId="{254C0CBC-86DD-42CB-8105-7B3E668D1536}" type="parTrans" cxnId="{C05813B3-15D5-4E3A-BB6C-6358A8651F8A}">
      <dgm:prSet/>
      <dgm:spPr>
        <a:solidFill>
          <a:srgbClr val="C7CFE9"/>
        </a:solidFill>
      </dgm:spPr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36B2D8-0752-4CFE-B949-7169F5BC196D}" type="sibTrans" cxnId="{C05813B3-15D5-4E3A-BB6C-6358A8651F8A}">
      <dgm:prSet/>
      <dgm:spPr/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CDBFB9B-FAB8-4C69-ACAB-6DCCA99152F6}">
      <dgm:prSet phldrT="[Text]"/>
      <dgm:spPr>
        <a:solidFill>
          <a:srgbClr val="C7CFE9"/>
        </a:solidFill>
        <a:ln>
          <a:noFill/>
        </a:ln>
      </dgm:spPr>
      <dgm:t>
        <a:bodyPr/>
        <a:lstStyle/>
        <a:p>
          <a:r>
            <a:rPr lang="mi-NZ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Locations</a:t>
          </a:r>
          <a:endParaRPr lang="en-NZ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CF28508-23E0-48D3-AC15-7BB231C6625F}" type="parTrans" cxnId="{AA2A2F36-7004-4B81-A623-636774A7875B}">
      <dgm:prSet/>
      <dgm:spPr>
        <a:solidFill>
          <a:srgbClr val="C7CFE9"/>
        </a:solidFill>
      </dgm:spPr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199B418-6083-498B-BD16-CBE6C9A68C6F}" type="sibTrans" cxnId="{AA2A2F36-7004-4B81-A623-636774A7875B}">
      <dgm:prSet/>
      <dgm:spPr/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7EC4689-B975-431D-B813-E6EB4992BB7B}">
      <dgm:prSet/>
      <dgm:spPr>
        <a:solidFill>
          <a:srgbClr val="C7CFE9"/>
        </a:solidFill>
        <a:ln>
          <a:noFill/>
        </a:ln>
      </dgm:spPr>
      <dgm:t>
        <a:bodyPr/>
        <a:lstStyle/>
        <a:p>
          <a:r>
            <a:rPr lang="mi-NZ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State of mind</a:t>
          </a:r>
          <a:endParaRPr lang="en-NZ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4D4DD12-C9DE-4608-9E18-17C3ACCB60D1}" type="parTrans" cxnId="{9C005415-E275-4F16-AC6A-C98EFC844532}">
      <dgm:prSet/>
      <dgm:spPr>
        <a:solidFill>
          <a:srgbClr val="C7CFE9"/>
        </a:solidFill>
        <a:ln>
          <a:noFill/>
        </a:ln>
      </dgm:spPr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9F841FA-2CA6-4052-B712-1E1B551BA73D}" type="sibTrans" cxnId="{9C005415-E275-4F16-AC6A-C98EFC844532}">
      <dgm:prSet/>
      <dgm:spPr/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A966873-92CC-4973-9EA8-32A170AAEACF}">
      <dgm:prSet/>
      <dgm:spPr>
        <a:solidFill>
          <a:srgbClr val="C7CFE9"/>
        </a:solidFill>
        <a:ln>
          <a:noFill/>
        </a:ln>
      </dgm:spPr>
      <dgm:t>
        <a:bodyPr/>
        <a:lstStyle/>
        <a:p>
          <a:r>
            <a:rPr lang="mi-NZ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Buildings</a:t>
          </a:r>
          <a:endParaRPr lang="en-NZ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EBB5600-C90D-45BE-8CC4-758E5B230ED5}" type="parTrans" cxnId="{F9B66032-5E73-48BE-8A63-186CCEC43674}">
      <dgm:prSet/>
      <dgm:spPr>
        <a:solidFill>
          <a:srgbClr val="C7CFE9"/>
        </a:solidFill>
      </dgm:spPr>
      <dgm:t>
        <a:bodyPr/>
        <a:lstStyle/>
        <a:p>
          <a:endParaRPr lang="en-NZ"/>
        </a:p>
      </dgm:t>
    </dgm:pt>
    <dgm:pt modelId="{709E2710-8C44-4D88-A2D0-BD7812FB6040}" type="sibTrans" cxnId="{F9B66032-5E73-48BE-8A63-186CCEC43674}">
      <dgm:prSet/>
      <dgm:spPr/>
      <dgm:t>
        <a:bodyPr/>
        <a:lstStyle/>
        <a:p>
          <a:endParaRPr lang="en-NZ"/>
        </a:p>
      </dgm:t>
    </dgm:pt>
    <dgm:pt modelId="{8F01CFC1-000A-4AEF-A698-07276F67A743}">
      <dgm:prSet/>
      <dgm:spPr>
        <a:solidFill>
          <a:srgbClr val="C7CFE9"/>
        </a:solidFill>
        <a:ln>
          <a:noFill/>
        </a:ln>
      </dgm:spPr>
      <dgm:t>
        <a:bodyPr/>
        <a:lstStyle/>
        <a:p>
          <a:r>
            <a:rPr lang="mi-NZ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Stress and fatigue</a:t>
          </a:r>
          <a:endParaRPr lang="en-NZ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B0E3DCA-8291-4204-AEDB-734F0CCBD2E8}" type="parTrans" cxnId="{12A7651F-6D5B-4516-8285-C8982EF77A4F}">
      <dgm:prSet/>
      <dgm:spPr>
        <a:solidFill>
          <a:srgbClr val="C7CFE9"/>
        </a:solidFill>
      </dgm:spPr>
      <dgm:t>
        <a:bodyPr/>
        <a:lstStyle/>
        <a:p>
          <a:endParaRPr lang="en-NZ"/>
        </a:p>
      </dgm:t>
    </dgm:pt>
    <dgm:pt modelId="{3B1A079F-8B30-4867-9EF6-E931EAD8DE72}" type="sibTrans" cxnId="{12A7651F-6D5B-4516-8285-C8982EF77A4F}">
      <dgm:prSet/>
      <dgm:spPr/>
      <dgm:t>
        <a:bodyPr/>
        <a:lstStyle/>
        <a:p>
          <a:endParaRPr lang="en-NZ"/>
        </a:p>
      </dgm:t>
    </dgm:pt>
    <dgm:pt modelId="{B4938C8A-B7D9-4161-B149-6CAD2ED9D38A}">
      <dgm:prSet/>
      <dgm:spPr>
        <a:solidFill>
          <a:srgbClr val="C7CFE9"/>
        </a:solidFill>
        <a:ln>
          <a:noFill/>
        </a:ln>
      </dgm:spPr>
      <dgm:t>
        <a:bodyPr/>
        <a:lstStyle/>
        <a:p>
          <a:r>
            <a:rPr lang="mi-NZ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Travelling</a:t>
          </a:r>
          <a:endParaRPr lang="en-NZ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0B9DEB8-DEBF-4D53-A40D-F00D02D3ED97}" type="sibTrans" cxnId="{6198AE86-A350-485C-8441-8B49F337E66C}">
      <dgm:prSet/>
      <dgm:spPr/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19316B6-23D0-42B5-9683-CABB155081D9}" type="parTrans" cxnId="{6198AE86-A350-485C-8441-8B49F337E66C}">
      <dgm:prSet/>
      <dgm:spPr>
        <a:solidFill>
          <a:srgbClr val="C7CFE9"/>
        </a:solidFill>
        <a:ln>
          <a:noFill/>
        </a:ln>
      </dgm:spPr>
      <dgm:t>
        <a:bodyPr/>
        <a:lstStyle/>
        <a:p>
          <a:endParaRPr lang="en-NZ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D32D8BD-00B0-4CAC-88AE-8E945C39A393}">
      <dgm:prSet/>
      <dgm:spPr>
        <a:solidFill>
          <a:srgbClr val="C7CFE9"/>
        </a:solidFill>
        <a:ln>
          <a:noFill/>
        </a:ln>
      </dgm:spPr>
      <dgm:t>
        <a:bodyPr/>
        <a:lstStyle/>
        <a:p>
          <a:r>
            <a:rPr lang="mi-NZ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Covid-19 etc.</a:t>
          </a:r>
          <a:endParaRPr lang="en-NZ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3E09542-ABAC-41D5-AF4B-E89F0896EBCF}" type="sibTrans" cxnId="{F925AA2D-2DD9-4416-AB78-8F8A98072001}">
      <dgm:prSet/>
      <dgm:spPr/>
      <dgm:t>
        <a:bodyPr/>
        <a:lstStyle/>
        <a:p>
          <a:endParaRPr lang="en-NZ"/>
        </a:p>
      </dgm:t>
    </dgm:pt>
    <dgm:pt modelId="{69B39CC5-637B-40D3-B653-6EAFDD52DBB3}" type="parTrans" cxnId="{F925AA2D-2DD9-4416-AB78-8F8A98072001}">
      <dgm:prSet/>
      <dgm:spPr>
        <a:solidFill>
          <a:srgbClr val="C7CFE9"/>
        </a:solidFill>
      </dgm:spPr>
      <dgm:t>
        <a:bodyPr/>
        <a:lstStyle/>
        <a:p>
          <a:endParaRPr lang="en-NZ"/>
        </a:p>
      </dgm:t>
    </dgm:pt>
    <dgm:pt modelId="{E8B275D3-C174-47A0-AA7D-2C4413470042}" type="pres">
      <dgm:prSet presAssocID="{4688FDA6-EC23-4220-896C-89FBF76B121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A7681AC-954C-41D0-956B-71BB9B98DB20}" type="pres">
      <dgm:prSet presAssocID="{40072107-37C8-40D9-AEA1-DF84BC7A4209}" presName="centerShape" presStyleLbl="node0" presStyleIdx="0" presStyleCnt="1"/>
      <dgm:spPr/>
    </dgm:pt>
    <dgm:pt modelId="{26D7E983-B616-4387-BCA3-FBE9E2C1D174}" type="pres">
      <dgm:prSet presAssocID="{D7794A18-62F5-4476-8B17-D7F96B2C1C4A}" presName="parTrans" presStyleLbl="bgSibTrans2D1" presStyleIdx="0" presStyleCnt="8"/>
      <dgm:spPr/>
    </dgm:pt>
    <dgm:pt modelId="{4087B359-813C-4CBF-9256-74F4551FC999}" type="pres">
      <dgm:prSet presAssocID="{AE05CA46-BC32-4710-AABD-FDE063E77D1B}" presName="node" presStyleLbl="node1" presStyleIdx="0" presStyleCnt="8" custRadScaleRad="88598" custRadScaleInc="12249">
        <dgm:presLayoutVars>
          <dgm:bulletEnabled val="1"/>
        </dgm:presLayoutVars>
      </dgm:prSet>
      <dgm:spPr/>
    </dgm:pt>
    <dgm:pt modelId="{905F4B4A-F161-4272-BD16-6B2D347E8225}" type="pres">
      <dgm:prSet presAssocID="{254C0CBC-86DD-42CB-8105-7B3E668D1536}" presName="parTrans" presStyleLbl="bgSibTrans2D1" presStyleIdx="1" presStyleCnt="8"/>
      <dgm:spPr/>
    </dgm:pt>
    <dgm:pt modelId="{F82624EF-A55F-48CF-86A6-C20ED3D68AE0}" type="pres">
      <dgm:prSet presAssocID="{DB3B900D-FD28-4A55-929E-1DF45080F6B1}" presName="node" presStyleLbl="node1" presStyleIdx="1" presStyleCnt="8" custRadScaleRad="94283" custRadScaleInc="-231">
        <dgm:presLayoutVars>
          <dgm:bulletEnabled val="1"/>
        </dgm:presLayoutVars>
      </dgm:prSet>
      <dgm:spPr/>
    </dgm:pt>
    <dgm:pt modelId="{C59EDE7E-7B34-4CAF-A022-43FDC652D9FC}" type="pres">
      <dgm:prSet presAssocID="{BCF28508-23E0-48D3-AC15-7BB231C6625F}" presName="parTrans" presStyleLbl="bgSibTrans2D1" presStyleIdx="2" presStyleCnt="8"/>
      <dgm:spPr/>
    </dgm:pt>
    <dgm:pt modelId="{2F7C0885-F06D-49B2-93D6-432D86B92ABA}" type="pres">
      <dgm:prSet presAssocID="{9CDBFB9B-FAB8-4C69-ACAB-6DCCA99152F6}" presName="node" presStyleLbl="node1" presStyleIdx="2" presStyleCnt="8" custRadScaleRad="98014" custRadScaleInc="-4141">
        <dgm:presLayoutVars>
          <dgm:bulletEnabled val="1"/>
        </dgm:presLayoutVars>
      </dgm:prSet>
      <dgm:spPr/>
    </dgm:pt>
    <dgm:pt modelId="{720534C8-E64D-4105-8686-3FCABA999B4D}" type="pres">
      <dgm:prSet presAssocID="{619316B6-23D0-42B5-9683-CABB155081D9}" presName="parTrans" presStyleLbl="bgSibTrans2D1" presStyleIdx="3" presStyleCnt="8"/>
      <dgm:spPr/>
    </dgm:pt>
    <dgm:pt modelId="{4366C8A6-187D-463A-9C38-F2BA263B3D6E}" type="pres">
      <dgm:prSet presAssocID="{B4938C8A-B7D9-4161-B149-6CAD2ED9D38A}" presName="node" presStyleLbl="node1" presStyleIdx="3" presStyleCnt="8" custRadScaleRad="91713" custRadScaleInc="-5265">
        <dgm:presLayoutVars>
          <dgm:bulletEnabled val="1"/>
        </dgm:presLayoutVars>
      </dgm:prSet>
      <dgm:spPr/>
    </dgm:pt>
    <dgm:pt modelId="{58F0107B-CB79-4A8C-8601-B4D02EF65548}" type="pres">
      <dgm:prSet presAssocID="{E4D4DD12-C9DE-4608-9E18-17C3ACCB60D1}" presName="parTrans" presStyleLbl="bgSibTrans2D1" presStyleIdx="4" presStyleCnt="8"/>
      <dgm:spPr/>
    </dgm:pt>
    <dgm:pt modelId="{3781970C-4275-4090-B042-070AD1C166C7}" type="pres">
      <dgm:prSet presAssocID="{E7EC4689-B975-431D-B813-E6EB4992BB7B}" presName="node" presStyleLbl="node1" presStyleIdx="4" presStyleCnt="8" custRadScaleRad="91713" custRadScaleInc="5265">
        <dgm:presLayoutVars>
          <dgm:bulletEnabled val="1"/>
        </dgm:presLayoutVars>
      </dgm:prSet>
      <dgm:spPr/>
    </dgm:pt>
    <dgm:pt modelId="{1724EA4F-125B-4082-8DA7-ADB01342E248}" type="pres">
      <dgm:prSet presAssocID="{2EBB5600-C90D-45BE-8CC4-758E5B230ED5}" presName="parTrans" presStyleLbl="bgSibTrans2D1" presStyleIdx="5" presStyleCnt="8"/>
      <dgm:spPr/>
    </dgm:pt>
    <dgm:pt modelId="{8FF8A463-2427-4174-870D-AB89C3DBD5D0}" type="pres">
      <dgm:prSet presAssocID="{FA966873-92CC-4973-9EA8-32A170AAEACF}" presName="node" presStyleLbl="node1" presStyleIdx="5" presStyleCnt="8" custRadScaleRad="97358" custRadScaleInc="5558">
        <dgm:presLayoutVars>
          <dgm:bulletEnabled val="1"/>
        </dgm:presLayoutVars>
      </dgm:prSet>
      <dgm:spPr/>
    </dgm:pt>
    <dgm:pt modelId="{2E85E8E6-6FFC-483F-A8DB-19F130725C36}" type="pres">
      <dgm:prSet presAssocID="{8B0E3DCA-8291-4204-AEDB-734F0CCBD2E8}" presName="parTrans" presStyleLbl="bgSibTrans2D1" presStyleIdx="6" presStyleCnt="8"/>
      <dgm:spPr/>
    </dgm:pt>
    <dgm:pt modelId="{35FA75D0-980C-4298-BB20-EB54589E3081}" type="pres">
      <dgm:prSet presAssocID="{8F01CFC1-000A-4AEF-A698-07276F67A743}" presName="node" presStyleLbl="node1" presStyleIdx="6" presStyleCnt="8" custRadScaleRad="96028" custRadScaleInc="3694">
        <dgm:presLayoutVars>
          <dgm:bulletEnabled val="1"/>
        </dgm:presLayoutVars>
      </dgm:prSet>
      <dgm:spPr/>
    </dgm:pt>
    <dgm:pt modelId="{75F72E05-AE1D-4440-ABCC-C15356DEE931}" type="pres">
      <dgm:prSet presAssocID="{69B39CC5-637B-40D3-B653-6EAFDD52DBB3}" presName="parTrans" presStyleLbl="bgSibTrans2D1" presStyleIdx="7" presStyleCnt="8"/>
      <dgm:spPr/>
    </dgm:pt>
    <dgm:pt modelId="{A762EFC4-5C2C-420A-92C6-DD9E639BDD05}" type="pres">
      <dgm:prSet presAssocID="{3D32D8BD-00B0-4CAC-88AE-8E945C39A393}" presName="node" presStyleLbl="node1" presStyleIdx="7" presStyleCnt="8" custRadScaleRad="92006" custRadScaleInc="-11795">
        <dgm:presLayoutVars>
          <dgm:bulletEnabled val="1"/>
        </dgm:presLayoutVars>
      </dgm:prSet>
      <dgm:spPr/>
    </dgm:pt>
  </dgm:ptLst>
  <dgm:cxnLst>
    <dgm:cxn modelId="{D8529B02-94D5-4856-9BDE-5589088D17C6}" type="presOf" srcId="{4688FDA6-EC23-4220-896C-89FBF76B1214}" destId="{E8B275D3-C174-47A0-AA7D-2C4413470042}" srcOrd="0" destOrd="0" presId="urn:microsoft.com/office/officeart/2005/8/layout/radial4"/>
    <dgm:cxn modelId="{B9EE110C-3446-4B57-80B1-C5A55B03E10A}" type="presOf" srcId="{BCF28508-23E0-48D3-AC15-7BB231C6625F}" destId="{C59EDE7E-7B34-4CAF-A022-43FDC652D9FC}" srcOrd="0" destOrd="0" presId="urn:microsoft.com/office/officeart/2005/8/layout/radial4"/>
    <dgm:cxn modelId="{36B64011-5E72-4D71-A106-2A8276D5B3DB}" type="presOf" srcId="{DB3B900D-FD28-4A55-929E-1DF45080F6B1}" destId="{F82624EF-A55F-48CF-86A6-C20ED3D68AE0}" srcOrd="0" destOrd="0" presId="urn:microsoft.com/office/officeart/2005/8/layout/radial4"/>
    <dgm:cxn modelId="{9C005415-E275-4F16-AC6A-C98EFC844532}" srcId="{40072107-37C8-40D9-AEA1-DF84BC7A4209}" destId="{E7EC4689-B975-431D-B813-E6EB4992BB7B}" srcOrd="4" destOrd="0" parTransId="{E4D4DD12-C9DE-4608-9E18-17C3ACCB60D1}" sibTransId="{09F841FA-2CA6-4052-B712-1E1B551BA73D}"/>
    <dgm:cxn modelId="{40A1F31C-45BB-45A1-8A6E-53C2554B6061}" type="presOf" srcId="{D7794A18-62F5-4476-8B17-D7F96B2C1C4A}" destId="{26D7E983-B616-4387-BCA3-FBE9E2C1D174}" srcOrd="0" destOrd="0" presId="urn:microsoft.com/office/officeart/2005/8/layout/radial4"/>
    <dgm:cxn modelId="{12A7651F-6D5B-4516-8285-C8982EF77A4F}" srcId="{40072107-37C8-40D9-AEA1-DF84BC7A4209}" destId="{8F01CFC1-000A-4AEF-A698-07276F67A743}" srcOrd="6" destOrd="0" parTransId="{8B0E3DCA-8291-4204-AEDB-734F0CCBD2E8}" sibTransId="{3B1A079F-8B30-4867-9EF6-E931EAD8DE72}"/>
    <dgm:cxn modelId="{BE2B482A-A45F-4108-85E5-34F25C9B91A4}" type="presOf" srcId="{8F01CFC1-000A-4AEF-A698-07276F67A743}" destId="{35FA75D0-980C-4298-BB20-EB54589E3081}" srcOrd="0" destOrd="0" presId="urn:microsoft.com/office/officeart/2005/8/layout/radial4"/>
    <dgm:cxn modelId="{2729962B-353A-4A44-BC2E-7D3459914CC4}" type="presOf" srcId="{E4D4DD12-C9DE-4608-9E18-17C3ACCB60D1}" destId="{58F0107B-CB79-4A8C-8601-B4D02EF65548}" srcOrd="0" destOrd="0" presId="urn:microsoft.com/office/officeart/2005/8/layout/radial4"/>
    <dgm:cxn modelId="{F925AA2D-2DD9-4416-AB78-8F8A98072001}" srcId="{40072107-37C8-40D9-AEA1-DF84BC7A4209}" destId="{3D32D8BD-00B0-4CAC-88AE-8E945C39A393}" srcOrd="7" destOrd="0" parTransId="{69B39CC5-637B-40D3-B653-6EAFDD52DBB3}" sibTransId="{83E09542-ABAC-41D5-AF4B-E89F0896EBCF}"/>
    <dgm:cxn modelId="{F9B66032-5E73-48BE-8A63-186CCEC43674}" srcId="{40072107-37C8-40D9-AEA1-DF84BC7A4209}" destId="{FA966873-92CC-4973-9EA8-32A170AAEACF}" srcOrd="5" destOrd="0" parTransId="{2EBB5600-C90D-45BE-8CC4-758E5B230ED5}" sibTransId="{709E2710-8C44-4D88-A2D0-BD7812FB6040}"/>
    <dgm:cxn modelId="{AA2A2F36-7004-4B81-A623-636774A7875B}" srcId="{40072107-37C8-40D9-AEA1-DF84BC7A4209}" destId="{9CDBFB9B-FAB8-4C69-ACAB-6DCCA99152F6}" srcOrd="2" destOrd="0" parTransId="{BCF28508-23E0-48D3-AC15-7BB231C6625F}" sibTransId="{C199B418-6083-498B-BD16-CBE6C9A68C6F}"/>
    <dgm:cxn modelId="{1D9AD037-12E4-407C-880C-D7FC1B6FAE29}" type="presOf" srcId="{FA966873-92CC-4973-9EA8-32A170AAEACF}" destId="{8FF8A463-2427-4174-870D-AB89C3DBD5D0}" srcOrd="0" destOrd="0" presId="urn:microsoft.com/office/officeart/2005/8/layout/radial4"/>
    <dgm:cxn modelId="{B8153640-0478-4CE5-A686-D4393FA594EE}" srcId="{40072107-37C8-40D9-AEA1-DF84BC7A4209}" destId="{AE05CA46-BC32-4710-AABD-FDE063E77D1B}" srcOrd="0" destOrd="0" parTransId="{D7794A18-62F5-4476-8B17-D7F96B2C1C4A}" sibTransId="{56A24FC6-4E0D-48C9-8CAB-DDA75EF82546}"/>
    <dgm:cxn modelId="{B8D11A43-1BDB-484E-B015-DA4337F0B459}" type="presOf" srcId="{AE05CA46-BC32-4710-AABD-FDE063E77D1B}" destId="{4087B359-813C-4CBF-9256-74F4551FC999}" srcOrd="0" destOrd="0" presId="urn:microsoft.com/office/officeart/2005/8/layout/radial4"/>
    <dgm:cxn modelId="{8DBFC547-F543-4944-916E-7586B26688AF}" type="presOf" srcId="{B4938C8A-B7D9-4161-B149-6CAD2ED9D38A}" destId="{4366C8A6-187D-463A-9C38-F2BA263B3D6E}" srcOrd="0" destOrd="0" presId="urn:microsoft.com/office/officeart/2005/8/layout/radial4"/>
    <dgm:cxn modelId="{C146E971-9477-4A96-815B-70FAC1E677CD}" srcId="{4688FDA6-EC23-4220-896C-89FBF76B1214}" destId="{40072107-37C8-40D9-AEA1-DF84BC7A4209}" srcOrd="0" destOrd="0" parTransId="{E6F13879-5879-4982-B705-83858E11048F}" sibTransId="{47D344A0-36FE-4E2E-A093-4B64D9F65986}"/>
    <dgm:cxn modelId="{AC6E1F85-DEFC-4EA7-A8C2-954F10688708}" type="presOf" srcId="{9CDBFB9B-FAB8-4C69-ACAB-6DCCA99152F6}" destId="{2F7C0885-F06D-49B2-93D6-432D86B92ABA}" srcOrd="0" destOrd="0" presId="urn:microsoft.com/office/officeart/2005/8/layout/radial4"/>
    <dgm:cxn modelId="{6198AE86-A350-485C-8441-8B49F337E66C}" srcId="{40072107-37C8-40D9-AEA1-DF84BC7A4209}" destId="{B4938C8A-B7D9-4161-B149-6CAD2ED9D38A}" srcOrd="3" destOrd="0" parTransId="{619316B6-23D0-42B5-9683-CABB155081D9}" sibTransId="{F0B9DEB8-DEBF-4D53-A40D-F00D02D3ED97}"/>
    <dgm:cxn modelId="{6FE1889D-6A4E-421D-B964-ADD007697EB4}" type="presOf" srcId="{254C0CBC-86DD-42CB-8105-7B3E668D1536}" destId="{905F4B4A-F161-4272-BD16-6B2D347E8225}" srcOrd="0" destOrd="0" presId="urn:microsoft.com/office/officeart/2005/8/layout/radial4"/>
    <dgm:cxn modelId="{260394A7-FFD4-4EB3-9A1E-56A7D4F04935}" type="presOf" srcId="{3D32D8BD-00B0-4CAC-88AE-8E945C39A393}" destId="{A762EFC4-5C2C-420A-92C6-DD9E639BDD05}" srcOrd="0" destOrd="0" presId="urn:microsoft.com/office/officeart/2005/8/layout/radial4"/>
    <dgm:cxn modelId="{A4B60BAA-2C70-4D7B-8B4C-6B74CEF00104}" type="presOf" srcId="{E7EC4689-B975-431D-B813-E6EB4992BB7B}" destId="{3781970C-4275-4090-B042-070AD1C166C7}" srcOrd="0" destOrd="0" presId="urn:microsoft.com/office/officeart/2005/8/layout/radial4"/>
    <dgm:cxn modelId="{C05813B3-15D5-4E3A-BB6C-6358A8651F8A}" srcId="{40072107-37C8-40D9-AEA1-DF84BC7A4209}" destId="{DB3B900D-FD28-4A55-929E-1DF45080F6B1}" srcOrd="1" destOrd="0" parTransId="{254C0CBC-86DD-42CB-8105-7B3E668D1536}" sibTransId="{3236B2D8-0752-4CFE-B949-7169F5BC196D}"/>
    <dgm:cxn modelId="{46F3D8BC-864D-4003-89F8-747F772DE8F3}" type="presOf" srcId="{40072107-37C8-40D9-AEA1-DF84BC7A4209}" destId="{5A7681AC-954C-41D0-956B-71BB9B98DB20}" srcOrd="0" destOrd="0" presId="urn:microsoft.com/office/officeart/2005/8/layout/radial4"/>
    <dgm:cxn modelId="{F10E97C9-6A23-4D5A-B449-9D59B1BA9D8B}" type="presOf" srcId="{619316B6-23D0-42B5-9683-CABB155081D9}" destId="{720534C8-E64D-4105-8686-3FCABA999B4D}" srcOrd="0" destOrd="0" presId="urn:microsoft.com/office/officeart/2005/8/layout/radial4"/>
    <dgm:cxn modelId="{707A02CF-6F37-4615-9775-2AC7647CFF9E}" type="presOf" srcId="{2EBB5600-C90D-45BE-8CC4-758E5B230ED5}" destId="{1724EA4F-125B-4082-8DA7-ADB01342E248}" srcOrd="0" destOrd="0" presId="urn:microsoft.com/office/officeart/2005/8/layout/radial4"/>
    <dgm:cxn modelId="{120AB3F1-58C6-4769-86E5-D6F976DE220D}" type="presOf" srcId="{69B39CC5-637B-40D3-B653-6EAFDD52DBB3}" destId="{75F72E05-AE1D-4440-ABCC-C15356DEE931}" srcOrd="0" destOrd="0" presId="urn:microsoft.com/office/officeart/2005/8/layout/radial4"/>
    <dgm:cxn modelId="{06C73CF5-0364-4238-8DED-7D5AF669DD06}" type="presOf" srcId="{8B0E3DCA-8291-4204-AEDB-734F0CCBD2E8}" destId="{2E85E8E6-6FFC-483F-A8DB-19F130725C36}" srcOrd="0" destOrd="0" presId="urn:microsoft.com/office/officeart/2005/8/layout/radial4"/>
    <dgm:cxn modelId="{E247231C-E3F5-490A-A6DE-AB91192085B8}" type="presParOf" srcId="{E8B275D3-C174-47A0-AA7D-2C4413470042}" destId="{5A7681AC-954C-41D0-956B-71BB9B98DB20}" srcOrd="0" destOrd="0" presId="urn:microsoft.com/office/officeart/2005/8/layout/radial4"/>
    <dgm:cxn modelId="{E44619D9-F9E7-4130-9BD0-40A3AA343778}" type="presParOf" srcId="{E8B275D3-C174-47A0-AA7D-2C4413470042}" destId="{26D7E983-B616-4387-BCA3-FBE9E2C1D174}" srcOrd="1" destOrd="0" presId="urn:microsoft.com/office/officeart/2005/8/layout/radial4"/>
    <dgm:cxn modelId="{29D9BD45-75B2-4FBD-A432-856B0121EC7A}" type="presParOf" srcId="{E8B275D3-C174-47A0-AA7D-2C4413470042}" destId="{4087B359-813C-4CBF-9256-74F4551FC999}" srcOrd="2" destOrd="0" presId="urn:microsoft.com/office/officeart/2005/8/layout/radial4"/>
    <dgm:cxn modelId="{073DA32C-4B18-4357-AE82-4DE1258EB08C}" type="presParOf" srcId="{E8B275D3-C174-47A0-AA7D-2C4413470042}" destId="{905F4B4A-F161-4272-BD16-6B2D347E8225}" srcOrd="3" destOrd="0" presId="urn:microsoft.com/office/officeart/2005/8/layout/radial4"/>
    <dgm:cxn modelId="{CAB01110-F44A-4A84-9A60-89EB8D375827}" type="presParOf" srcId="{E8B275D3-C174-47A0-AA7D-2C4413470042}" destId="{F82624EF-A55F-48CF-86A6-C20ED3D68AE0}" srcOrd="4" destOrd="0" presId="urn:microsoft.com/office/officeart/2005/8/layout/radial4"/>
    <dgm:cxn modelId="{328BCCC7-6B86-494A-8FC1-01FBF9AAF02B}" type="presParOf" srcId="{E8B275D3-C174-47A0-AA7D-2C4413470042}" destId="{C59EDE7E-7B34-4CAF-A022-43FDC652D9FC}" srcOrd="5" destOrd="0" presId="urn:microsoft.com/office/officeart/2005/8/layout/radial4"/>
    <dgm:cxn modelId="{31614B02-25B0-41E4-A92A-FA3E1EF4A371}" type="presParOf" srcId="{E8B275D3-C174-47A0-AA7D-2C4413470042}" destId="{2F7C0885-F06D-49B2-93D6-432D86B92ABA}" srcOrd="6" destOrd="0" presId="urn:microsoft.com/office/officeart/2005/8/layout/radial4"/>
    <dgm:cxn modelId="{80E30DA9-8001-4CB7-92A2-D7D87DC666BD}" type="presParOf" srcId="{E8B275D3-C174-47A0-AA7D-2C4413470042}" destId="{720534C8-E64D-4105-8686-3FCABA999B4D}" srcOrd="7" destOrd="0" presId="urn:microsoft.com/office/officeart/2005/8/layout/radial4"/>
    <dgm:cxn modelId="{A4378418-D8FB-47C8-BFC1-E2FB69E72F7E}" type="presParOf" srcId="{E8B275D3-C174-47A0-AA7D-2C4413470042}" destId="{4366C8A6-187D-463A-9C38-F2BA263B3D6E}" srcOrd="8" destOrd="0" presId="urn:microsoft.com/office/officeart/2005/8/layout/radial4"/>
    <dgm:cxn modelId="{61B4EDAE-AC39-4C0F-8B45-6AC28DDA5C1B}" type="presParOf" srcId="{E8B275D3-C174-47A0-AA7D-2C4413470042}" destId="{58F0107B-CB79-4A8C-8601-B4D02EF65548}" srcOrd="9" destOrd="0" presId="urn:microsoft.com/office/officeart/2005/8/layout/radial4"/>
    <dgm:cxn modelId="{880310D9-F1A6-423A-A981-0C960A85817A}" type="presParOf" srcId="{E8B275D3-C174-47A0-AA7D-2C4413470042}" destId="{3781970C-4275-4090-B042-070AD1C166C7}" srcOrd="10" destOrd="0" presId="urn:microsoft.com/office/officeart/2005/8/layout/radial4"/>
    <dgm:cxn modelId="{5946AF3E-6C4C-4D57-B98D-44BE7E55A1EA}" type="presParOf" srcId="{E8B275D3-C174-47A0-AA7D-2C4413470042}" destId="{1724EA4F-125B-4082-8DA7-ADB01342E248}" srcOrd="11" destOrd="0" presId="urn:microsoft.com/office/officeart/2005/8/layout/radial4"/>
    <dgm:cxn modelId="{F5274DA8-A03A-449B-9F1F-6CAB75272B3B}" type="presParOf" srcId="{E8B275D3-C174-47A0-AA7D-2C4413470042}" destId="{8FF8A463-2427-4174-870D-AB89C3DBD5D0}" srcOrd="12" destOrd="0" presId="urn:microsoft.com/office/officeart/2005/8/layout/radial4"/>
    <dgm:cxn modelId="{7D819334-3C7A-4754-AEEE-160BEFC4032E}" type="presParOf" srcId="{E8B275D3-C174-47A0-AA7D-2C4413470042}" destId="{2E85E8E6-6FFC-483F-A8DB-19F130725C36}" srcOrd="13" destOrd="0" presId="urn:microsoft.com/office/officeart/2005/8/layout/radial4"/>
    <dgm:cxn modelId="{4F04E909-7BAC-4B9B-8734-E69B1DEAD4E1}" type="presParOf" srcId="{E8B275D3-C174-47A0-AA7D-2C4413470042}" destId="{35FA75D0-980C-4298-BB20-EB54589E3081}" srcOrd="14" destOrd="0" presId="urn:microsoft.com/office/officeart/2005/8/layout/radial4"/>
    <dgm:cxn modelId="{D5686D41-BA3E-49B5-821B-A4917EA53A9E}" type="presParOf" srcId="{E8B275D3-C174-47A0-AA7D-2C4413470042}" destId="{75F72E05-AE1D-4440-ABCC-C15356DEE931}" srcOrd="15" destOrd="0" presId="urn:microsoft.com/office/officeart/2005/8/layout/radial4"/>
    <dgm:cxn modelId="{619AF155-018A-4441-9023-677AC0E41656}" type="presParOf" srcId="{E8B275D3-C174-47A0-AA7D-2C4413470042}" destId="{A762EFC4-5C2C-420A-92C6-DD9E639BDD05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05B01-BF88-45A1-9C3A-AE6F0E6DFFCF}">
      <dsp:nvSpPr>
        <dsp:cNvPr id="0" name=""/>
        <dsp:cNvSpPr/>
      </dsp:nvSpPr>
      <dsp:spPr>
        <a:xfrm>
          <a:off x="768191" y="0"/>
          <a:ext cx="8706167" cy="40116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52F8C8-5C13-4F17-83F6-94FF27A450F4}">
      <dsp:nvSpPr>
        <dsp:cNvPr id="0" name=""/>
        <dsp:cNvSpPr/>
      </dsp:nvSpPr>
      <dsp:spPr>
        <a:xfrm>
          <a:off x="4932" y="1203483"/>
          <a:ext cx="2460646" cy="16046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2900" kern="1200" dirty="0"/>
            <a:t>Potential Claim</a:t>
          </a:r>
          <a:endParaRPr lang="en-NZ" sz="2900" kern="1200" dirty="0"/>
        </a:p>
      </dsp:txBody>
      <dsp:txXfrm>
        <a:off x="83264" y="1281815"/>
        <a:ext cx="2303982" cy="1447980"/>
      </dsp:txXfrm>
    </dsp:sp>
    <dsp:sp modelId="{4C9FA63F-DCF6-4B31-9EA4-B5A339C77A12}">
      <dsp:nvSpPr>
        <dsp:cNvPr id="0" name=""/>
        <dsp:cNvSpPr/>
      </dsp:nvSpPr>
      <dsp:spPr>
        <a:xfrm>
          <a:off x="2595612" y="1203483"/>
          <a:ext cx="2460646" cy="16046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2900" kern="1200" dirty="0"/>
            <a:t>Notify Connexional Office</a:t>
          </a:r>
          <a:endParaRPr lang="en-NZ" sz="2900" kern="1200" dirty="0"/>
        </a:p>
      </dsp:txBody>
      <dsp:txXfrm>
        <a:off x="2673944" y="1281815"/>
        <a:ext cx="2303982" cy="1447980"/>
      </dsp:txXfrm>
    </dsp:sp>
    <dsp:sp modelId="{499C1FEE-51F7-4E49-8E73-4E2348E4A33A}">
      <dsp:nvSpPr>
        <dsp:cNvPr id="0" name=""/>
        <dsp:cNvSpPr/>
      </dsp:nvSpPr>
      <dsp:spPr>
        <a:xfrm>
          <a:off x="5186291" y="1203483"/>
          <a:ext cx="2460646" cy="16046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2900" kern="1200" dirty="0"/>
            <a:t>Insurer notified</a:t>
          </a:r>
          <a:endParaRPr lang="en-NZ" sz="2900" kern="1200" dirty="0"/>
        </a:p>
      </dsp:txBody>
      <dsp:txXfrm>
        <a:off x="5264623" y="1281815"/>
        <a:ext cx="2303982" cy="1447980"/>
      </dsp:txXfrm>
    </dsp:sp>
    <dsp:sp modelId="{EFA47650-1CCF-401E-BD79-AA6DA9A6FA3E}">
      <dsp:nvSpPr>
        <dsp:cNvPr id="0" name=""/>
        <dsp:cNvSpPr/>
      </dsp:nvSpPr>
      <dsp:spPr>
        <a:xfrm>
          <a:off x="7776970" y="1203483"/>
          <a:ext cx="2460646" cy="16046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2900" kern="1200" dirty="0"/>
            <a:t>Seek preferred legal advice</a:t>
          </a:r>
          <a:endParaRPr lang="en-NZ" sz="2900" kern="1200" dirty="0"/>
        </a:p>
      </dsp:txBody>
      <dsp:txXfrm>
        <a:off x="7855302" y="1281815"/>
        <a:ext cx="2303982" cy="1447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681AC-954C-41D0-956B-71BB9B98DB20}">
      <dsp:nvSpPr>
        <dsp:cNvPr id="0" name=""/>
        <dsp:cNvSpPr/>
      </dsp:nvSpPr>
      <dsp:spPr>
        <a:xfrm>
          <a:off x="2857766" y="3060986"/>
          <a:ext cx="1626044" cy="1626044"/>
        </a:xfrm>
        <a:prstGeom prst="ellipse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65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endParaRPr lang="en-NZ" sz="65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095895" y="3299115"/>
        <a:ext cx="1149786" cy="1149786"/>
      </dsp:txXfrm>
    </dsp:sp>
    <dsp:sp modelId="{26D7E983-B616-4387-BCA3-FBE9E2C1D174}">
      <dsp:nvSpPr>
        <dsp:cNvPr id="0" name=""/>
        <dsp:cNvSpPr/>
      </dsp:nvSpPr>
      <dsp:spPr>
        <a:xfrm rot="10965362">
          <a:off x="927498" y="3554191"/>
          <a:ext cx="1826106" cy="463422"/>
        </a:xfrm>
        <a:prstGeom prst="leftArrow">
          <a:avLst>
            <a:gd name="adj1" fmla="val 60000"/>
            <a:gd name="adj2" fmla="val 50000"/>
          </a:avLst>
        </a:prstGeom>
        <a:solidFill>
          <a:srgbClr val="C7CFE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7B359-813C-4CBF-9256-74F4551FC999}">
      <dsp:nvSpPr>
        <dsp:cNvPr id="0" name=""/>
        <dsp:cNvSpPr/>
      </dsp:nvSpPr>
      <dsp:spPr>
        <a:xfrm>
          <a:off x="359438" y="3286708"/>
          <a:ext cx="1138231" cy="910585"/>
        </a:xfrm>
        <a:prstGeom prst="roundRect">
          <a:avLst>
            <a:gd name="adj" fmla="val 10000"/>
          </a:avLst>
        </a:prstGeom>
        <a:solidFill>
          <a:srgbClr val="C7CFE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16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Visiting</a:t>
          </a:r>
          <a:endParaRPr lang="en-NZ" sz="1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86108" y="3313378"/>
        <a:ext cx="1084891" cy="857245"/>
      </dsp:txXfrm>
    </dsp:sp>
    <dsp:sp modelId="{905F4B4A-F161-4272-BD16-6B2D347E8225}">
      <dsp:nvSpPr>
        <dsp:cNvPr id="0" name=""/>
        <dsp:cNvSpPr/>
      </dsp:nvSpPr>
      <dsp:spPr>
        <a:xfrm rot="12339739">
          <a:off x="939121" y="2808522"/>
          <a:ext cx="1992580" cy="463422"/>
        </a:xfrm>
        <a:prstGeom prst="leftArrow">
          <a:avLst>
            <a:gd name="adj1" fmla="val 60000"/>
            <a:gd name="adj2" fmla="val 50000"/>
          </a:avLst>
        </a:prstGeom>
        <a:solidFill>
          <a:srgbClr val="C7CFE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2624EF-A55F-48CF-86A6-C20ED3D68AE0}">
      <dsp:nvSpPr>
        <dsp:cNvPr id="0" name=""/>
        <dsp:cNvSpPr/>
      </dsp:nvSpPr>
      <dsp:spPr>
        <a:xfrm>
          <a:off x="468278" y="2153481"/>
          <a:ext cx="1138231" cy="910585"/>
        </a:xfrm>
        <a:prstGeom prst="roundRect">
          <a:avLst>
            <a:gd name="adj" fmla="val 10000"/>
          </a:avLst>
        </a:prstGeom>
        <a:solidFill>
          <a:srgbClr val="C7CFE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People who pose a risk</a:t>
          </a:r>
        </a:p>
      </dsp:txBody>
      <dsp:txXfrm>
        <a:off x="494948" y="2180151"/>
        <a:ext cx="1084891" cy="857245"/>
      </dsp:txXfrm>
    </dsp:sp>
    <dsp:sp modelId="{C59EDE7E-7B34-4CAF-A022-43FDC652D9FC}">
      <dsp:nvSpPr>
        <dsp:cNvPr id="0" name=""/>
        <dsp:cNvSpPr/>
      </dsp:nvSpPr>
      <dsp:spPr>
        <a:xfrm rot="13829811">
          <a:off x="1356364" y="2109713"/>
          <a:ext cx="2101834" cy="463422"/>
        </a:xfrm>
        <a:prstGeom prst="leftArrow">
          <a:avLst>
            <a:gd name="adj1" fmla="val 60000"/>
            <a:gd name="adj2" fmla="val 50000"/>
          </a:avLst>
        </a:prstGeom>
        <a:solidFill>
          <a:srgbClr val="C7CFE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C0885-F06D-49B2-93D6-432D86B92ABA}">
      <dsp:nvSpPr>
        <dsp:cNvPr id="0" name=""/>
        <dsp:cNvSpPr/>
      </dsp:nvSpPr>
      <dsp:spPr>
        <a:xfrm>
          <a:off x="1169656" y="1075254"/>
          <a:ext cx="1138231" cy="910585"/>
        </a:xfrm>
        <a:prstGeom prst="roundRect">
          <a:avLst>
            <a:gd name="adj" fmla="val 10000"/>
          </a:avLst>
        </a:prstGeom>
        <a:solidFill>
          <a:srgbClr val="C7CFE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16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Locations</a:t>
          </a:r>
          <a:endParaRPr lang="en-NZ" sz="1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1196326" y="1101924"/>
        <a:ext cx="1084891" cy="857245"/>
      </dsp:txXfrm>
    </dsp:sp>
    <dsp:sp modelId="{720534C8-E64D-4105-8686-3FCABA999B4D}">
      <dsp:nvSpPr>
        <dsp:cNvPr id="0" name=""/>
        <dsp:cNvSpPr/>
      </dsp:nvSpPr>
      <dsp:spPr>
        <a:xfrm rot="15357494">
          <a:off x="2255190" y="1815297"/>
          <a:ext cx="1917322" cy="463422"/>
        </a:xfrm>
        <a:prstGeom prst="leftArrow">
          <a:avLst>
            <a:gd name="adj1" fmla="val 60000"/>
            <a:gd name="adj2" fmla="val 50000"/>
          </a:avLst>
        </a:prstGeom>
        <a:solidFill>
          <a:srgbClr val="C7CFE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6C8A6-187D-463A-9C38-F2BA263B3D6E}">
      <dsp:nvSpPr>
        <dsp:cNvPr id="0" name=""/>
        <dsp:cNvSpPr/>
      </dsp:nvSpPr>
      <dsp:spPr>
        <a:xfrm>
          <a:off x="2412136" y="661700"/>
          <a:ext cx="1138231" cy="910585"/>
        </a:xfrm>
        <a:prstGeom prst="roundRect">
          <a:avLst>
            <a:gd name="adj" fmla="val 10000"/>
          </a:avLst>
        </a:prstGeom>
        <a:solidFill>
          <a:srgbClr val="C7CFE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16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Travelling</a:t>
          </a:r>
          <a:endParaRPr lang="en-NZ" sz="1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438806" y="688370"/>
        <a:ext cx="1084891" cy="857245"/>
      </dsp:txXfrm>
    </dsp:sp>
    <dsp:sp modelId="{58F0107B-CB79-4A8C-8601-B4D02EF65548}">
      <dsp:nvSpPr>
        <dsp:cNvPr id="0" name=""/>
        <dsp:cNvSpPr/>
      </dsp:nvSpPr>
      <dsp:spPr>
        <a:xfrm rot="17042506">
          <a:off x="3169064" y="1815297"/>
          <a:ext cx="1917322" cy="463422"/>
        </a:xfrm>
        <a:prstGeom prst="leftArrow">
          <a:avLst>
            <a:gd name="adj1" fmla="val 60000"/>
            <a:gd name="adj2" fmla="val 50000"/>
          </a:avLst>
        </a:prstGeom>
        <a:solidFill>
          <a:srgbClr val="C7CFE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81970C-4275-4090-B042-070AD1C166C7}">
      <dsp:nvSpPr>
        <dsp:cNvPr id="0" name=""/>
        <dsp:cNvSpPr/>
      </dsp:nvSpPr>
      <dsp:spPr>
        <a:xfrm>
          <a:off x="3791209" y="661700"/>
          <a:ext cx="1138231" cy="910585"/>
        </a:xfrm>
        <a:prstGeom prst="roundRect">
          <a:avLst>
            <a:gd name="adj" fmla="val 10000"/>
          </a:avLst>
        </a:prstGeom>
        <a:solidFill>
          <a:srgbClr val="C7CFE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16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State of mind</a:t>
          </a:r>
          <a:endParaRPr lang="en-NZ" sz="1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817879" y="688370"/>
        <a:ext cx="1084891" cy="857245"/>
      </dsp:txXfrm>
    </dsp:sp>
    <dsp:sp modelId="{1724EA4F-125B-4082-8DA7-ADB01342E248}">
      <dsp:nvSpPr>
        <dsp:cNvPr id="0" name=""/>
        <dsp:cNvSpPr/>
      </dsp:nvSpPr>
      <dsp:spPr>
        <a:xfrm rot="18589319">
          <a:off x="3894624" y="2125003"/>
          <a:ext cx="2082625" cy="463422"/>
        </a:xfrm>
        <a:prstGeom prst="leftArrow">
          <a:avLst>
            <a:gd name="adj1" fmla="val 60000"/>
            <a:gd name="adj2" fmla="val 50000"/>
          </a:avLst>
        </a:prstGeom>
        <a:solidFill>
          <a:srgbClr val="C7CFE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8A463-2427-4174-870D-AB89C3DBD5D0}">
      <dsp:nvSpPr>
        <dsp:cNvPr id="0" name=""/>
        <dsp:cNvSpPr/>
      </dsp:nvSpPr>
      <dsp:spPr>
        <a:xfrm>
          <a:off x="5033682" y="1101654"/>
          <a:ext cx="1138231" cy="910585"/>
        </a:xfrm>
        <a:prstGeom prst="roundRect">
          <a:avLst>
            <a:gd name="adj" fmla="val 10000"/>
          </a:avLst>
        </a:prstGeom>
        <a:solidFill>
          <a:srgbClr val="C7CFE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16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Buildings</a:t>
          </a:r>
          <a:endParaRPr lang="en-NZ" sz="1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060352" y="1128324"/>
        <a:ext cx="1084891" cy="857245"/>
      </dsp:txXfrm>
    </dsp:sp>
    <dsp:sp modelId="{2E85E8E6-6FFC-483F-A8DB-19F130725C36}">
      <dsp:nvSpPr>
        <dsp:cNvPr id="0" name=""/>
        <dsp:cNvSpPr/>
      </dsp:nvSpPr>
      <dsp:spPr>
        <a:xfrm rot="20107012">
          <a:off x="4421379" y="2820196"/>
          <a:ext cx="2043678" cy="463422"/>
        </a:xfrm>
        <a:prstGeom prst="leftArrow">
          <a:avLst>
            <a:gd name="adj1" fmla="val 60000"/>
            <a:gd name="adj2" fmla="val 50000"/>
          </a:avLst>
        </a:prstGeom>
        <a:solidFill>
          <a:srgbClr val="C7CFE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A75D0-980C-4298-BB20-EB54589E3081}">
      <dsp:nvSpPr>
        <dsp:cNvPr id="0" name=""/>
        <dsp:cNvSpPr/>
      </dsp:nvSpPr>
      <dsp:spPr>
        <a:xfrm>
          <a:off x="5801083" y="2166657"/>
          <a:ext cx="1138231" cy="910585"/>
        </a:xfrm>
        <a:prstGeom prst="roundRect">
          <a:avLst>
            <a:gd name="adj" fmla="val 10000"/>
          </a:avLst>
        </a:prstGeom>
        <a:solidFill>
          <a:srgbClr val="C7CFE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16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Stress and fatigue</a:t>
          </a:r>
          <a:endParaRPr lang="en-NZ" sz="1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827753" y="2193327"/>
        <a:ext cx="1084891" cy="857245"/>
      </dsp:txXfrm>
    </dsp:sp>
    <dsp:sp modelId="{75F72E05-AE1D-4440-ABCC-C15356DEE931}">
      <dsp:nvSpPr>
        <dsp:cNvPr id="0" name=""/>
        <dsp:cNvSpPr/>
      </dsp:nvSpPr>
      <dsp:spPr>
        <a:xfrm rot="21440768">
          <a:off x="4593875" y="3554875"/>
          <a:ext cx="1925902" cy="463422"/>
        </a:xfrm>
        <a:prstGeom prst="leftArrow">
          <a:avLst>
            <a:gd name="adj1" fmla="val 60000"/>
            <a:gd name="adj2" fmla="val 50000"/>
          </a:avLst>
        </a:prstGeom>
        <a:solidFill>
          <a:srgbClr val="C7CFE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2EFC4-5C2C-420A-92C6-DD9E639BDD05}">
      <dsp:nvSpPr>
        <dsp:cNvPr id="0" name=""/>
        <dsp:cNvSpPr/>
      </dsp:nvSpPr>
      <dsp:spPr>
        <a:xfrm>
          <a:off x="5949630" y="3286707"/>
          <a:ext cx="1138231" cy="910585"/>
        </a:xfrm>
        <a:prstGeom prst="roundRect">
          <a:avLst>
            <a:gd name="adj" fmla="val 10000"/>
          </a:avLst>
        </a:prstGeom>
        <a:solidFill>
          <a:srgbClr val="C7CFE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mi-NZ" sz="16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rPr>
            <a:t>Covid-19 etc.</a:t>
          </a:r>
          <a:endParaRPr lang="en-NZ" sz="1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976300" y="3313377"/>
        <a:ext cx="1084891" cy="857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2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A976F-46F7-475E-B5DF-E3BB9E9DA947}" type="datetimeFigureOut">
              <a:rPr lang="en-NZ" smtClean="0"/>
              <a:t>14/07/2022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65DD3-B921-4E17-8053-E75F851BEE2A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99527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2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74567-0C04-41DA-AABD-62EFBCC02D48}" type="datetimeFigureOut">
              <a:rPr lang="en-NZ" smtClean="0"/>
              <a:t>14/07/2022</a:t>
            </a:fld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D4DB5-9D86-4260-BEF3-79CF5F4E2250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502285" y="59150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11" name="Notes Placeholder 10"/>
          <p:cNvSpPr>
            <a:spLocks noGrp="1"/>
          </p:cNvSpPr>
          <p:nvPr>
            <p:ph type="body" sz="quarter" idx="3"/>
          </p:nvPr>
        </p:nvSpPr>
        <p:spPr>
          <a:xfrm>
            <a:off x="502284" y="4038698"/>
            <a:ext cx="5962651" cy="527675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237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1650" y="592138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l">
              <a:lnSpc>
                <a:spcPts val="1200"/>
              </a:lnSpc>
              <a:spcAft>
                <a:spcPts val="1440"/>
              </a:spcAft>
              <a:buFont typeface="Symbol" panose="05050102010706020507" pitchFamily="18" charset="2"/>
              <a:buChar char=""/>
            </a:pPr>
            <a:r>
              <a:rPr lang="mi-N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Welcome to the MCNZ webinar series. This webinar...</a:t>
            </a:r>
            <a:r>
              <a:rPr lang="mi-NZ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Employment claim process </a:t>
            </a:r>
            <a:r>
              <a:rPr lang="mi-NZ" sz="1800" b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Persona</a:t>
            </a:r>
            <a:endParaRPr lang="en-NZ" sz="1800" b="1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ts val="1200"/>
              </a:lnSpc>
              <a:spcAft>
                <a:spcPts val="1440"/>
              </a:spcAft>
              <a:buFont typeface="Symbol" panose="05050102010706020507" pitchFamily="18" charset="2"/>
              <a:buChar char=""/>
            </a:pPr>
            <a:r>
              <a:rPr lang="mi-N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Recording this webinar &amp; relevant info on website</a:t>
            </a:r>
            <a:endParaRPr lang="en-NZ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ts val="1200"/>
              </a:lnSpc>
              <a:spcAft>
                <a:spcPts val="1440"/>
              </a:spcAft>
              <a:buFont typeface="Symbol" panose="05050102010706020507" pitchFamily="18" charset="2"/>
              <a:buChar char=""/>
            </a:pPr>
            <a:r>
              <a:rPr lang="mi-N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Q&amp;A– post as you think, answered at the end of each speaker with exception of questions we will be answering as we talk</a:t>
            </a:r>
            <a:endParaRPr lang="en-NZ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440"/>
              </a:spcAft>
            </a:pPr>
            <a:r>
              <a:rPr lang="mi-N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and what we do</a:t>
            </a:r>
            <a:endParaRPr lang="en-N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440"/>
              </a:spcAft>
            </a:pPr>
            <a:r>
              <a:rPr lang="mi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 – been managing P&amp;I for over 5 yrs @ MCNZ</a:t>
            </a:r>
            <a:endParaRPr lang="en-N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ts val="1200"/>
              </a:lnSpc>
              <a:spcAft>
                <a:spcPts val="1440"/>
              </a:spcAft>
              <a:buFont typeface="Symbol" panose="05050102010706020507" pitchFamily="18" charset="2"/>
              <a:buChar char=""/>
            </a:pPr>
            <a:r>
              <a:rPr lang="mi-N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Background in insurance and investigations</a:t>
            </a:r>
            <a:endParaRPr lang="en-NZ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440"/>
              </a:spcAft>
            </a:pPr>
            <a:r>
              <a:rPr lang="mi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TD - -is the H&amp;S Advisor for MCNZ, been with MCNZ since 2017</a:t>
            </a:r>
            <a:endParaRPr lang="en-N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ts val="1200"/>
              </a:lnSpc>
              <a:spcAft>
                <a:spcPts val="1440"/>
              </a:spcAft>
              <a:buFont typeface="Symbol" panose="05050102010706020507" pitchFamily="18" charset="2"/>
              <a:buChar char=""/>
            </a:pPr>
            <a:r>
              <a:rPr lang="mi-NZ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Background in government compliance which leads to today’s topic of getting our evacuation plans approved</a:t>
            </a:r>
            <a:endParaRPr lang="en-NZ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440"/>
              </a:spcAft>
            </a:pPr>
            <a:r>
              <a:rPr lang="mi-N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PRESENTATIONS</a:t>
            </a:r>
            <a:endParaRPr lang="en-N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4DB5-9D86-4260-BEF3-79CF5F4E2250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96553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1650" y="592138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i-NZ" dirty="0"/>
              <a:t>Use the Q&amp;A option at the bottom of your screen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i-NZ" dirty="0"/>
              <a:t>Post your questions as you think of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i-NZ" dirty="0"/>
              <a:t>Questions will be answered as each speaker finishes</a:t>
            </a:r>
            <a:endParaRPr lang="en-GB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4DB5-9D86-4260-BEF3-79CF5F4E2250}" type="slidenum">
              <a:rPr lang="en-NZ" smtClean="0"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585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1650" y="592138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i-NZ" dirty="0"/>
              <a:t>A claim can be triggered from a change in circumstances not being handled correctly. eg</a:t>
            </a:r>
          </a:p>
          <a:p>
            <a:pPr marL="385763" lvl="1" indent="-171450"/>
            <a:r>
              <a:rPr lang="mi-NZ" dirty="0"/>
              <a:t>Organisational restructure</a:t>
            </a:r>
          </a:p>
          <a:p>
            <a:pPr marL="385763" lvl="1" indent="-171450"/>
            <a:r>
              <a:rPr lang="mi-NZ" dirty="0"/>
              <a:t>Potential redundancies</a:t>
            </a:r>
          </a:p>
          <a:p>
            <a:pPr marL="385763" lvl="1" indent="-171450"/>
            <a:r>
              <a:rPr lang="mi-NZ" dirty="0"/>
              <a:t>Disciplinary process</a:t>
            </a:r>
          </a:p>
          <a:p>
            <a:pPr marL="385763" lvl="1" indent="-171450"/>
            <a:r>
              <a:rPr lang="mi-NZ" dirty="0"/>
              <a:t>Employment termination</a:t>
            </a:r>
          </a:p>
          <a:p>
            <a:pPr marL="385763" lvl="1" indent="-171450"/>
            <a:r>
              <a:rPr lang="mi-NZ" dirty="0"/>
              <a:t>Cancellation of funding</a:t>
            </a:r>
          </a:p>
          <a:p>
            <a:pPr marL="385763" lvl="1" indent="-171450"/>
            <a:endParaRPr lang="mi-NZ" dirty="0"/>
          </a:p>
          <a:p>
            <a:pPr marL="0" marR="0" lvl="0" indent="-242887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i-NZ" dirty="0"/>
              <a:t>Unaddressed work conditions can also trigger an employment claim. Unaddressed work conditions include: physical aspects like abuse/assault, mental/pyschosocial [bullying, managerial pressure], biological hazards)</a:t>
            </a:r>
          </a:p>
          <a:p>
            <a:pPr marL="0" marR="0" lvl="0" indent="-242887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mi-NZ" dirty="0"/>
          </a:p>
          <a:p>
            <a:pPr marL="0" marR="0" lvl="0" indent="-242887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i-NZ" dirty="0"/>
              <a:t>I cannot stress enough how important it is to seek legal advice for changes in employment conditions.</a:t>
            </a:r>
          </a:p>
          <a:p>
            <a:pPr marL="0" lvl="0" indent="-242887"/>
            <a:endParaRPr lang="mi-NZ" dirty="0"/>
          </a:p>
          <a:p>
            <a:pPr marL="0" lvl="0" indent="-242887"/>
            <a:endParaRPr lang="mi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4DB5-9D86-4260-BEF3-79CF5F4E2250}" type="slidenum">
              <a:rPr lang="en-NZ" smtClean="0"/>
              <a:t>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16364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1650" y="592138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i-NZ" dirty="0"/>
              <a:t>A potential claim is triggered, notify the Connexional office as soon as possible.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mi-N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mi-NZ" dirty="0"/>
              <a:t>Notifying the Connexional Office doesn’t cost anything if there isn’t a claim but all legal advice will incur costs. What might cost you $10k may save you $50k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mi-N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mi-NZ" dirty="0"/>
              <a:t>There is a $30k excess if an insurance claim proceeds.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4DB5-9D86-4260-BEF3-79CF5F4E2250}" type="slidenum">
              <a:rPr lang="en-NZ" smtClean="0"/>
              <a:t>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68659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1650" y="592138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i-NZ" dirty="0"/>
              <a:t>(List only as relates to employment disputes/PG scenarios.)</a:t>
            </a:r>
          </a:p>
          <a:p>
            <a:pPr algn="l"/>
            <a:endParaRPr lang="en-NZ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Directors and Officers Liability (Side A &amp; B)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To cover directors, executives and employees against liability they might incur in carrying out the duties of a company director. The insurance can also reimburse the company where it has already indemnified its directors for any such liability. Cover can include associated defence costs. </a:t>
            </a:r>
          </a:p>
          <a:p>
            <a:r>
              <a:rPr lang="en-GB" sz="1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Employment Disputes Liability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To cover damages and costs arising out of certain employment related disputes such as wrongful termination, harassment and discrimination. Cover includes associated defence costs. </a:t>
            </a:r>
            <a:endParaRPr lang="en-NZ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Professional Indemnity and / or Errors &amp; Omissions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To cover legal liability incurred by giving negligent advice or through a breach of professional duty. Cover includes associated defence costs. </a:t>
            </a:r>
          </a:p>
          <a:p>
            <a:r>
              <a:rPr lang="en-GB" sz="1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Statutory Liability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To cover fines or penalties imposed for unintentional breaches of certain statutes. Cover includes associated defence costs. </a:t>
            </a:r>
          </a:p>
          <a:p>
            <a:r>
              <a:rPr lang="en-GB" sz="1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Employers Liability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Covers claims made by employees against employers for injury or illness occurring in the workplace where cover falls outside the scope of accident compensation legislation. Cover includes associated defence costs </a:t>
            </a:r>
            <a:endParaRPr lang="en-NZ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NZ" sz="12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Medical Malpractice </a:t>
            </a:r>
            <a:endParaRPr lang="en-NZ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Covers claims from third parties arising from an allegation of a Medical Incident in the conduct of Professional Healthcare Services provided that arises from an act, error or omission. Cover includes associated defence costs. </a:t>
            </a:r>
            <a:endParaRPr lang="en-NZ" dirty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4DB5-9D86-4260-BEF3-79CF5F4E2250}" type="slidenum">
              <a:rPr lang="en-NZ" smtClean="0"/>
              <a:t>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27936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1650" y="592138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It is the Church’s job to ensure you have the means to do the job safely</a:t>
            </a:r>
          </a:p>
          <a:p>
            <a:r>
              <a:rPr lang="en-NZ" dirty="0"/>
              <a:t>It is your job to do the job safely</a:t>
            </a:r>
          </a:p>
          <a:p>
            <a:endParaRPr lang="en-NZ" dirty="0"/>
          </a:p>
          <a:p>
            <a:r>
              <a:rPr lang="en-NZ" dirty="0"/>
              <a:t>What’s your job?</a:t>
            </a:r>
          </a:p>
          <a:p>
            <a:endParaRPr lang="en-NZ" dirty="0"/>
          </a:p>
          <a:p>
            <a:r>
              <a:rPr lang="en-NZ" dirty="0"/>
              <a:t>Many of our church members work alone, or in isolated circumstances and non ‘standard’ hours: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Parish offices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ministry visits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Travelling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Building maintenance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Property inspections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Care givers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There are physical dangers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People who pose a risk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/>
              <a:t>Activities that pose a risk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4DB5-9D86-4260-BEF3-79CF5F4E2250}" type="slidenum">
              <a:rPr lang="en-NZ" smtClean="0"/>
              <a:t>8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53306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1650" y="592138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There is no true separation of home and work, one affects the other and we need to recognise and allow for this.</a:t>
            </a:r>
          </a:p>
          <a:p>
            <a:endParaRPr lang="en-NZ" dirty="0"/>
          </a:p>
          <a:p>
            <a:r>
              <a:rPr lang="en-NZ" dirty="0"/>
              <a:t>Auckland social housing worker – drive to work and parking – has a download buddy at work before starting the day</a:t>
            </a:r>
          </a:p>
          <a:p>
            <a:endParaRPr lang="en-NZ" dirty="0"/>
          </a:p>
          <a:p>
            <a:r>
              <a:rPr lang="en-NZ" dirty="0"/>
              <a:t>Fatigue can affect your judgement and reflexes</a:t>
            </a:r>
          </a:p>
          <a:p>
            <a:r>
              <a:rPr lang="en-NZ" dirty="0"/>
              <a:t>Distractions can cause accidents</a:t>
            </a:r>
          </a:p>
          <a:p>
            <a:r>
              <a:rPr lang="en-NZ" dirty="0"/>
              <a:t>Travel and driving can set the tone for your day.</a:t>
            </a:r>
          </a:p>
          <a:p>
            <a:endParaRPr lang="en-NZ" dirty="0"/>
          </a:p>
          <a:p>
            <a:r>
              <a:rPr lang="en-NZ" dirty="0"/>
              <a:t>Auckland traffic and parking – home to work stress</a:t>
            </a:r>
          </a:p>
          <a:p>
            <a:r>
              <a:rPr lang="en-NZ" dirty="0"/>
              <a:t>Tenant visits – a 2 person job – work to home stress</a:t>
            </a:r>
          </a:p>
          <a:p>
            <a:r>
              <a:rPr lang="en-NZ" dirty="0"/>
              <a:t>Sports injuries  - roof inspections and climbing ladders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4DB5-9D86-4260-BEF3-79CF5F4E2250}" type="slidenum">
              <a:rPr lang="en-NZ" smtClean="0"/>
              <a:t>9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86493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1650" y="592138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Old men and ladders</a:t>
            </a:r>
          </a:p>
          <a:p>
            <a:r>
              <a:rPr lang="en-NZ" dirty="0"/>
              <a:t>Telephones are not panic buttons</a:t>
            </a:r>
          </a:p>
          <a:p>
            <a:r>
              <a:rPr lang="en-NZ" dirty="0"/>
              <a:t>Be as boy scout, be prepared</a:t>
            </a:r>
          </a:p>
          <a:p>
            <a:r>
              <a:rPr lang="en-NZ" dirty="0"/>
              <a:t>Camera = witness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4DB5-9D86-4260-BEF3-79CF5F4E2250}" type="slidenum">
              <a:rPr lang="en-NZ" smtClean="0"/>
              <a:t>10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68880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01650" y="592138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1440"/>
              </a:spcAft>
            </a:pPr>
            <a:r>
              <a:rPr lang="mi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next topic in </a:t>
            </a:r>
            <a:r>
              <a:rPr lang="mi-N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</a:t>
            </a:r>
            <a:r>
              <a:rPr lang="mi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planned around an </a:t>
            </a:r>
            <a:r>
              <a:rPr lang="mi-N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 Insurance claim.</a:t>
            </a:r>
            <a:r>
              <a:rPr lang="mi-NZ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Further details to come shortly.</a:t>
            </a:r>
            <a:endParaRPr lang="en-N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440"/>
              </a:spcAft>
            </a:pPr>
            <a:r>
              <a:rPr lang="mi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feedback or topic suggestions gratefully received</a:t>
            </a:r>
            <a:endParaRPr lang="en-N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440"/>
              </a:spcAft>
            </a:pPr>
            <a:r>
              <a:rPr lang="mi-N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Closing</a:t>
            </a:r>
            <a:r>
              <a:rPr lang="mi-N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mi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you for your time and interest in attending</a:t>
            </a:r>
            <a:endParaRPr lang="en-N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440"/>
              </a:spcAft>
            </a:pPr>
            <a:r>
              <a:rPr lang="mi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Recording will be made available shortly on website, along with useful references to supporting material</a:t>
            </a:r>
            <a:endParaRPr lang="en-N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9D4DB5-9D86-4260-BEF3-79CF5F4E2250}" type="slidenum">
              <a:rPr lang="en-NZ" smtClean="0"/>
              <a:t>11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8021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NZ" dirty="0"/>
              <a:t>Page </a:t>
            </a:r>
            <a:fld id="{411F2C6D-174B-4CAC-A72D-034456338779}" type="slidenum">
              <a:rPr lang="en-NZ" smtClean="0"/>
              <a:pPr/>
              <a:t>‹#›</a:t>
            </a:fld>
            <a:r>
              <a:rPr lang="en-NZ" dirty="0"/>
              <a:t> of </a:t>
            </a:r>
            <a:r>
              <a:rPr lang="en-NZ" b="1" dirty="0"/>
              <a:t>xx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1235413" y="796080"/>
            <a:ext cx="4928235" cy="0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Picture 8" descr="The Methodist Church Dove Logo - Vector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13" y="49430"/>
            <a:ext cx="1117601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152401" y="2425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NZ" sz="1350" dirty="0"/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1217805" y="113312"/>
            <a:ext cx="4527521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Methodist Church of New Zealand</a:t>
            </a:r>
            <a:endParaRPr kumimoji="0" lang="en-NZ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20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 Hāhi Weteriana o Aotearoa</a:t>
            </a:r>
            <a:endParaRPr kumimoji="0" lang="en-NZ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524000" y="1005259"/>
            <a:ext cx="9144000" cy="1695996"/>
          </a:xfrm>
        </p:spPr>
        <p:txBody>
          <a:bodyPr anchor="b"/>
          <a:lstStyle>
            <a:lvl1pPr algn="ctr">
              <a:defRPr sz="6000" b="1">
                <a:solidFill>
                  <a:srgbClr val="333399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524000" y="2785145"/>
            <a:ext cx="9144000" cy="3210886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4756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7319373" y="186953"/>
            <a:ext cx="4386595" cy="62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800" b="1" i="0" u="none" strike="noStrike" cap="none" normalizeH="0" baseline="0" dirty="0">
              <a:ln>
                <a:noFill/>
              </a:ln>
              <a:solidFill>
                <a:srgbClr val="001489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800" b="1" i="0" u="none" strike="noStrike" cap="none" normalizeH="0" baseline="0" dirty="0">
              <a:ln>
                <a:noFill/>
              </a:ln>
              <a:solidFill>
                <a:srgbClr val="001489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334789" y="1375722"/>
            <a:ext cx="10241692" cy="926167"/>
          </a:xfrm>
        </p:spPr>
        <p:txBody>
          <a:bodyPr>
            <a:normAutofit/>
          </a:bodyPr>
          <a:lstStyle>
            <a:lvl1pPr>
              <a:defRPr sz="2600" b="1">
                <a:solidFill>
                  <a:srgbClr val="001489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329302" y="2318636"/>
            <a:ext cx="10241692" cy="4011825"/>
          </a:xfrm>
        </p:spPr>
        <p:txBody>
          <a:bodyPr/>
          <a:lstStyle>
            <a:lvl1pPr>
              <a:defRPr sz="24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42913" indent="-228600">
              <a:defRPr sz="22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631825" indent="-228600"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811213" indent="-228600"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990600" indent="-228600">
              <a:defRPr sz="1600">
                <a:latin typeface="Verdana" panose="020B0604030504040204" pitchFamily="34" charset="0"/>
                <a:ea typeface="Verdana" panose="020B0604030504040204" pitchFamily="34" charset="0"/>
              </a:defRPr>
            </a:lvl5pPr>
            <a:lvl6pPr marL="1168400" indent="-228600">
              <a:defRPr sz="1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NZ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164402-57CE-4127-96FD-4EEF765A5F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55" y="99842"/>
            <a:ext cx="5628745" cy="9261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C0EB21-0D06-4FE1-9029-288B0FF29E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06264" y="0"/>
            <a:ext cx="1009717" cy="6858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0CA8894-9429-43B4-905A-4DD55A04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3431" y="6356350"/>
            <a:ext cx="381000" cy="365125"/>
          </a:xfrm>
        </p:spPr>
        <p:txBody>
          <a:bodyPr/>
          <a:lstStyle/>
          <a:p>
            <a:fld id="{A7B37317-5730-47F1-B7FE-A237834E48C9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C08A43A-7B7A-FA0D-CEC3-3DD357900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41280" y="186953"/>
            <a:ext cx="3721212" cy="108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1800" b="1" i="0" u="none" strike="noStrike" cap="none" normalizeH="0" baseline="0" dirty="0">
                <a:ln>
                  <a:noFill/>
                </a:ln>
                <a:solidFill>
                  <a:srgbClr val="00148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Employment Claim Process 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1800" b="1" i="0" u="none" strike="noStrike" cap="none" normalizeH="0" baseline="0" dirty="0">
                <a:ln>
                  <a:noFill/>
                </a:ln>
                <a:solidFill>
                  <a:srgbClr val="00148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and Personal Safety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1200" b="0" i="0" u="none" strike="noStrike" cap="none" normalizeH="0" baseline="0" dirty="0">
                <a:ln>
                  <a:noFill/>
                </a:ln>
                <a:solidFill>
                  <a:srgbClr val="00148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Thu 14 July 2022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800" b="1" i="0" u="none" strike="noStrike" cap="none" normalizeH="0" baseline="0" dirty="0">
              <a:ln>
                <a:noFill/>
              </a:ln>
              <a:solidFill>
                <a:srgbClr val="001489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51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7319373" y="186953"/>
            <a:ext cx="4386595" cy="62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800" b="1" i="0" u="none" strike="noStrike" cap="none" normalizeH="0" baseline="0" dirty="0">
              <a:ln>
                <a:noFill/>
              </a:ln>
              <a:solidFill>
                <a:srgbClr val="001489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800" b="1" i="0" u="none" strike="noStrike" cap="none" normalizeH="0" baseline="0" dirty="0">
              <a:ln>
                <a:noFill/>
              </a:ln>
              <a:solidFill>
                <a:srgbClr val="001489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334789" y="1375722"/>
            <a:ext cx="10241692" cy="926167"/>
          </a:xfrm>
        </p:spPr>
        <p:txBody>
          <a:bodyPr>
            <a:normAutofit/>
          </a:bodyPr>
          <a:lstStyle>
            <a:lvl1pPr>
              <a:defRPr sz="2600" b="1">
                <a:solidFill>
                  <a:srgbClr val="001489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329302" y="2318636"/>
            <a:ext cx="10241692" cy="4011825"/>
          </a:xfrm>
        </p:spPr>
        <p:txBody>
          <a:bodyPr/>
          <a:lstStyle>
            <a:lvl1pPr>
              <a:defRPr sz="24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42913" indent="-228600">
              <a:buFont typeface="Courier New" panose="02070309020205020404" pitchFamily="49" charset="0"/>
              <a:buChar char="o"/>
              <a:defRPr sz="22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631825" indent="-228600">
              <a:buFont typeface="Wingdings" panose="05000000000000000000" pitchFamily="2" charset="2"/>
              <a:buChar char="§"/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811213" indent="-228600">
              <a:buFont typeface="Arial" panose="020B0604020202020204" pitchFamily="34" charset="0"/>
              <a:buChar char="•"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990600" indent="-228600">
              <a:buFont typeface="Courier New" panose="02070309020205020404" pitchFamily="49" charset="0"/>
              <a:buChar char="o"/>
              <a:defRPr sz="1600">
                <a:latin typeface="Verdana" panose="020B0604030504040204" pitchFamily="34" charset="0"/>
                <a:ea typeface="Verdana" panose="020B0604030504040204" pitchFamily="34" charset="0"/>
              </a:defRPr>
            </a:lvl5pPr>
            <a:lvl6pPr marL="1168400" indent="-228600">
              <a:buFont typeface="Wingdings" panose="05000000000000000000" pitchFamily="2" charset="2"/>
              <a:buChar char="§"/>
              <a:defRPr sz="1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NZ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164402-57CE-4127-96FD-4EEF765A5F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55" y="99842"/>
            <a:ext cx="5628745" cy="9261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C0EB21-0D06-4FE1-9029-288B0FF29E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06264" y="0"/>
            <a:ext cx="1009717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79045E91-7FC5-416B-AA9C-DC32381AF9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41280" y="186953"/>
            <a:ext cx="3721212" cy="108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1800" b="1" i="0" u="none" strike="noStrike" cap="none" normalizeH="0" baseline="0" dirty="0">
                <a:ln>
                  <a:noFill/>
                </a:ln>
                <a:solidFill>
                  <a:srgbClr val="00148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Employment Claim Process 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1800" b="1" i="0" u="none" strike="noStrike" cap="none" normalizeH="0" baseline="0" dirty="0">
                <a:ln>
                  <a:noFill/>
                </a:ln>
                <a:solidFill>
                  <a:srgbClr val="00148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and Personal Safety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altLang="en-US" sz="1200" b="0" i="0" u="none" strike="noStrike" cap="none" normalizeH="0" baseline="0" dirty="0">
                <a:ln>
                  <a:noFill/>
                </a:ln>
                <a:solidFill>
                  <a:srgbClr val="00148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Thu 14 July 2022</a:t>
            </a:r>
          </a:p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800" b="1" i="0" u="none" strike="noStrike" cap="none" normalizeH="0" baseline="0" dirty="0">
              <a:ln>
                <a:noFill/>
              </a:ln>
              <a:solidFill>
                <a:srgbClr val="001489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0CA8894-9429-43B4-905A-4DD55A04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3431" y="6356350"/>
            <a:ext cx="381000" cy="365125"/>
          </a:xfrm>
        </p:spPr>
        <p:txBody>
          <a:bodyPr/>
          <a:lstStyle/>
          <a:p>
            <a:fld id="{A7B37317-5730-47F1-B7FE-A237834E48C9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5627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37317-5730-47F1-B7FE-A237834E48C9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7619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rudyd@methodist.org.n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Wendya@methodist.org.n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789" y="1299522"/>
            <a:ext cx="10669642" cy="2891477"/>
          </a:xfrm>
        </p:spPr>
        <p:txBody>
          <a:bodyPr>
            <a:noAutofit/>
          </a:bodyPr>
          <a:lstStyle/>
          <a:p>
            <a:r>
              <a:rPr lang="en-NZ" sz="7200" dirty="0"/>
              <a:t>Employment claim process and Personal safety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075770-18E9-4B12-9DC2-D51A9A10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1</a:t>
            </a:fld>
            <a:endParaRPr lang="en-NZ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CA1428-4D82-389B-1148-8B411DF76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02" y="4190999"/>
            <a:ext cx="10241692" cy="2139462"/>
          </a:xfrm>
        </p:spPr>
        <p:txBody>
          <a:bodyPr/>
          <a:lstStyle/>
          <a:p>
            <a:pPr marL="0" indent="0">
              <a:buNone/>
            </a:pPr>
            <a:endParaRPr lang="mi-NZ" dirty="0"/>
          </a:p>
          <a:p>
            <a:pPr marL="0" indent="0" algn="ctr">
              <a:buNone/>
            </a:pPr>
            <a:r>
              <a:rPr lang="mi-NZ" dirty="0"/>
              <a:t>Thursday 14 July 2022</a:t>
            </a:r>
          </a:p>
          <a:p>
            <a:pPr marL="0" indent="0" algn="ctr">
              <a:buNone/>
            </a:pPr>
            <a:r>
              <a:rPr lang="mi-NZ" b="1" dirty="0"/>
              <a:t>Wendy Anderson </a:t>
            </a:r>
            <a:r>
              <a:rPr lang="mi-NZ" dirty="0"/>
              <a:t>and </a:t>
            </a:r>
            <a:r>
              <a:rPr lang="mi-NZ" b="1" dirty="0"/>
              <a:t>Trudy Downes</a:t>
            </a:r>
          </a:p>
        </p:txBody>
      </p:sp>
    </p:spTree>
    <p:extLst>
      <p:ext uri="{BB962C8B-B14F-4D97-AF65-F5344CB8AC3E}">
        <p14:creationId xmlns:p14="http://schemas.microsoft.com/office/powerpoint/2010/main" val="1887320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D873A-73FF-CAC9-2CF9-1D7F4C43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It is all in the planning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2341B02-1004-A86F-C1BE-B1C1C977F7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28738" y="2319338"/>
          <a:ext cx="1024255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12">
                  <a:extLst>
                    <a:ext uri="{9D8B030D-6E8A-4147-A177-3AD203B41FA5}">
                      <a16:colId xmlns:a16="http://schemas.microsoft.com/office/drawing/2014/main" val="40447280"/>
                    </a:ext>
                  </a:extLst>
                </a:gridCol>
                <a:gridCol w="7361238">
                  <a:extLst>
                    <a:ext uri="{9D8B030D-6E8A-4147-A177-3AD203B41FA5}">
                      <a16:colId xmlns:a16="http://schemas.microsoft.com/office/drawing/2014/main" val="12629542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Action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569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Lone parish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Safety zone, alarm button, camera, someone on call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136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Ministry visits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Call first someone, phone when done, share the details, face masks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604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Travelling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Take breaks, allow to unwind, plan the journey, first aid kits, current licence, </a:t>
                      </a:r>
                      <a:r>
                        <a:rPr lang="en-NZ" dirty="0" err="1"/>
                        <a:t>Wof</a:t>
                      </a:r>
                      <a:r>
                        <a:rPr lang="en-NZ" dirty="0"/>
                        <a:t> and </a:t>
                      </a:r>
                      <a:r>
                        <a:rPr lang="en-NZ" dirty="0" err="1"/>
                        <a:t>rego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1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Drills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Test the action plans,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4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Lone Maintenance worker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Get a buddy, tell someone, have a phone available and someone to use it, plan to do the work safely, safe tools, the right tools, inspect before starting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39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People who pose a 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Exit path, ‘sign’ recognition, have a buddy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994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/>
                        <a:t>Buildings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Proper shoes, know the building’s risks, tell someone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82575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14EED-E1B9-013B-D2DF-63F71009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10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30481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04B38-85CA-4A0A-AAA5-FA9153591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dirty="0"/>
              <a:t>Questions?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B5C82-714C-42AB-AD27-A8AD81B92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02" y="3429000"/>
            <a:ext cx="10241692" cy="2901461"/>
          </a:xfrm>
        </p:spPr>
        <p:txBody>
          <a:bodyPr/>
          <a:lstStyle/>
          <a:p>
            <a:pPr marL="0" indent="0">
              <a:buNone/>
            </a:pPr>
            <a:r>
              <a:rPr lang="mi-NZ" dirty="0"/>
              <a:t>The recording of this webinar, and all relevant information will be made available on the MCNZ website.</a:t>
            </a:r>
          </a:p>
          <a:p>
            <a:pPr marL="0" indent="0">
              <a:buNone/>
            </a:pPr>
            <a:endParaRPr lang="mi-NZ" dirty="0"/>
          </a:p>
          <a:p>
            <a:pPr marL="0" indent="0" algn="ctr">
              <a:buNone/>
            </a:pPr>
            <a:r>
              <a:rPr lang="mi-NZ" dirty="0"/>
              <a:t>Questions can be directed to either</a:t>
            </a:r>
          </a:p>
          <a:p>
            <a:pPr marL="0" indent="0" algn="ctr">
              <a:buNone/>
            </a:pPr>
            <a:r>
              <a:rPr lang="mi-NZ" b="1" dirty="0"/>
              <a:t>Trudy Downes </a:t>
            </a:r>
            <a:r>
              <a:rPr lang="mi-NZ" dirty="0"/>
              <a:t>or </a:t>
            </a:r>
            <a:r>
              <a:rPr lang="mi-NZ" b="1" dirty="0"/>
              <a:t>Wendy Anderson</a:t>
            </a:r>
          </a:p>
          <a:p>
            <a:pPr marL="0" indent="0" algn="ctr">
              <a:buNone/>
            </a:pPr>
            <a:r>
              <a:rPr lang="mi-NZ" dirty="0">
                <a:hlinkClick r:id="rId3"/>
              </a:rPr>
              <a:t>trudyd@methodist.org.nz</a:t>
            </a:r>
            <a:r>
              <a:rPr lang="mi-NZ" dirty="0"/>
              <a:t>	</a:t>
            </a:r>
            <a:r>
              <a:rPr lang="mi-NZ" dirty="0">
                <a:hlinkClick r:id="rId4"/>
              </a:rPr>
              <a:t>Wendya@methodist.org.nz</a:t>
            </a:r>
            <a:r>
              <a:rPr lang="mi-NZ" dirty="0"/>
              <a:t> </a:t>
            </a:r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40583-6184-4A73-A5E8-33E890627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11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054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79378-560E-4EC8-BB00-8A4F644C8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dirty="0"/>
              <a:t>Questions</a:t>
            </a:r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958573-89DD-46EE-97AE-9782E06C2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2</a:t>
            </a:fld>
            <a:endParaRPr lang="en-N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250927-F762-46CC-817C-F7FEAB158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44261" y="2289845"/>
            <a:ext cx="6394939" cy="4272073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49F5F7FA-FDA0-415E-8C06-ADF18237140C}"/>
              </a:ext>
            </a:extLst>
          </p:cNvPr>
          <p:cNvGrpSpPr/>
          <p:nvPr/>
        </p:nvGrpSpPr>
        <p:grpSpPr>
          <a:xfrm>
            <a:off x="6951903" y="3216012"/>
            <a:ext cx="2100264" cy="1404808"/>
            <a:chOff x="8400588" y="2536723"/>
            <a:chExt cx="2100264" cy="140480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390D520-7602-497D-915C-31584617F7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3099" t="93332" r="57895" b="-2234"/>
            <a:stretch/>
          </p:blipFill>
          <p:spPr>
            <a:xfrm>
              <a:off x="8400588" y="2639962"/>
              <a:ext cx="1967528" cy="1301569"/>
            </a:xfrm>
            <a:prstGeom prst="rect">
              <a:avLst/>
            </a:prstGeom>
          </p:spPr>
        </p:pic>
        <p:sp>
          <p:nvSpPr>
            <p:cNvPr id="8" name="Line Callout 1 6">
              <a:extLst>
                <a:ext uri="{FF2B5EF4-FFF2-40B4-BE49-F238E27FC236}">
                  <a16:creationId xmlns:a16="http://schemas.microsoft.com/office/drawing/2014/main" id="{0AD0CAA0-C9CC-44B2-BAF0-606CF5CC40AC}"/>
                </a:ext>
              </a:extLst>
            </p:cNvPr>
            <p:cNvSpPr/>
            <p:nvPr/>
          </p:nvSpPr>
          <p:spPr>
            <a:xfrm>
              <a:off x="8400588" y="2536723"/>
              <a:ext cx="2100264" cy="1194619"/>
            </a:xfrm>
            <a:prstGeom prst="borderCallout1">
              <a:avLst>
                <a:gd name="adj1" fmla="val 53389"/>
                <a:gd name="adj2" fmla="val 125"/>
                <a:gd name="adj3" fmla="val 256413"/>
                <a:gd name="adj4" fmla="val -92517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E998BBBE-0CE8-4966-ACBD-4A79BF40D6EA}"/>
              </a:ext>
            </a:extLst>
          </p:cNvPr>
          <p:cNvSpPr/>
          <p:nvPr/>
        </p:nvSpPr>
        <p:spPr>
          <a:xfrm>
            <a:off x="4716017" y="6242542"/>
            <a:ext cx="342900" cy="3143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4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14155-7867-065C-8BCD-F3D10EF0D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Employment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886D7-7D63-DB0C-8FC5-1D2106732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Examples:</a:t>
            </a:r>
          </a:p>
          <a:p>
            <a:r>
              <a:rPr lang="en-NZ" dirty="0"/>
              <a:t>An employee claims a Personal Grievance</a:t>
            </a:r>
          </a:p>
          <a:p>
            <a:r>
              <a:rPr lang="en-NZ" dirty="0"/>
              <a:t>There is an employment dispute</a:t>
            </a:r>
          </a:p>
          <a:p>
            <a:r>
              <a:rPr lang="en-NZ" dirty="0"/>
              <a:t>Somebody wants to change the current employment arrangements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55D3F-E643-01B2-DFD0-7401E309E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7980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C93D2C-3CA9-3A83-A417-69C6C933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4</a:t>
            </a:fld>
            <a:endParaRPr lang="en-NZ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ED55A0-0DC5-449E-0F16-AA5090C9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789" y="1375722"/>
            <a:ext cx="10241692" cy="926167"/>
          </a:xfrm>
        </p:spPr>
        <p:txBody>
          <a:bodyPr/>
          <a:lstStyle/>
          <a:p>
            <a:r>
              <a:rPr lang="mi-NZ" dirty="0"/>
              <a:t>What can trigger an employment claim</a:t>
            </a:r>
            <a:endParaRPr lang="en-NZ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D7F3B0-6D54-9661-5657-D3A41B8D8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02" y="2318636"/>
            <a:ext cx="10241692" cy="4539364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i-NZ" dirty="0"/>
              <a:t>Changes in employment circumstances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i-NZ" dirty="0"/>
              <a:t>Unaddressed work conditions (may also bring a prosecution)</a:t>
            </a:r>
          </a:p>
          <a:p>
            <a:pPr marL="171450" indent="-171450"/>
            <a:r>
              <a:rPr lang="mi-NZ" dirty="0"/>
              <a:t>Seek legal advice for changes in employment conditions, especially to establish consultation process</a:t>
            </a:r>
          </a:p>
        </p:txBody>
      </p:sp>
    </p:spTree>
    <p:extLst>
      <p:ext uri="{BB962C8B-B14F-4D97-AF65-F5344CB8AC3E}">
        <p14:creationId xmlns:p14="http://schemas.microsoft.com/office/powerpoint/2010/main" val="387462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B5AD8-567A-8FC2-7AE0-FE1FD275F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The notification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3FC9C-8A45-37EE-A593-C938C56F2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5</a:t>
            </a:fld>
            <a:endParaRPr lang="en-NZ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F66F2B54-8F96-A5A0-475C-583891FCB7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688109"/>
              </p:ext>
            </p:extLst>
          </p:nvPr>
        </p:nvGraphicFramePr>
        <p:xfrm>
          <a:off x="1328738" y="2319338"/>
          <a:ext cx="10242550" cy="4011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BF166721-DA16-BE1C-D697-944FA676F433}"/>
              </a:ext>
            </a:extLst>
          </p:cNvPr>
          <p:cNvSpPr/>
          <p:nvPr/>
        </p:nvSpPr>
        <p:spPr>
          <a:xfrm>
            <a:off x="1328738" y="2291684"/>
            <a:ext cx="2307771" cy="1109662"/>
          </a:xfrm>
          <a:prstGeom prst="wedgeRectCallou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i-NZ" sz="2000" b="1" dirty="0"/>
              <a:t>Consultation processes have legal advice</a:t>
            </a:r>
            <a:endParaRPr lang="en-NZ" sz="2000" b="1" dirty="0"/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F0A2BC4B-54F4-83E8-38D4-A9CEA4283B79}"/>
              </a:ext>
            </a:extLst>
          </p:cNvPr>
          <p:cNvSpPr/>
          <p:nvPr/>
        </p:nvSpPr>
        <p:spPr>
          <a:xfrm>
            <a:off x="9688282" y="5508171"/>
            <a:ext cx="2100716" cy="1067681"/>
          </a:xfrm>
          <a:prstGeom prst="wedgeRectCallout">
            <a:avLst>
              <a:gd name="adj1" fmla="val -21776"/>
              <a:gd name="adj2" fmla="val -8464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i-NZ" sz="2000" b="1" dirty="0"/>
              <a:t>Insurer to determine</a:t>
            </a:r>
            <a:endParaRPr lang="en-NZ" sz="2000" b="1" dirty="0"/>
          </a:p>
        </p:txBody>
      </p:sp>
    </p:spTree>
    <p:extLst>
      <p:ext uri="{BB962C8B-B14F-4D97-AF65-F5344CB8AC3E}">
        <p14:creationId xmlns:p14="http://schemas.microsoft.com/office/powerpoint/2010/main" val="2028974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32FF1-7471-D9B8-596E-DA89DE46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6</a:t>
            </a:fld>
            <a:endParaRPr lang="en-NZ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697F8D-CACB-31C9-AFF1-EB628B991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789" y="1375722"/>
            <a:ext cx="10241692" cy="926167"/>
          </a:xfrm>
        </p:spPr>
        <p:txBody>
          <a:bodyPr/>
          <a:lstStyle/>
          <a:p>
            <a:r>
              <a:rPr lang="en-NZ" dirty="0"/>
              <a:t>Employment Liability Insurance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B67B5B9-F4F6-E292-A669-F36E0D04C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02" y="2318636"/>
            <a:ext cx="10241692" cy="4011825"/>
          </a:xfrm>
        </p:spPr>
        <p:txBody>
          <a:bodyPr>
            <a:normAutofit/>
          </a:bodyPr>
          <a:lstStyle/>
          <a:p>
            <a:r>
              <a:rPr lang="en-NZ" sz="2400" dirty="0"/>
              <a:t>Personal grievances following dismissal of staff </a:t>
            </a:r>
          </a:p>
          <a:p>
            <a:r>
              <a:rPr lang="en-NZ" sz="2400" dirty="0"/>
              <a:t>Personal grievances following managerial ‘misadventure’</a:t>
            </a:r>
          </a:p>
          <a:p>
            <a:r>
              <a:rPr lang="en-NZ" sz="2400" dirty="0"/>
              <a:t>Mitigating Risk, involve the Connexional Office</a:t>
            </a:r>
          </a:p>
          <a:p>
            <a:r>
              <a:rPr lang="en-NZ" sz="2400" dirty="0"/>
              <a:t>Personal grievance settlements</a:t>
            </a:r>
          </a:p>
          <a:p>
            <a:r>
              <a:rPr lang="en-NZ" dirty="0"/>
              <a:t>$30k excess</a:t>
            </a:r>
            <a:endParaRPr lang="en-NZ" sz="24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0417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10977-9ECD-038F-3067-16F9C7065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7</a:t>
            </a:fld>
            <a:endParaRPr lang="en-NZ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6BF7045-72EE-5AFF-CA51-19C4C598F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789" y="1375722"/>
            <a:ext cx="10241692" cy="926167"/>
          </a:xfrm>
        </p:spPr>
        <p:txBody>
          <a:bodyPr/>
          <a:lstStyle/>
          <a:p>
            <a:r>
              <a:rPr lang="mi-NZ" dirty="0"/>
              <a:t>Relevant insurance covers</a:t>
            </a:r>
            <a:endParaRPr lang="en-NZ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1B114D-2587-36AD-4F9D-31148DEDC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02" y="2318636"/>
            <a:ext cx="10241692" cy="4011825"/>
          </a:xfrm>
        </p:spPr>
        <p:txBody>
          <a:bodyPr/>
          <a:lstStyle/>
          <a:p>
            <a:r>
              <a:rPr lang="mi-NZ" dirty="0"/>
              <a:t>Employment disputes liability</a:t>
            </a:r>
          </a:p>
          <a:p>
            <a:r>
              <a:rPr lang="mi-NZ" dirty="0"/>
              <a:t>Employers liability</a:t>
            </a:r>
          </a:p>
          <a:p>
            <a:r>
              <a:rPr lang="mi-NZ" dirty="0"/>
              <a:t>Professional indemnity</a:t>
            </a:r>
          </a:p>
          <a:p>
            <a:r>
              <a:rPr lang="mi-NZ" dirty="0"/>
              <a:t>Statutory liability</a:t>
            </a:r>
          </a:p>
          <a:p>
            <a:r>
              <a:rPr lang="mi-NZ" dirty="0"/>
              <a:t>Directors and Officers Liability (for board members)</a:t>
            </a:r>
          </a:p>
          <a:p>
            <a:r>
              <a:rPr lang="mi-NZ" dirty="0"/>
              <a:t>Medical malpractice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04275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4574D-7D94-49CD-80F1-BBBC96092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Personal Safety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7BD2CA8-2001-B95F-3BD6-59A5EF2622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01619" y="3943350"/>
            <a:ext cx="2749550" cy="27495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3E0A4-7BFF-4451-BD37-A79A4DA8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8</a:t>
            </a:fld>
            <a:endParaRPr lang="en-N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018B9E2-C0A0-510B-7D12-7AC8ACD8A17D}"/>
              </a:ext>
            </a:extLst>
          </p:cNvPr>
          <p:cNvGraphicFramePr/>
          <p:nvPr/>
        </p:nvGraphicFramePr>
        <p:xfrm>
          <a:off x="4469422" y="1096194"/>
          <a:ext cx="7341578" cy="5084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7FB3436-6584-4F27-C51C-20362F967189}"/>
              </a:ext>
            </a:extLst>
          </p:cNvPr>
          <p:cNvSpPr txBox="1">
            <a:spLocks/>
          </p:cNvSpPr>
          <p:nvPr/>
        </p:nvSpPr>
        <p:spPr>
          <a:xfrm>
            <a:off x="1329302" y="2318636"/>
            <a:ext cx="3471298" cy="4141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4291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6318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81121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990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1168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It is the Church’s job to ensure you have the means to do the job safely</a:t>
            </a:r>
          </a:p>
          <a:p>
            <a:r>
              <a:rPr lang="en-NZ" dirty="0"/>
              <a:t>It is your job to do the job safely</a:t>
            </a:r>
          </a:p>
        </p:txBody>
      </p:sp>
    </p:spTree>
    <p:extLst>
      <p:ext uri="{BB962C8B-B14F-4D97-AF65-F5344CB8AC3E}">
        <p14:creationId xmlns:p14="http://schemas.microsoft.com/office/powerpoint/2010/main" val="2426231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293D-D7DE-EEA7-8ABA-F2D606F3F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It is not a juggling act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08AE8-3E25-AC8B-0790-C1958C662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7317-5730-47F1-B7FE-A237834E48C9}" type="slidenum">
              <a:rPr lang="en-NZ" smtClean="0"/>
              <a:t>9</a:t>
            </a:fld>
            <a:endParaRPr lang="en-NZ" dirty="0"/>
          </a:p>
        </p:txBody>
      </p:sp>
      <p:pic>
        <p:nvPicPr>
          <p:cNvPr id="1028" name="Picture 4" descr="Stick Figure 3D Images – Browse 10,525 Stock Photos, Vectors, and Video |  Adobe Stock">
            <a:extLst>
              <a:ext uri="{FF2B5EF4-FFF2-40B4-BE49-F238E27FC236}">
                <a16:creationId xmlns:a16="http://schemas.microsoft.com/office/drawing/2014/main" id="{2A9BB519-C206-E80E-7CD6-D09878011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422650"/>
            <a:ext cx="39243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06204E-9C1C-B1E0-16BF-2CFDDF08FD56}"/>
              </a:ext>
            </a:extLst>
          </p:cNvPr>
          <p:cNvSpPr txBox="1"/>
          <p:nvPr/>
        </p:nvSpPr>
        <p:spPr>
          <a:xfrm>
            <a:off x="2952750" y="3219450"/>
            <a:ext cx="30448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dirty="0"/>
              <a:t>Work and volunteering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/>
              <a:t>People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/>
              <a:t>Time pressures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/>
              <a:t>Resource pressures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B729AA-6D0A-9EC3-C355-73A06D185E2F}"/>
              </a:ext>
            </a:extLst>
          </p:cNvPr>
          <p:cNvSpPr txBox="1"/>
          <p:nvPr/>
        </p:nvSpPr>
        <p:spPr>
          <a:xfrm flipH="1">
            <a:off x="7627617" y="3219450"/>
            <a:ext cx="28689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Home and family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/>
              <a:t>Illness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/>
              <a:t>Fatigue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/>
              <a:t>Injuries</a:t>
            </a:r>
          </a:p>
        </p:txBody>
      </p:sp>
      <p:sp>
        <p:nvSpPr>
          <p:cNvPr id="12" name="Block Arc 11">
            <a:extLst>
              <a:ext uri="{FF2B5EF4-FFF2-40B4-BE49-F238E27FC236}">
                <a16:creationId xmlns:a16="http://schemas.microsoft.com/office/drawing/2014/main" id="{4871E583-1259-62BE-0BB8-8BF147441E43}"/>
              </a:ext>
            </a:extLst>
          </p:cNvPr>
          <p:cNvSpPr/>
          <p:nvPr/>
        </p:nvSpPr>
        <p:spPr>
          <a:xfrm>
            <a:off x="4876800" y="2190749"/>
            <a:ext cx="3714750" cy="1108061"/>
          </a:xfrm>
          <a:prstGeom prst="blockArc">
            <a:avLst>
              <a:gd name="adj1" fmla="val 10736049"/>
              <a:gd name="adj2" fmla="val 39287"/>
              <a:gd name="adj3" fmla="val 27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schemeClr val="tx1"/>
              </a:solidFill>
            </a:endParaRP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E3B77A06-176A-6495-948A-0BAFC74ED3D8}"/>
              </a:ext>
            </a:extLst>
          </p:cNvPr>
          <p:cNvSpPr/>
          <p:nvPr/>
        </p:nvSpPr>
        <p:spPr>
          <a:xfrm flipV="1">
            <a:off x="4659634" y="2733675"/>
            <a:ext cx="698102" cy="51435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B89DFED-643E-BA04-FC9D-174D5772DC5A}"/>
              </a:ext>
            </a:extLst>
          </p:cNvPr>
          <p:cNvSpPr/>
          <p:nvPr/>
        </p:nvSpPr>
        <p:spPr>
          <a:xfrm flipV="1">
            <a:off x="8107684" y="2752725"/>
            <a:ext cx="698102" cy="51435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A132198-0D8F-24A2-BFB2-9E5D4E2A9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302" y="2318637"/>
            <a:ext cx="10241692" cy="449978"/>
          </a:xfrm>
        </p:spPr>
        <p:txBody>
          <a:bodyPr/>
          <a:lstStyle/>
          <a:p>
            <a:pPr marL="0" indent="0">
              <a:buNone/>
            </a:pPr>
            <a:r>
              <a:rPr lang="mi-NZ" dirty="0"/>
              <a:t>It’s all connected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3532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4490</TotalTime>
  <Words>1150</Words>
  <Application>Microsoft Office PowerPoint</Application>
  <PresentationFormat>Widescreen</PresentationFormat>
  <Paragraphs>172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Symbol</vt:lpstr>
      <vt:lpstr>Verdana</vt:lpstr>
      <vt:lpstr>Wingdings</vt:lpstr>
      <vt:lpstr>Office Theme</vt:lpstr>
      <vt:lpstr>Employment claim process and Personal safety</vt:lpstr>
      <vt:lpstr>Questions</vt:lpstr>
      <vt:lpstr>Employment Claims</vt:lpstr>
      <vt:lpstr>What can trigger an employment claim</vt:lpstr>
      <vt:lpstr>The notification process</vt:lpstr>
      <vt:lpstr>Employment Liability Insurance</vt:lpstr>
      <vt:lpstr>Relevant insurance covers</vt:lpstr>
      <vt:lpstr>Personal Safety</vt:lpstr>
      <vt:lpstr>It is not a juggling act</vt:lpstr>
      <vt:lpstr>It is all in the planning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Connexional Offerings to assist with with Health and Safety</dc:title>
  <dc:creator>Trudy Downes</dc:creator>
  <cp:lastModifiedBy>Trudy Downes</cp:lastModifiedBy>
  <cp:revision>178</cp:revision>
  <cp:lastPrinted>2022-01-25T23:47:12Z</cp:lastPrinted>
  <dcterms:created xsi:type="dcterms:W3CDTF">2019-03-27T00:57:08Z</dcterms:created>
  <dcterms:modified xsi:type="dcterms:W3CDTF">2022-07-14T03:16:23Z</dcterms:modified>
</cp:coreProperties>
</file>