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485" r:id="rId2"/>
    <p:sldId id="510" r:id="rId3"/>
    <p:sldId id="513" r:id="rId4"/>
    <p:sldId id="514" r:id="rId5"/>
    <p:sldId id="516" r:id="rId6"/>
    <p:sldId id="515" r:id="rId7"/>
    <p:sldId id="517" r:id="rId8"/>
    <p:sldId id="518" r:id="rId9"/>
    <p:sldId id="519" r:id="rId10"/>
    <p:sldId id="520" r:id="rId11"/>
    <p:sldId id="521" r:id="rId12"/>
    <p:sldId id="522" r:id="rId13"/>
    <p:sldId id="509" r:id="rId1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a:srgbClr val="C7CFE9"/>
    <a:srgbClr val="F89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46" autoAdjust="0"/>
  </p:normalViewPr>
  <p:slideViewPr>
    <p:cSldViewPr snapToGrid="0">
      <p:cViewPr varScale="1">
        <p:scale>
          <a:sx n="45" d="100"/>
          <a:sy n="45" d="100"/>
        </p:scale>
        <p:origin x="950" y="38"/>
      </p:cViewPr>
      <p:guideLst/>
    </p:cSldViewPr>
  </p:slideViewPr>
  <p:outlineViewPr>
    <p:cViewPr>
      <p:scale>
        <a:sx n="33" d="100"/>
        <a:sy n="33" d="100"/>
      </p:scale>
      <p:origin x="0" y="-300"/>
    </p:cViewPr>
  </p:outlineViewPr>
  <p:notesTextViewPr>
    <p:cViewPr>
      <p:scale>
        <a:sx n="3" d="2"/>
        <a:sy n="3" d="2"/>
      </p:scale>
      <p:origin x="0" y="0"/>
    </p:cViewPr>
  </p:notesTextViewPr>
  <p:notesViewPr>
    <p:cSldViewPr snapToGrid="0">
      <p:cViewPr varScale="1">
        <p:scale>
          <a:sx n="84" d="100"/>
          <a:sy n="84"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8" y="2"/>
            <a:ext cx="2949787" cy="498693"/>
          </a:xfrm>
          <a:prstGeom prst="rect">
            <a:avLst/>
          </a:prstGeom>
        </p:spPr>
        <p:txBody>
          <a:bodyPr vert="horz" lIns="91440" tIns="45720" rIns="91440" bIns="45720" rtlCol="0"/>
          <a:lstStyle>
            <a:lvl1pPr algn="r">
              <a:defRPr sz="1200"/>
            </a:lvl1pPr>
          </a:lstStyle>
          <a:p>
            <a:fld id="{F67A976F-46F7-475E-B5DF-E3BB9E9DA947}" type="datetimeFigureOut">
              <a:rPr lang="en-NZ" smtClean="0"/>
              <a:t>12/04/2022</a:t>
            </a:fld>
            <a:endParaRPr lang="en-NZ"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8E65DD3-B921-4E17-8053-E75F851BEE2A}" type="slidenum">
              <a:rPr lang="en-NZ" smtClean="0"/>
              <a:t>‹#›</a:t>
            </a:fld>
            <a:endParaRPr lang="en-NZ" dirty="0"/>
          </a:p>
        </p:txBody>
      </p:sp>
    </p:spTree>
    <p:extLst>
      <p:ext uri="{BB962C8B-B14F-4D97-AF65-F5344CB8AC3E}">
        <p14:creationId xmlns:p14="http://schemas.microsoft.com/office/powerpoint/2010/main" val="4099527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5838" y="2"/>
            <a:ext cx="2949787" cy="498693"/>
          </a:xfrm>
          <a:prstGeom prst="rect">
            <a:avLst/>
          </a:prstGeom>
        </p:spPr>
        <p:txBody>
          <a:bodyPr vert="horz" lIns="91440" tIns="45720" rIns="91440" bIns="45720" rtlCol="0"/>
          <a:lstStyle>
            <a:lvl1pPr algn="r">
              <a:defRPr sz="1200"/>
            </a:lvl1pPr>
          </a:lstStyle>
          <a:p>
            <a:fld id="{ACF74567-0C04-41DA-AABD-62EFBCC02D48}" type="datetimeFigureOut">
              <a:rPr lang="en-NZ" smtClean="0"/>
              <a:t>12/04/2022</a:t>
            </a:fld>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C9D4DB5-9D86-4260-BEF3-79CF5F4E2250}" type="slidenum">
              <a:rPr lang="en-NZ" smtClean="0"/>
              <a:t>‹#›</a:t>
            </a:fld>
            <a:endParaRPr lang="en-NZ" dirty="0"/>
          </a:p>
        </p:txBody>
      </p:sp>
      <p:sp>
        <p:nvSpPr>
          <p:cNvPr id="8" name="Slide Image Placeholder 7"/>
          <p:cNvSpPr>
            <a:spLocks noGrp="1" noRot="1" noChangeAspect="1"/>
          </p:cNvSpPr>
          <p:nvPr>
            <p:ph type="sldImg" idx="2"/>
          </p:nvPr>
        </p:nvSpPr>
        <p:spPr>
          <a:xfrm>
            <a:off x="502285" y="591503"/>
            <a:ext cx="596265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9" name="Header Placeholder 8"/>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10" name="Footer Placeholder 9"/>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11" name="Notes Placeholder 10"/>
          <p:cNvSpPr>
            <a:spLocks noGrp="1"/>
          </p:cNvSpPr>
          <p:nvPr>
            <p:ph type="body" sz="quarter" idx="3"/>
          </p:nvPr>
        </p:nvSpPr>
        <p:spPr>
          <a:xfrm>
            <a:off x="502284" y="4038698"/>
            <a:ext cx="5962651" cy="527675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45237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fireandemergency.nz/business-and-landlords/" TargetMode="External"/><Relationship Id="rId3" Type="http://schemas.openxmlformats.org/officeDocument/2006/relationships/hyperlink" Target="https://www.legislation.govt.nz/act/public/2015/0070/latest/DLM5976660.html" TargetMode="External"/><Relationship Id="rId7" Type="http://schemas.openxmlformats.org/officeDocument/2006/relationships/hyperlink" Target="https://www.legislation.govt.nz/act/public/2017/0017/latest/DLM6712701.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legislation.govt.nz/regulation/public/2017/0131/latest/DLM7309401.html" TargetMode="External"/><Relationship Id="rId5" Type="http://schemas.openxmlformats.org/officeDocument/2006/relationships/hyperlink" Target="https://www.legislation.govt.nz/regulation/public/2016/0015/latest/DLM6729706.htmlhttp:/www.legislation.govt.nz/regulation/public/2016/0013/latest/DLM6727530.html" TargetMode="External"/><Relationship Id="rId10" Type="http://schemas.openxmlformats.org/officeDocument/2006/relationships/hyperlink" Target="https://www.worksafe.govt.nz/the-toolshed/registers/asbestos-licence-holder-register" TargetMode="External"/><Relationship Id="rId4" Type="http://schemas.openxmlformats.org/officeDocument/2006/relationships/hyperlink" Target="http://www.legislation.govt.nz/regulation/public/2016/0013/latest/DLM6727530.html" TargetMode="External"/><Relationship Id="rId9" Type="http://schemas.openxmlformats.org/officeDocument/2006/relationships/hyperlink" Target="https://www.worksafe.govt.nz/assets/dmsassets/zero/8WKS-1-asbsestos-management-and-removal-of.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Welcome to the MCNZ webinar series. This webinar...</a:t>
            </a:r>
            <a:r>
              <a:rPr lang="mi-NZ" sz="1800" b="1" dirty="0">
                <a:effectLst/>
                <a:latin typeface="Verdana" panose="020B0604030504040204" pitchFamily="34" charset="0"/>
                <a:ea typeface="Times New Roman" panose="02020603050405020304" pitchFamily="18" charset="0"/>
                <a:cs typeface="Times New Roman" panose="02020603050405020304" pitchFamily="18" charset="0"/>
              </a:rPr>
              <a:t>Uniting Parishes Insurance and Property, Wellness and Safety</a:t>
            </a:r>
            <a:endParaRPr lang="en-NZ" sz="1800" b="1"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Recording this webinar &amp; relevant info on website</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Q&amp;A– post as you think, answered at the end of each speaker with exception of questions we will be answering as we talk</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Background and what we do</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WA – been managing P&amp;I for over 5 yrs @ MCNZ</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Background in insurance and investigations</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TD - -is the H&amp;S Advisor for MCNZ, been with MCNZ since 2017</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200"/>
              </a:lnSpc>
              <a:spcAft>
                <a:spcPts val="1440"/>
              </a:spcAft>
              <a:buFont typeface="Symbol" panose="05050102010706020507" pitchFamily="18" charset="2"/>
              <a:buChar char=""/>
            </a:pPr>
            <a:r>
              <a:rPr lang="mi-NZ" sz="1800" dirty="0">
                <a:effectLst/>
                <a:latin typeface="Verdana" panose="020B0604030504040204" pitchFamily="34" charset="0"/>
                <a:ea typeface="Times New Roman" panose="02020603050405020304" pitchFamily="18" charset="0"/>
                <a:cs typeface="Times New Roman" panose="02020603050405020304" pitchFamily="18" charset="0"/>
              </a:rPr>
              <a:t>Background in government compliance which leads to today’s topic of getting our evacuation plans approved</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PRESENTATIONS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a:t>
            </a:fld>
            <a:endParaRPr lang="en-NZ" dirty="0"/>
          </a:p>
        </p:txBody>
      </p:sp>
    </p:spTree>
    <p:extLst>
      <p:ext uri="{BB962C8B-B14F-4D97-AF65-F5344CB8AC3E}">
        <p14:creationId xmlns:p14="http://schemas.microsoft.com/office/powerpoint/2010/main" val="299655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Connexional Office is responsible for the administration of a removal scheme which pays for the removal costs of Ministers and their families. This scheme is financed by a levy from all Methodist parishes, based on membership.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 second scheme was established for Uniting Parishes (Combined Ventures (CVs) who may choose to join the Uniting Churches of Aotearoa New Zealand (UCANZ) Removal Scheme which is funded by a levy on each of the parishes who are members of the scheme. Further information relating to this may be obtained from UCANZ who administer the scheme.</a:t>
            </a:r>
          </a:p>
          <a:p>
            <a:r>
              <a:rPr lang="en-NZ" sz="1200" kern="1200" dirty="0" smtClean="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9D4DB5-9D86-4260-BEF3-79CF5F4E2250}" type="slidenum">
              <a:rPr lang="en-NZ" smtClean="0"/>
              <a:t>11</a:t>
            </a:fld>
            <a:endParaRPr lang="en-NZ" dirty="0"/>
          </a:p>
        </p:txBody>
      </p:sp>
    </p:spTree>
    <p:extLst>
      <p:ext uri="{BB962C8B-B14F-4D97-AF65-F5344CB8AC3E}">
        <p14:creationId xmlns:p14="http://schemas.microsoft.com/office/powerpoint/2010/main" val="106817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en-NZ" sz="1200" b="0" i="0" u="none" strike="noStrike" kern="1200" baseline="0" dirty="0" smtClean="0">
                <a:solidFill>
                  <a:schemeClr val="tx1"/>
                </a:solidFill>
                <a:latin typeface="+mn-lt"/>
                <a:ea typeface="+mn-ea"/>
                <a:cs typeface="+mn-cs"/>
              </a:rPr>
              <a:t>The Premises is being made available for use as a parsonage to provide accommodation to the Minister stationed at the Parish. </a:t>
            </a:r>
            <a:endParaRPr lang="en-NZ" sz="1200" b="1"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In consideration for making the Property available for use as a parsonage the Parish requires the Minister to enter a tenancy agreement. </a:t>
            </a:r>
            <a:endParaRPr lang="en-NZ" sz="1200" b="1"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The Parish is unable to contract out of its obligation to have a tenancy agreement. </a:t>
            </a:r>
            <a:endParaRPr lang="en-NZ" sz="1200" b="1"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Accordingly, the Parish has agreed to grant, and the Minister has accepted a tenancy of the Premises on the terms set out in this agreement. </a:t>
            </a:r>
            <a:endParaRPr lang="en-NZ" sz="1200" b="1"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This is the official tenancy agreement to be used by all Parishes for their Minister’s tenancy agreement. </a:t>
            </a:r>
            <a:endParaRPr lang="en-NZ" sz="1200" b="1"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A copy of the signed agreement to be provided to the Board of Administration of the Methodist Church within a month of the occupancy or induction, whichever is the later. </a:t>
            </a:r>
          </a:p>
        </p:txBody>
      </p:sp>
      <p:sp>
        <p:nvSpPr>
          <p:cNvPr id="4" name="Slide Number Placeholder 3"/>
          <p:cNvSpPr>
            <a:spLocks noGrp="1"/>
          </p:cNvSpPr>
          <p:nvPr>
            <p:ph type="sldNum" sz="quarter" idx="10"/>
          </p:nvPr>
        </p:nvSpPr>
        <p:spPr/>
        <p:txBody>
          <a:bodyPr/>
          <a:lstStyle/>
          <a:p>
            <a:fld id="{9C9D4DB5-9D86-4260-BEF3-79CF5F4E2250}" type="slidenum">
              <a:rPr lang="en-NZ" smtClean="0"/>
              <a:t>12</a:t>
            </a:fld>
            <a:endParaRPr lang="en-NZ" dirty="0"/>
          </a:p>
        </p:txBody>
      </p:sp>
    </p:spTree>
    <p:extLst>
      <p:ext uri="{BB962C8B-B14F-4D97-AF65-F5344CB8AC3E}">
        <p14:creationId xmlns:p14="http://schemas.microsoft.com/office/powerpoint/2010/main" val="161192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Our May topics will be </a:t>
            </a:r>
            <a:r>
              <a:rPr lang="mi-NZ" sz="1800" b="1" dirty="0">
                <a:effectLst/>
                <a:latin typeface="Calibri" panose="020F0502020204030204" pitchFamily="34" charset="0"/>
                <a:ea typeface="Calibri" panose="020F0502020204030204" pitchFamily="34" charset="0"/>
                <a:cs typeface="Times New Roman" panose="02020603050405020304" pitchFamily="18" charset="0"/>
              </a:rPr>
              <a:t>Risk and Legal Conveyancing</a:t>
            </a:r>
            <a:endParaRPr lang="en-NZ"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All feedback or topic suggestions gratefully received</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b="1" u="sng" dirty="0">
                <a:effectLst/>
                <a:latin typeface="Calibri" panose="020F0502020204030204" pitchFamily="34" charset="0"/>
                <a:ea typeface="Calibri" panose="020F0502020204030204" pitchFamily="34" charset="0"/>
                <a:cs typeface="Times New Roman" panose="02020603050405020304" pitchFamily="18" charset="0"/>
              </a:rPr>
              <a:t>Closing</a:t>
            </a:r>
            <a:r>
              <a:rPr lang="mi-NZ" sz="1800" b="1" dirty="0">
                <a:effectLst/>
                <a:latin typeface="Calibri" panose="020F0502020204030204" pitchFamily="34" charset="0"/>
                <a:ea typeface="Calibri" panose="020F0502020204030204" pitchFamily="34" charset="0"/>
                <a:cs typeface="Times New Roman" panose="02020603050405020304" pitchFamily="18" charset="0"/>
              </a:rPr>
              <a:t>  </a:t>
            </a:r>
            <a:r>
              <a:rPr lang="mi-NZ" sz="1800" dirty="0">
                <a:effectLst/>
                <a:latin typeface="Calibri" panose="020F0502020204030204" pitchFamily="34" charset="0"/>
                <a:ea typeface="Calibri" panose="020F0502020204030204" pitchFamily="34" charset="0"/>
                <a:cs typeface="Times New Roman" panose="02020603050405020304" pitchFamily="18" charset="0"/>
              </a:rPr>
              <a:t>Thank you for your time and interest in attending</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440"/>
              </a:spcAft>
            </a:pPr>
            <a:r>
              <a:rPr lang="mi-NZ" sz="1800" dirty="0">
                <a:effectLst/>
                <a:latin typeface="Calibri" panose="020F0502020204030204" pitchFamily="34" charset="0"/>
                <a:ea typeface="Calibri" panose="020F0502020204030204" pitchFamily="34" charset="0"/>
                <a:cs typeface="Times New Roman" panose="02020603050405020304" pitchFamily="18" charset="0"/>
              </a:rPr>
              <a:t>Recording will be made available shortly on website, along with useful references to supporting material</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13</a:t>
            </a:fld>
            <a:endParaRPr lang="en-NZ" dirty="0"/>
          </a:p>
        </p:txBody>
      </p:sp>
    </p:spTree>
    <p:extLst>
      <p:ext uri="{BB962C8B-B14F-4D97-AF65-F5344CB8AC3E}">
        <p14:creationId xmlns:p14="http://schemas.microsoft.com/office/powerpoint/2010/main" val="248021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mi-NZ" dirty="0"/>
              <a:t>Use the Q&amp;A option at the bottom of your screen</a:t>
            </a:r>
          </a:p>
          <a:p>
            <a:pPr marL="171450" indent="-171450">
              <a:buFont typeface="Arial" panose="020B0604020202020204" pitchFamily="34" charset="0"/>
              <a:buChar char="•"/>
            </a:pPr>
            <a:r>
              <a:rPr lang="mi-NZ" dirty="0"/>
              <a:t>Post your questions as you think of them</a:t>
            </a:r>
          </a:p>
          <a:p>
            <a:pPr marL="171450" indent="-171450">
              <a:buFont typeface="Arial" panose="020B0604020202020204" pitchFamily="34" charset="0"/>
              <a:buChar char="•"/>
            </a:pPr>
            <a:r>
              <a:rPr lang="mi-NZ" dirty="0"/>
              <a:t>Questions will be answered as each speaker finishes</a:t>
            </a:r>
            <a:endParaRPr lang="en-GB"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2</a:t>
            </a:fld>
            <a:endParaRPr lang="en-NZ" dirty="0"/>
          </a:p>
        </p:txBody>
      </p:sp>
    </p:spTree>
    <p:extLst>
      <p:ext uri="{BB962C8B-B14F-4D97-AF65-F5344CB8AC3E}">
        <p14:creationId xmlns:p14="http://schemas.microsoft.com/office/powerpoint/2010/main" val="21585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Wellness/health and safety are requirements  under NZ Law (generally HSWA 2015, also FENZ 2018)</a:t>
            </a:r>
          </a:p>
          <a:p>
            <a:pPr marL="171450" indent="-171450">
              <a:buFont typeface="Arial" panose="020B0604020202020204" pitchFamily="34" charset="0"/>
              <a:buChar char="•"/>
            </a:pPr>
            <a:r>
              <a:rPr lang="mi-NZ" dirty="0"/>
              <a:t>This provides the </a:t>
            </a:r>
            <a:r>
              <a:rPr lang="mi-NZ" u="sng" dirty="0"/>
              <a:t>what</a:t>
            </a:r>
            <a:r>
              <a:rPr lang="mi-NZ" dirty="0"/>
              <a:t> to achieve</a:t>
            </a:r>
          </a:p>
          <a:p>
            <a:endParaRPr lang="en-NZ" dirty="0"/>
          </a:p>
          <a:p>
            <a:r>
              <a:rPr lang="en-NZ" b="1" dirty="0"/>
              <a:t>How</a:t>
            </a:r>
            <a:r>
              <a:rPr lang="en-NZ" dirty="0"/>
              <a:t> the Church responds is part of Church law (Conference 2018 – Caring for Our People: Emergency Response Planning, Asbestos Management Planning)</a:t>
            </a:r>
          </a:p>
          <a:p>
            <a:pPr marL="171450" indent="-171450">
              <a:buFont typeface="Arial" panose="020B0604020202020204" pitchFamily="34" charset="0"/>
              <a:buChar char="•"/>
            </a:pPr>
            <a:r>
              <a:rPr lang="en-NZ" dirty="0"/>
              <a:t>Church provides practical tools to achieve what the law requires</a:t>
            </a:r>
          </a:p>
          <a:p>
            <a:pPr marL="171450" indent="-171450">
              <a:buFont typeface="Arial" panose="020B0604020202020204" pitchFamily="34" charset="0"/>
              <a:buChar char="•"/>
            </a:pPr>
            <a:endParaRPr lang="en-NZ" dirty="0"/>
          </a:p>
          <a:p>
            <a:pPr marL="0" indent="0">
              <a:buFont typeface="Arial" panose="020B0604020202020204" pitchFamily="34" charset="0"/>
              <a:buNone/>
            </a:pPr>
            <a:r>
              <a:rPr lang="en-NZ" dirty="0"/>
              <a:t>Obviously, the Uniting Parishes have the choice of their ‘parent’ Churches as to whose system will be followed.</a:t>
            </a: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3</a:t>
            </a:fld>
            <a:endParaRPr lang="en-NZ" dirty="0"/>
          </a:p>
        </p:txBody>
      </p:sp>
    </p:spTree>
    <p:extLst>
      <p:ext uri="{BB962C8B-B14F-4D97-AF65-F5344CB8AC3E}">
        <p14:creationId xmlns:p14="http://schemas.microsoft.com/office/powerpoint/2010/main" val="410055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b="1" dirty="0"/>
              <a:t>Incident Reporting</a:t>
            </a:r>
          </a:p>
          <a:p>
            <a:pPr marL="342900" lvl="0" indent="-342900" algn="just">
              <a:lnSpc>
                <a:spcPts val="1200"/>
              </a:lnSpc>
              <a:buFont typeface="Symbol" panose="05050102010706020507" pitchFamily="18" charset="2"/>
              <a:buChar char=""/>
            </a:pPr>
            <a:r>
              <a:rPr lang="mi-NZ" sz="9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Health and Safety at Work Act 2015</a:t>
            </a: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s57 Requirement to keep records (5 years)</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s60 When engagement is required</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s61 Duty to have worker participation practices</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buFont typeface="Symbol" panose="05050102010706020507" pitchFamily="18" charset="2"/>
              <a:buChar char=""/>
            </a:pPr>
            <a:r>
              <a:rPr lang="mi-NZ" sz="9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4"/>
              </a:rPr>
              <a:t>Health and Safety at Work (General Risk and Workplace management) Regulations 2016</a:t>
            </a: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spcAft>
                <a:spcPts val="600"/>
              </a:spcAft>
              <a:buFont typeface="Courier New" panose="02070309020205020404" pitchFamily="49" charset="0"/>
              <a:buChar char="o"/>
            </a:pP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s5 Duty to identify hazards</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mi-NZ" dirty="0"/>
          </a:p>
          <a:p>
            <a:r>
              <a:rPr lang="mi-NZ" b="1" dirty="0"/>
              <a:t>Emergency Response Planning</a:t>
            </a:r>
          </a:p>
          <a:p>
            <a:pPr marL="342900" lvl="0" indent="-342900" algn="just">
              <a:lnSpc>
                <a:spcPts val="1200"/>
              </a:lnSpc>
              <a:buFont typeface="Symbol" panose="05050102010706020507" pitchFamily="18" charset="2"/>
              <a:buChar char=""/>
            </a:pPr>
            <a:r>
              <a:rPr lang="mi-NZ" sz="9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Health and Safety at Work Act 2015</a:t>
            </a: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buFont typeface="Symbol" panose="05050102010706020507" pitchFamily="18" charset="2"/>
              <a:buChar char=""/>
            </a:pPr>
            <a:r>
              <a:rPr lang="mi-NZ" sz="9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5"/>
              </a:rPr>
              <a:t>Health and Safety at Work (General Risk and Workplace Management) Regulations 2016 </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mi-NZ" sz="9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s13 Duty to provide first aid</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mi-NZ" sz="9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s14 Duty to prepare, maintain, and implement emergency plan</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buFont typeface="Symbol" panose="05050102010706020507" pitchFamily="18" charset="2"/>
              <a:buChar char=""/>
            </a:pPr>
            <a:r>
              <a:rPr lang="mi-NZ" sz="9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6"/>
              </a:rPr>
              <a:t>Health and Safety at Work (Hazardous Substances) Regulations 2017 </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en-GB" sz="9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Part 5 Subpart 1 – Fire extinguishers</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buFont typeface="Courier New" panose="02070309020205020404" pitchFamily="49" charset="0"/>
              <a:buChar char="o"/>
            </a:pPr>
            <a:r>
              <a:rPr lang="en-GB" sz="900" u="sng"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Part 5 Subpart 2 – Emergency response plans</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buFont typeface="Symbol" panose="05050102010706020507" pitchFamily="18" charset="2"/>
              <a:buChar char=""/>
            </a:pPr>
            <a:r>
              <a:rPr lang="mi-NZ" sz="9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7"/>
              </a:rPr>
              <a:t>Fire and Emergency New Zealand Act 2017</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ts val="1200"/>
              </a:lnSpc>
              <a:spcAft>
                <a:spcPts val="600"/>
              </a:spcAft>
              <a:buFont typeface="Courier New" panose="02070309020205020404" pitchFamily="49" charset="0"/>
              <a:buChar char="o"/>
            </a:pPr>
            <a:r>
              <a:rPr lang="mi-NZ"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Subpart 4 – Evacuation schemes</a:t>
            </a:r>
            <a:endParaRPr lang="en-NZ" sz="9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mi-NZ"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Fire and Emergency Website – Useful information</a:t>
            </a:r>
            <a:endParaRPr lang="mi-NZ"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mi-NZ"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mi-NZ" sz="1100" b="1" u="sng" dirty="0">
                <a:solidFill>
                  <a:srgbClr val="0563C1"/>
                </a:solidFill>
                <a:effectLst/>
                <a:latin typeface="Calibri" panose="020F0502020204030204" pitchFamily="34" charset="0"/>
                <a:cs typeface="Times New Roman" panose="02020603050405020304" pitchFamily="18" charset="0"/>
              </a:rPr>
              <a:t>Asbestos Management</a:t>
            </a:r>
          </a:p>
          <a:p>
            <a:pPr marL="342900" lvl="0" indent="-342900" algn="just">
              <a:lnSpc>
                <a:spcPts val="1200"/>
              </a:lnSpc>
              <a:buFont typeface="Symbol" panose="05050102010706020507" pitchFamily="18" charset="2"/>
              <a:buChar char=""/>
            </a:pPr>
            <a:r>
              <a:rPr lang="mi-NZ" sz="18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3"/>
              </a:rPr>
              <a:t>Health and Safety at Work Act 2015</a:t>
            </a:r>
            <a:r>
              <a:rPr lang="mi-N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buFont typeface="Symbol" panose="05050102010706020507" pitchFamily="18" charset="2"/>
              <a:buChar char=""/>
            </a:pPr>
            <a:r>
              <a:rPr lang="mi-NZ" sz="18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5"/>
              </a:rPr>
              <a:t>Health and Safety at Work (Asbestos) Regulations 2016 </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buFont typeface="Symbol" panose="05050102010706020507" pitchFamily="18" charset="2"/>
              <a:buChar char=""/>
            </a:pPr>
            <a:r>
              <a:rPr lang="mi-NZ" sz="18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9"/>
              </a:rPr>
              <a:t>Approved Code of Practice: Management and removal of asbestos 2016</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ts val="1200"/>
              </a:lnSpc>
              <a:spcAft>
                <a:spcPts val="600"/>
              </a:spcAft>
              <a:buFont typeface="Symbol" panose="05050102010706020507" pitchFamily="18" charset="2"/>
              <a:buChar char=""/>
            </a:pPr>
            <a:r>
              <a:rPr lang="mi-NZ" sz="1800" u="sng" dirty="0">
                <a:solidFill>
                  <a:srgbClr val="0563C1"/>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Find an Asbestos Licence Holder</a:t>
            </a:r>
            <a:endParaRPr lang="en-NZ"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mi-NZ" b="0" dirty="0"/>
          </a:p>
          <a:p>
            <a:endParaRPr lang="mi-NZ" dirty="0"/>
          </a:p>
          <a:p>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4</a:t>
            </a:fld>
            <a:endParaRPr lang="en-NZ" dirty="0"/>
          </a:p>
        </p:txBody>
      </p:sp>
    </p:spTree>
    <p:extLst>
      <p:ext uri="{BB962C8B-B14F-4D97-AF65-F5344CB8AC3E}">
        <p14:creationId xmlns:p14="http://schemas.microsoft.com/office/powerpoint/2010/main" val="266072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Here is what the Methodist Church has available as resources on the website, future plans include improvements particularly to </a:t>
            </a:r>
          </a:p>
          <a:p>
            <a:pPr marL="171450" indent="-171450">
              <a:buFont typeface="Arial" panose="020B0604020202020204" pitchFamily="34" charset="0"/>
              <a:buChar char="•"/>
            </a:pPr>
            <a:r>
              <a:rPr lang="mi-NZ" dirty="0"/>
              <a:t>the items under ‘other forms’ (Risk Registers, health and safety policy), </a:t>
            </a:r>
          </a:p>
          <a:p>
            <a:pPr marL="171450" indent="-171450">
              <a:buFont typeface="Arial" panose="020B0604020202020204" pitchFamily="34" charset="0"/>
              <a:buChar char="•"/>
            </a:pPr>
            <a:r>
              <a:rPr lang="mi-NZ" dirty="0"/>
              <a:t>a cohesive process for Protection of Children and Vulnerable people (the Presbyterians have a fabulous process but MCNZ will probably use a safeguarding version from the Methodist Church UK)</a:t>
            </a:r>
          </a:p>
          <a:p>
            <a:pPr marL="171450" indent="-171450">
              <a:buFont typeface="Arial" panose="020B0604020202020204" pitchFamily="34" charset="0"/>
              <a:buChar char="•"/>
            </a:pPr>
            <a:r>
              <a:rPr lang="mi-NZ" dirty="0"/>
              <a:t>And incorporating work from Mission Resourcing, particularly youth activities</a:t>
            </a:r>
            <a:endParaRPr lang="en-NZ" dirty="0"/>
          </a:p>
        </p:txBody>
      </p:sp>
      <p:sp>
        <p:nvSpPr>
          <p:cNvPr id="4" name="Slide Number Placeholder 3"/>
          <p:cNvSpPr>
            <a:spLocks noGrp="1"/>
          </p:cNvSpPr>
          <p:nvPr>
            <p:ph type="sldNum" sz="quarter" idx="5"/>
          </p:nvPr>
        </p:nvSpPr>
        <p:spPr/>
        <p:txBody>
          <a:bodyPr/>
          <a:lstStyle/>
          <a:p>
            <a:fld id="{9C9D4DB5-9D86-4260-BEF3-79CF5F4E2250}" type="slidenum">
              <a:rPr lang="en-NZ" smtClean="0"/>
              <a:t>5</a:t>
            </a:fld>
            <a:endParaRPr lang="en-NZ" dirty="0"/>
          </a:p>
        </p:txBody>
      </p:sp>
    </p:spTree>
    <p:extLst>
      <p:ext uri="{BB962C8B-B14F-4D97-AF65-F5344CB8AC3E}">
        <p14:creationId xmlns:p14="http://schemas.microsoft.com/office/powerpoint/2010/main" val="232651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mi-NZ" dirty="0"/>
              <a:t>(Not that you need us to say it!)</a:t>
            </a:r>
          </a:p>
          <a:p>
            <a:endParaRPr lang="mi-NZ" dirty="0"/>
          </a:p>
          <a:p>
            <a:r>
              <a:rPr lang="mi-NZ" dirty="0"/>
              <a:t>With the legislative stuff – we just have to do it, and I have no preference whose examples are used so long as it is done.</a:t>
            </a:r>
          </a:p>
          <a:p>
            <a:endParaRPr lang="mi-NZ" dirty="0"/>
          </a:p>
          <a:p>
            <a:r>
              <a:rPr lang="mi-NZ" dirty="0"/>
              <a:t>But then there are areas of care where the standards can be completely different. I raise the MCNZ Covid-19 Response Plan as an example of:</a:t>
            </a:r>
          </a:p>
          <a:p>
            <a:pPr marL="228600" indent="-228600">
              <a:buFont typeface="+mj-lt"/>
              <a:buAutoNum type="arabicPeriod"/>
            </a:pPr>
            <a:r>
              <a:rPr lang="mi-NZ" dirty="0"/>
              <a:t>I know there are differences between MCNZ and the other parent Churches. Where I know about the differences, I have highlighted them to make life easier.</a:t>
            </a:r>
          </a:p>
          <a:p>
            <a:pPr marL="228600" indent="-228600">
              <a:buFont typeface="+mj-lt"/>
              <a:buAutoNum type="arabicPeriod"/>
            </a:pPr>
            <a:r>
              <a:rPr lang="mi-NZ" dirty="0"/>
              <a:t>There were big differences (MCNZ’s early adoption of facemasks all the time, and mandatory use of vaccine passes)</a:t>
            </a:r>
          </a:p>
          <a:p>
            <a:endParaRPr lang="mi-NZ" dirty="0"/>
          </a:p>
          <a:p>
            <a:r>
              <a:rPr lang="mi-NZ" dirty="0"/>
              <a:t>How MCNZ</a:t>
            </a:r>
          </a:p>
          <a:p>
            <a:endParaRPr lang="mi-NZ" dirty="0"/>
          </a:p>
          <a:p>
            <a:r>
              <a:rPr lang="mi-NZ" dirty="0"/>
              <a:t>If you discover differences that aversely affect your parish. Please let me know. (and this is not just for the Covid-19 Response).</a:t>
            </a:r>
          </a:p>
          <a:p>
            <a:endParaRPr lang="mi-NZ" dirty="0"/>
          </a:p>
        </p:txBody>
      </p:sp>
      <p:sp>
        <p:nvSpPr>
          <p:cNvPr id="4" name="Slide Number Placeholder 3"/>
          <p:cNvSpPr>
            <a:spLocks noGrp="1"/>
          </p:cNvSpPr>
          <p:nvPr>
            <p:ph type="sldNum" sz="quarter" idx="5"/>
          </p:nvPr>
        </p:nvSpPr>
        <p:spPr/>
        <p:txBody>
          <a:bodyPr/>
          <a:lstStyle/>
          <a:p>
            <a:fld id="{9C9D4DB5-9D86-4260-BEF3-79CF5F4E2250}" type="slidenum">
              <a:rPr lang="en-NZ" smtClean="0"/>
              <a:t>6</a:t>
            </a:fld>
            <a:endParaRPr lang="en-NZ" dirty="0"/>
          </a:p>
        </p:txBody>
      </p:sp>
    </p:spTree>
    <p:extLst>
      <p:ext uri="{BB962C8B-B14F-4D97-AF65-F5344CB8AC3E}">
        <p14:creationId xmlns:p14="http://schemas.microsoft.com/office/powerpoint/2010/main" val="138177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en-US" dirty="0" smtClean="0"/>
              <a:t>Wanted</a:t>
            </a:r>
            <a:r>
              <a:rPr lang="en-US" baseline="0" dirty="0" smtClean="0"/>
              <a:t> to talk on the process for property and insurance</a:t>
            </a:r>
          </a:p>
          <a:p>
            <a:r>
              <a:rPr lang="en-US" baseline="0" dirty="0" smtClean="0"/>
              <a:t>Process for Uniting parishes is a different as the parish has more than one denomination with an interest in the property with their own processes</a:t>
            </a:r>
          </a:p>
          <a:p>
            <a:r>
              <a:rPr lang="en-US" baseline="0" dirty="0" smtClean="0"/>
              <a:t> </a:t>
            </a:r>
          </a:p>
          <a:p>
            <a:r>
              <a:rPr lang="en-US" baseline="0" dirty="0" smtClean="0"/>
              <a:t>Forgive my I am working blind as I am working remotely. But we will do the best we can.</a:t>
            </a:r>
          </a:p>
          <a:p>
            <a:endParaRPr lang="en-US" baseline="0" dirty="0" smtClean="0"/>
          </a:p>
          <a:p>
            <a:r>
              <a:rPr lang="en-US" baseline="0" dirty="0" smtClean="0"/>
              <a:t>Involvement of the partner churches for approval </a:t>
            </a:r>
          </a:p>
          <a:p>
            <a:endParaRPr lang="en-US" baseline="0" dirty="0" smtClean="0"/>
          </a:p>
          <a:p>
            <a:endParaRPr lang="en-NZ" dirty="0"/>
          </a:p>
        </p:txBody>
      </p:sp>
      <p:sp>
        <p:nvSpPr>
          <p:cNvPr id="4" name="Slide Number Placeholder 3"/>
          <p:cNvSpPr>
            <a:spLocks noGrp="1"/>
          </p:cNvSpPr>
          <p:nvPr>
            <p:ph type="sldNum" sz="quarter" idx="10"/>
          </p:nvPr>
        </p:nvSpPr>
        <p:spPr/>
        <p:txBody>
          <a:bodyPr/>
          <a:lstStyle/>
          <a:p>
            <a:fld id="{9C9D4DB5-9D86-4260-BEF3-79CF5F4E2250}" type="slidenum">
              <a:rPr lang="en-NZ" smtClean="0"/>
              <a:t>7</a:t>
            </a:fld>
            <a:endParaRPr lang="en-NZ" dirty="0"/>
          </a:p>
        </p:txBody>
      </p:sp>
    </p:spTree>
    <p:extLst>
      <p:ext uri="{BB962C8B-B14F-4D97-AF65-F5344CB8AC3E}">
        <p14:creationId xmlns:p14="http://schemas.microsoft.com/office/powerpoint/2010/main" val="426733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r>
              <a:rPr lang="en-NZ" sz="1200" b="1" i="0" u="none" strike="noStrike" kern="1200" baseline="0" dirty="0" smtClean="0">
                <a:solidFill>
                  <a:schemeClr val="tx1"/>
                </a:solidFill>
                <a:latin typeface="+mn-lt"/>
                <a:ea typeface="+mn-ea"/>
                <a:cs typeface="+mn-cs"/>
              </a:rPr>
              <a:t>Cyber and Privacy Risk </a:t>
            </a:r>
            <a:r>
              <a:rPr lang="en-NZ" sz="1200" b="0" i="0" u="none" strike="noStrike" kern="1200" baseline="0" dirty="0" smtClean="0">
                <a:solidFill>
                  <a:schemeClr val="tx1"/>
                </a:solidFill>
                <a:latin typeface="+mn-lt"/>
                <a:ea typeface="+mn-ea"/>
                <a:cs typeface="+mn-cs"/>
              </a:rPr>
              <a:t>Specialised cover for protection of internet and network exposures some of which are excluded from traditional Material Damage and Business Interruption policies. Cover is also available to protect the company's reputation should a breach of cyber privacy occur. </a:t>
            </a:r>
          </a:p>
          <a:p>
            <a:r>
              <a:rPr lang="en-NZ" sz="1200" b="1" i="0" u="none" strike="noStrike" kern="1200" baseline="0" dirty="0" smtClean="0">
                <a:solidFill>
                  <a:schemeClr val="tx1"/>
                </a:solidFill>
                <a:latin typeface="+mn-lt"/>
                <a:ea typeface="+mn-ea"/>
                <a:cs typeface="+mn-cs"/>
              </a:rPr>
              <a:t>Directors and Officers Liability (Side A &amp; B) </a:t>
            </a:r>
            <a:r>
              <a:rPr lang="en-NZ" sz="1200" b="0" i="0" u="none" strike="noStrike" kern="1200" baseline="0" dirty="0" smtClean="0">
                <a:solidFill>
                  <a:schemeClr val="tx1"/>
                </a:solidFill>
                <a:latin typeface="+mn-lt"/>
                <a:ea typeface="+mn-ea"/>
                <a:cs typeface="+mn-cs"/>
              </a:rPr>
              <a:t>To cover directors, executives and employees against liability they might incur in carrying out the duties of a company director</a:t>
            </a:r>
          </a:p>
          <a:p>
            <a:r>
              <a:rPr lang="en-NZ" sz="1200" b="1" i="0" u="none" strike="noStrike" kern="1200" baseline="0" dirty="0" smtClean="0">
                <a:solidFill>
                  <a:schemeClr val="tx1"/>
                </a:solidFill>
                <a:latin typeface="+mn-lt"/>
                <a:ea typeface="+mn-ea"/>
                <a:cs typeface="+mn-cs"/>
              </a:rPr>
              <a:t>Employment Disputes Liability </a:t>
            </a:r>
            <a:r>
              <a:rPr lang="en-NZ" sz="1200" b="0" i="0" u="none" strike="noStrike" kern="1200" baseline="0" dirty="0" smtClean="0">
                <a:solidFill>
                  <a:schemeClr val="tx1"/>
                </a:solidFill>
                <a:latin typeface="+mn-lt"/>
                <a:ea typeface="+mn-ea"/>
                <a:cs typeface="+mn-cs"/>
              </a:rPr>
              <a:t>To cover damages and costs arising out of certain employment related disputes such as wrongful termination, harassment and discrimination. Defence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u="none" strike="noStrike" kern="1200" baseline="0" dirty="0" smtClean="0">
                <a:solidFill>
                  <a:schemeClr val="tx1"/>
                </a:solidFill>
                <a:latin typeface="+mn-lt"/>
                <a:ea typeface="+mn-ea"/>
                <a:cs typeface="+mn-cs"/>
              </a:rPr>
              <a:t>Employers Liability </a:t>
            </a:r>
            <a:r>
              <a:rPr lang="en-NZ" sz="1200" b="0" i="0" u="none" strike="noStrike" kern="1200" baseline="0" dirty="0" smtClean="0">
                <a:solidFill>
                  <a:schemeClr val="tx1"/>
                </a:solidFill>
                <a:latin typeface="+mn-lt"/>
                <a:ea typeface="+mn-ea"/>
                <a:cs typeface="+mn-cs"/>
              </a:rPr>
              <a:t>Covers claims made by employees against employers for injury or illness occurring in the workplace where cover falls outside the scope of accident compensation legislation. Defence costs. </a:t>
            </a:r>
          </a:p>
          <a:p>
            <a:r>
              <a:rPr lang="en-NZ" sz="1200" b="1" i="0" u="none" strike="noStrike" kern="1200" baseline="0" dirty="0" smtClean="0">
                <a:solidFill>
                  <a:schemeClr val="tx1"/>
                </a:solidFill>
                <a:latin typeface="+mn-lt"/>
                <a:ea typeface="+mn-ea"/>
                <a:cs typeface="+mn-cs"/>
              </a:rPr>
              <a:t>Professional Indemnity and / or Errors &amp; Omissions </a:t>
            </a:r>
            <a:r>
              <a:rPr lang="en-NZ" sz="1200" b="0" i="0" u="none" strike="noStrike" kern="1200" baseline="0" dirty="0" smtClean="0">
                <a:solidFill>
                  <a:schemeClr val="tx1"/>
                </a:solidFill>
                <a:latin typeface="+mn-lt"/>
                <a:ea typeface="+mn-ea"/>
                <a:cs typeface="+mn-cs"/>
              </a:rPr>
              <a:t>To cover legal liability incurred by giving negligent advice or through a breach of professional duty. Defence costs. </a:t>
            </a:r>
          </a:p>
          <a:p>
            <a:r>
              <a:rPr lang="en-NZ" sz="1200" b="1" i="0" u="none" strike="noStrike" kern="1200" baseline="0" dirty="0" smtClean="0">
                <a:solidFill>
                  <a:schemeClr val="tx1"/>
                </a:solidFill>
                <a:latin typeface="+mn-lt"/>
                <a:ea typeface="+mn-ea"/>
                <a:cs typeface="+mn-cs"/>
              </a:rPr>
              <a:t>Statutory Liability </a:t>
            </a:r>
            <a:r>
              <a:rPr lang="en-NZ" sz="1200" b="0" i="0" u="none" strike="noStrike" kern="1200" baseline="0" dirty="0" smtClean="0">
                <a:solidFill>
                  <a:schemeClr val="tx1"/>
                </a:solidFill>
                <a:latin typeface="+mn-lt"/>
                <a:ea typeface="+mn-ea"/>
                <a:cs typeface="+mn-cs"/>
              </a:rPr>
              <a:t>To cover fines or penalties imposed for unintentional breaches of certain statutes. Defence costs. </a:t>
            </a:r>
          </a:p>
          <a:p>
            <a:r>
              <a:rPr lang="en-NZ" sz="1200" b="1" i="0" u="none" strike="noStrike" kern="1200" baseline="0" dirty="0" smtClean="0">
                <a:solidFill>
                  <a:schemeClr val="tx1"/>
                </a:solidFill>
                <a:latin typeface="+mn-lt"/>
                <a:ea typeface="+mn-ea"/>
                <a:cs typeface="+mn-cs"/>
              </a:rPr>
              <a:t>General Liability </a:t>
            </a:r>
            <a:r>
              <a:rPr lang="en-NZ" sz="1200" b="0" i="0" u="none" strike="noStrike" kern="1200" baseline="0" dirty="0" smtClean="0">
                <a:solidFill>
                  <a:schemeClr val="tx1"/>
                </a:solidFill>
                <a:latin typeface="+mn-lt"/>
                <a:ea typeface="+mn-ea"/>
                <a:cs typeface="+mn-cs"/>
              </a:rPr>
              <a:t>To cover claims from third parties for property damage or bodily injury arising out of the business activities of the insured (sometimes referred to as ‘Public Liability’ insurance). Defence Costs. </a:t>
            </a:r>
          </a:p>
          <a:p>
            <a:r>
              <a:rPr lang="en-NZ" sz="1200" b="1" i="0" u="none" strike="noStrike" kern="1200" baseline="0" dirty="0" smtClean="0">
                <a:solidFill>
                  <a:schemeClr val="tx1"/>
                </a:solidFill>
                <a:latin typeface="+mn-lt"/>
                <a:ea typeface="+mn-ea"/>
                <a:cs typeface="+mn-cs"/>
              </a:rPr>
              <a:t>Medical Malpractice </a:t>
            </a:r>
            <a:endParaRPr lang="en-NZ" sz="1200" b="0" i="0" u="none" strike="noStrike" kern="1200" baseline="0" dirty="0" smtClean="0">
              <a:solidFill>
                <a:schemeClr val="tx1"/>
              </a:solidFill>
              <a:latin typeface="+mn-lt"/>
              <a:ea typeface="+mn-ea"/>
              <a:cs typeface="+mn-cs"/>
            </a:endParaRPr>
          </a:p>
          <a:p>
            <a:r>
              <a:rPr lang="en-NZ" sz="1200" b="0" i="0" u="none" strike="noStrike" kern="1200" baseline="0" dirty="0" smtClean="0">
                <a:solidFill>
                  <a:schemeClr val="tx1"/>
                </a:solidFill>
                <a:latin typeface="+mn-lt"/>
                <a:ea typeface="+mn-ea"/>
                <a:cs typeface="+mn-cs"/>
              </a:rPr>
              <a:t>Covers claims from third parties arising from an allegation of a Medical Incident in the conduct of Professional Healthcare Services provided that arises from an act, error or omission. Defence costs. </a:t>
            </a:r>
          </a:p>
          <a:p>
            <a:r>
              <a:rPr lang="en-NZ" sz="1200" b="1" i="0" u="none" strike="noStrike" kern="1200" baseline="0" dirty="0" smtClean="0">
                <a:solidFill>
                  <a:schemeClr val="tx1"/>
                </a:solidFill>
                <a:latin typeface="+mn-lt"/>
                <a:ea typeface="+mn-ea"/>
                <a:cs typeface="+mn-cs"/>
              </a:rPr>
              <a:t>Fidelity / Computer Crime </a:t>
            </a:r>
            <a:r>
              <a:rPr lang="en-NZ" sz="1200" b="0" i="0" u="none" strike="noStrike" kern="1200" baseline="0" dirty="0" smtClean="0">
                <a:solidFill>
                  <a:schemeClr val="tx1"/>
                </a:solidFill>
                <a:latin typeface="+mn-lt"/>
                <a:ea typeface="+mn-ea"/>
                <a:cs typeface="+mn-cs"/>
              </a:rPr>
              <a:t>To cover theft by employees; this risk is commonly excluded from cover under Material damage insurance. </a:t>
            </a:r>
            <a:endParaRPr lang="en-NZ" dirty="0"/>
          </a:p>
        </p:txBody>
      </p:sp>
      <p:sp>
        <p:nvSpPr>
          <p:cNvPr id="4" name="Slide Number Placeholder 3"/>
          <p:cNvSpPr>
            <a:spLocks noGrp="1"/>
          </p:cNvSpPr>
          <p:nvPr>
            <p:ph type="sldNum" sz="quarter" idx="10"/>
          </p:nvPr>
        </p:nvSpPr>
        <p:spPr/>
        <p:txBody>
          <a:bodyPr/>
          <a:lstStyle/>
          <a:p>
            <a:fld id="{9C9D4DB5-9D86-4260-BEF3-79CF5F4E2250}" type="slidenum">
              <a:rPr lang="en-NZ" smtClean="0"/>
              <a:t>9</a:t>
            </a:fld>
            <a:endParaRPr lang="en-NZ" dirty="0"/>
          </a:p>
        </p:txBody>
      </p:sp>
    </p:spTree>
    <p:extLst>
      <p:ext uri="{BB962C8B-B14F-4D97-AF65-F5344CB8AC3E}">
        <p14:creationId xmlns:p14="http://schemas.microsoft.com/office/powerpoint/2010/main" val="123910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592138"/>
            <a:ext cx="5962650"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necessarily any connection with either denomination, “We are a Uniting Parish”</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Trudy has</a:t>
            </a:r>
            <a:r>
              <a:rPr lang="en-US" baseline="0" dirty="0" smtClean="0"/>
              <a:t> already covered – uniting parishes may only follow </a:t>
            </a:r>
            <a:r>
              <a:rPr lang="en-NZ" dirty="0" smtClean="0"/>
              <a:t>parent’ Churches as to whose system will be followed</a:t>
            </a:r>
          </a:p>
          <a:p>
            <a:endParaRPr lang="en-US" dirty="0" smtClean="0"/>
          </a:p>
          <a:p>
            <a:r>
              <a:rPr lang="en-US" dirty="0" smtClean="0"/>
              <a:t>Other denominations</a:t>
            </a:r>
            <a:r>
              <a:rPr lang="en-US" baseline="0" dirty="0" smtClean="0"/>
              <a:t> do not provide the level of cover MCNZ does and also charge for the limited cover provided</a:t>
            </a:r>
            <a:endParaRPr lang="en-NZ" dirty="0"/>
          </a:p>
        </p:txBody>
      </p:sp>
      <p:sp>
        <p:nvSpPr>
          <p:cNvPr id="4" name="Slide Number Placeholder 3"/>
          <p:cNvSpPr>
            <a:spLocks noGrp="1"/>
          </p:cNvSpPr>
          <p:nvPr>
            <p:ph type="sldNum" sz="quarter" idx="10"/>
          </p:nvPr>
        </p:nvSpPr>
        <p:spPr/>
        <p:txBody>
          <a:bodyPr/>
          <a:lstStyle/>
          <a:p>
            <a:fld id="{9C9D4DB5-9D86-4260-BEF3-79CF5F4E2250}" type="slidenum">
              <a:rPr lang="en-NZ" smtClean="0"/>
              <a:t>10</a:t>
            </a:fld>
            <a:endParaRPr lang="en-NZ" dirty="0"/>
          </a:p>
        </p:txBody>
      </p:sp>
    </p:spTree>
    <p:extLst>
      <p:ext uri="{BB962C8B-B14F-4D97-AF65-F5344CB8AC3E}">
        <p14:creationId xmlns:p14="http://schemas.microsoft.com/office/powerpoint/2010/main" val="2908604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NZ" dirty="0"/>
              <a:t>Page </a:t>
            </a:r>
            <a:fld id="{411F2C6D-174B-4CAC-A72D-034456338779}" type="slidenum">
              <a:rPr lang="en-NZ" smtClean="0"/>
              <a:pPr/>
              <a:t>‹#›</a:t>
            </a:fld>
            <a:r>
              <a:rPr lang="en-NZ" dirty="0"/>
              <a:t> of </a:t>
            </a:r>
            <a:r>
              <a:rPr lang="en-NZ" b="1" dirty="0"/>
              <a:t>xx</a:t>
            </a:r>
          </a:p>
        </p:txBody>
      </p:sp>
      <p:cxnSp>
        <p:nvCxnSpPr>
          <p:cNvPr id="7" name="Straight Connector 6"/>
          <p:cNvCxnSpPr>
            <a:cxnSpLocks noChangeShapeType="1"/>
          </p:cNvCxnSpPr>
          <p:nvPr userDrawn="1"/>
        </p:nvCxnSpPr>
        <p:spPr bwMode="auto">
          <a:xfrm>
            <a:off x="1235413" y="796080"/>
            <a:ext cx="4928235" cy="0"/>
          </a:xfrm>
          <a:prstGeom prst="line">
            <a:avLst/>
          </a:prstGeom>
          <a:noFill/>
          <a:ln w="15875">
            <a:solidFill>
              <a:srgbClr val="333399"/>
            </a:solidFill>
            <a:round/>
            <a:headEnd/>
            <a:tailEnd/>
          </a:ln>
          <a:extLst>
            <a:ext uri="{909E8E84-426E-40DD-AFC4-6F175D3DCCD1}">
              <a14:hiddenFill xmlns:a14="http://schemas.microsoft.com/office/drawing/2010/main">
                <a:noFill/>
              </a14:hiddenFill>
            </a:ext>
          </a:extLst>
        </p:spPr>
      </p:cxnSp>
      <p:pic>
        <p:nvPicPr>
          <p:cNvPr id="8" name="Picture 8" descr="The Methodist Church Dove Logo - Vecto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213" y="49430"/>
            <a:ext cx="1117601"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userDrawn="1"/>
        </p:nvSpPr>
        <p:spPr bwMode="auto">
          <a:xfrm>
            <a:off x="152401" y="242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NZ" sz="1350" dirty="0"/>
          </a:p>
        </p:txBody>
      </p:sp>
      <p:sp>
        <p:nvSpPr>
          <p:cNvPr id="10" name="Rectangle 4"/>
          <p:cNvSpPr>
            <a:spLocks noChangeArrowheads="1"/>
          </p:cNvSpPr>
          <p:nvPr userDrawn="1"/>
        </p:nvSpPr>
        <p:spPr bwMode="auto">
          <a:xfrm>
            <a:off x="1217805" y="113312"/>
            <a:ext cx="4527521" cy="99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rgbClr val="333399"/>
                </a:solidFill>
                <a:effectLst/>
                <a:latin typeface="Arial" panose="020B0604020202020204" pitchFamily="34" charset="0"/>
                <a:ea typeface="Times New Roman" panose="02020603050405020304" pitchFamily="18" charset="0"/>
              </a:rPr>
              <a:t>The Methodist Church of New Zealand</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r>
              <a:rPr kumimoji="0" lang="en-NZ" altLang="en-US" sz="2000" b="0" i="0" u="none" strike="noStrike" cap="none" normalizeH="0" baseline="0" dirty="0">
                <a:ln>
                  <a:noFill/>
                </a:ln>
                <a:solidFill>
                  <a:srgbClr val="333399"/>
                </a:solidFill>
                <a:effectLst/>
                <a:latin typeface="Arial" panose="020B0604020202020204" pitchFamily="34" charset="0"/>
                <a:ea typeface="Times New Roman" panose="02020603050405020304" pitchFamily="18" charset="0"/>
              </a:rPr>
              <a:t>Te Hāhi Weteriana o Aotearoa</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2000" b="0" i="0" u="none" strike="noStrike" cap="none" normalizeH="0" baseline="0" dirty="0">
              <a:ln>
                <a:noFill/>
              </a:ln>
              <a:solidFill>
                <a:schemeClr val="tx1"/>
              </a:solidFill>
              <a:effectLst/>
              <a:latin typeface="Arial" panose="020B0604020202020204" pitchFamily="34" charset="0"/>
            </a:endParaRPr>
          </a:p>
        </p:txBody>
      </p:sp>
      <p:sp>
        <p:nvSpPr>
          <p:cNvPr id="11" name="Title 1"/>
          <p:cNvSpPr>
            <a:spLocks noGrp="1"/>
          </p:cNvSpPr>
          <p:nvPr>
            <p:ph type="ctrTitle"/>
          </p:nvPr>
        </p:nvSpPr>
        <p:spPr>
          <a:xfrm>
            <a:off x="1524000" y="1005259"/>
            <a:ext cx="9144000" cy="1695996"/>
          </a:xfrm>
        </p:spPr>
        <p:txBody>
          <a:bodyPr anchor="b"/>
          <a:lstStyle>
            <a:lvl1pPr algn="ctr">
              <a:defRPr sz="6000" b="1">
                <a:solidFill>
                  <a:srgbClr val="333399"/>
                </a:solidFill>
                <a:latin typeface="+mn-lt"/>
              </a:defRPr>
            </a:lvl1pPr>
          </a:lstStyle>
          <a:p>
            <a:r>
              <a:rPr lang="en-US" dirty="0"/>
              <a:t>Click to edit Master title style</a:t>
            </a:r>
            <a:endParaRPr lang="en-NZ" dirty="0"/>
          </a:p>
        </p:txBody>
      </p:sp>
      <p:sp>
        <p:nvSpPr>
          <p:cNvPr id="12" name="Subtitle 2"/>
          <p:cNvSpPr>
            <a:spLocks noGrp="1"/>
          </p:cNvSpPr>
          <p:nvPr>
            <p:ph type="subTitle" idx="1"/>
          </p:nvPr>
        </p:nvSpPr>
        <p:spPr>
          <a:xfrm>
            <a:off x="1524000" y="2785145"/>
            <a:ext cx="9144000" cy="3210886"/>
          </a:xfrm>
        </p:spPr>
        <p:txBody>
          <a:bodyPr/>
          <a:lstStyle>
            <a:lvl1pPr marL="0" indent="0" algn="l">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NZ" dirty="0"/>
          </a:p>
        </p:txBody>
      </p:sp>
    </p:spTree>
    <p:extLst>
      <p:ext uri="{BB962C8B-B14F-4D97-AF65-F5344CB8AC3E}">
        <p14:creationId xmlns:p14="http://schemas.microsoft.com/office/powerpoint/2010/main" val="364756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defRPr sz="2200">
                <a:latin typeface="Verdana" panose="020B0604030504040204" pitchFamily="34" charset="0"/>
                <a:ea typeface="Verdana" panose="020B0604030504040204" pitchFamily="34" charset="0"/>
              </a:defRPr>
            </a:lvl2pPr>
            <a:lvl3pPr marL="631825" indent="-228600">
              <a:defRPr sz="2000">
                <a:latin typeface="Verdana" panose="020B0604030504040204" pitchFamily="34" charset="0"/>
                <a:ea typeface="Verdana" panose="020B0604030504040204" pitchFamily="34" charset="0"/>
              </a:defRPr>
            </a:lvl3pPr>
            <a:lvl4pPr marL="811213" indent="-228600">
              <a:defRPr sz="1800">
                <a:latin typeface="Verdana" panose="020B0604030504040204" pitchFamily="34" charset="0"/>
                <a:ea typeface="Verdana" panose="020B0604030504040204" pitchFamily="34" charset="0"/>
              </a:defRPr>
            </a:lvl4pPr>
            <a:lvl5pPr marL="990600" indent="-228600">
              <a:defRPr sz="1600">
                <a:latin typeface="Verdana" panose="020B0604030504040204" pitchFamily="34" charset="0"/>
                <a:ea typeface="Verdana" panose="020B0604030504040204" pitchFamily="34" charset="0"/>
              </a:defRPr>
            </a:lvl5pPr>
            <a:lvl6pPr marL="1168400" indent="-228600">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
        <p:nvSpPr>
          <p:cNvPr id="14" name="Rectangle 4">
            <a:extLst>
              <a:ext uri="{FF2B5EF4-FFF2-40B4-BE49-F238E27FC236}">
                <a16:creationId xmlns:a16="http://schemas.microsoft.com/office/drawing/2014/main" id="{EFA2AF64-92F1-4F82-96A3-38355D6FB5A2}"/>
              </a:ext>
            </a:extLst>
          </p:cNvPr>
          <p:cNvSpPr>
            <a:spLocks noChangeArrowheads="1"/>
          </p:cNvSpPr>
          <p:nvPr userDrawn="1"/>
        </p:nvSpPr>
        <p:spPr bwMode="auto">
          <a:xfrm>
            <a:off x="9363790" y="186953"/>
            <a:ext cx="2268891"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Uniting Parishes</a:t>
            </a:r>
          </a:p>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Tue 12 Apr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951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buFont typeface="Courier New" panose="02070309020205020404" pitchFamily="49" charset="0"/>
              <a:buChar char="o"/>
              <a:defRPr sz="2200">
                <a:latin typeface="Verdana" panose="020B0604030504040204" pitchFamily="34" charset="0"/>
                <a:ea typeface="Verdana" panose="020B0604030504040204" pitchFamily="34" charset="0"/>
              </a:defRPr>
            </a:lvl2pPr>
            <a:lvl3pPr marL="631825" indent="-228600">
              <a:buFont typeface="Wingdings" panose="05000000000000000000" pitchFamily="2" charset="2"/>
              <a:buChar char="§"/>
              <a:defRPr sz="2000">
                <a:latin typeface="Verdana" panose="020B0604030504040204" pitchFamily="34" charset="0"/>
                <a:ea typeface="Verdana" panose="020B0604030504040204" pitchFamily="34" charset="0"/>
              </a:defRPr>
            </a:lvl3pPr>
            <a:lvl4pPr marL="811213" indent="-228600">
              <a:buFont typeface="Arial" panose="020B0604020202020204" pitchFamily="34" charset="0"/>
              <a:buChar char="•"/>
              <a:defRPr sz="1800">
                <a:latin typeface="Verdana" panose="020B0604030504040204" pitchFamily="34" charset="0"/>
                <a:ea typeface="Verdana" panose="020B0604030504040204" pitchFamily="34" charset="0"/>
              </a:defRPr>
            </a:lvl4pPr>
            <a:lvl5pPr marL="990600" indent="-228600">
              <a:buFont typeface="Courier New" panose="02070309020205020404" pitchFamily="49" charset="0"/>
              <a:buChar char="o"/>
              <a:defRPr sz="1600">
                <a:latin typeface="Verdana" panose="020B0604030504040204" pitchFamily="34" charset="0"/>
                <a:ea typeface="Verdana" panose="020B0604030504040204" pitchFamily="34" charset="0"/>
              </a:defRPr>
            </a:lvl5pPr>
            <a:lvl6pPr marL="1168400" indent="-228600">
              <a:buFont typeface="Wingdings" panose="05000000000000000000" pitchFamily="2" charset="2"/>
              <a:buChar char="§"/>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7" name="Rectangle 4">
            <a:extLst>
              <a:ext uri="{FF2B5EF4-FFF2-40B4-BE49-F238E27FC236}">
                <a16:creationId xmlns:a16="http://schemas.microsoft.com/office/drawing/2014/main" id="{79045E91-7FC5-416B-AA9C-DC32381AF9D3}"/>
              </a:ext>
            </a:extLst>
          </p:cNvPr>
          <p:cNvSpPr>
            <a:spLocks noChangeArrowheads="1"/>
          </p:cNvSpPr>
          <p:nvPr userDrawn="1"/>
        </p:nvSpPr>
        <p:spPr bwMode="auto">
          <a:xfrm>
            <a:off x="9363790" y="186953"/>
            <a:ext cx="2268891"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Uniting Parishes</a:t>
            </a:r>
          </a:p>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Tue 12 Apr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Tree>
    <p:extLst>
      <p:ext uri="{BB962C8B-B14F-4D97-AF65-F5344CB8AC3E}">
        <p14:creationId xmlns:p14="http://schemas.microsoft.com/office/powerpoint/2010/main" val="75627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7319373" y="186953"/>
            <a:ext cx="4386595"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
        <p:nvSpPr>
          <p:cNvPr id="12" name="Title 1"/>
          <p:cNvSpPr>
            <a:spLocks noGrp="1"/>
          </p:cNvSpPr>
          <p:nvPr>
            <p:ph type="title"/>
          </p:nvPr>
        </p:nvSpPr>
        <p:spPr>
          <a:xfrm>
            <a:off x="1334789" y="1375722"/>
            <a:ext cx="10241692" cy="926167"/>
          </a:xfrm>
        </p:spPr>
        <p:txBody>
          <a:bodyPr>
            <a:normAutofit/>
          </a:bodyPr>
          <a:lstStyle>
            <a:lvl1pPr>
              <a:defRPr sz="2600" b="1">
                <a:solidFill>
                  <a:srgbClr val="001489"/>
                </a:solidFill>
                <a:latin typeface="Verdana" panose="020B0604030504040204" pitchFamily="34" charset="0"/>
                <a:ea typeface="Verdana" panose="020B0604030504040204" pitchFamily="34" charset="0"/>
              </a:defRPr>
            </a:lvl1pPr>
          </a:lstStyle>
          <a:p>
            <a:r>
              <a:rPr lang="en-US" dirty="0"/>
              <a:t>Click to edit Master title style</a:t>
            </a:r>
            <a:endParaRPr lang="en-NZ" dirty="0"/>
          </a:p>
        </p:txBody>
      </p:sp>
      <p:sp>
        <p:nvSpPr>
          <p:cNvPr id="13" name="Content Placeholder 2"/>
          <p:cNvSpPr>
            <a:spLocks noGrp="1"/>
          </p:cNvSpPr>
          <p:nvPr>
            <p:ph idx="1"/>
          </p:nvPr>
        </p:nvSpPr>
        <p:spPr>
          <a:xfrm>
            <a:off x="1329302" y="2318636"/>
            <a:ext cx="10241692" cy="4011825"/>
          </a:xfrm>
        </p:spPr>
        <p:txBody>
          <a:bodyPr/>
          <a:lstStyle>
            <a:lvl1pPr>
              <a:defRPr sz="2400">
                <a:latin typeface="Verdana" panose="020B0604030504040204" pitchFamily="34" charset="0"/>
                <a:ea typeface="Verdana" panose="020B0604030504040204" pitchFamily="34" charset="0"/>
              </a:defRPr>
            </a:lvl1pPr>
            <a:lvl2pPr marL="442913" indent="-228600">
              <a:defRPr sz="2200">
                <a:latin typeface="Verdana" panose="020B0604030504040204" pitchFamily="34" charset="0"/>
                <a:ea typeface="Verdana" panose="020B0604030504040204" pitchFamily="34" charset="0"/>
              </a:defRPr>
            </a:lvl2pPr>
            <a:lvl3pPr marL="631825" indent="-228600">
              <a:defRPr sz="2000">
                <a:latin typeface="Verdana" panose="020B0604030504040204" pitchFamily="34" charset="0"/>
                <a:ea typeface="Verdana" panose="020B0604030504040204" pitchFamily="34" charset="0"/>
              </a:defRPr>
            </a:lvl3pPr>
            <a:lvl4pPr marL="811213" indent="-228600">
              <a:defRPr sz="1800">
                <a:latin typeface="Verdana" panose="020B0604030504040204" pitchFamily="34" charset="0"/>
                <a:ea typeface="Verdana" panose="020B0604030504040204" pitchFamily="34" charset="0"/>
              </a:defRPr>
            </a:lvl4pPr>
            <a:lvl5pPr marL="990600" indent="-228600">
              <a:defRPr sz="1600">
                <a:latin typeface="Verdana" panose="020B0604030504040204" pitchFamily="34" charset="0"/>
                <a:ea typeface="Verdana" panose="020B0604030504040204" pitchFamily="34" charset="0"/>
              </a:defRPr>
            </a:lvl5pPr>
            <a:lvl6pPr marL="1168400" indent="-228600">
              <a:defRPr sz="1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NZ" dirty="0"/>
          </a:p>
        </p:txBody>
      </p:sp>
      <p:pic>
        <p:nvPicPr>
          <p:cNvPr id="3" name="Picture 2">
            <a:extLst>
              <a:ext uri="{FF2B5EF4-FFF2-40B4-BE49-F238E27FC236}">
                <a16:creationId xmlns:a16="http://schemas.microsoft.com/office/drawing/2014/main" id="{61164402-57CE-4127-96FD-4EEF765A5F0D}"/>
              </a:ext>
            </a:extLst>
          </p:cNvPr>
          <p:cNvPicPr>
            <a:picLocks noChangeAspect="1"/>
          </p:cNvPicPr>
          <p:nvPr userDrawn="1"/>
        </p:nvPicPr>
        <p:blipFill>
          <a:blip r:embed="rId2"/>
          <a:stretch>
            <a:fillRect/>
          </a:stretch>
        </p:blipFill>
        <p:spPr>
          <a:xfrm>
            <a:off x="1000655" y="99842"/>
            <a:ext cx="5628745" cy="926167"/>
          </a:xfrm>
          <a:prstGeom prst="rect">
            <a:avLst/>
          </a:prstGeom>
        </p:spPr>
      </p:pic>
      <p:pic>
        <p:nvPicPr>
          <p:cNvPr id="6" name="Picture 5">
            <a:extLst>
              <a:ext uri="{FF2B5EF4-FFF2-40B4-BE49-F238E27FC236}">
                <a16:creationId xmlns:a16="http://schemas.microsoft.com/office/drawing/2014/main" id="{C9C0EB21-0D06-4FE1-9029-288B0FF29E40}"/>
              </a:ext>
            </a:extLst>
          </p:cNvPr>
          <p:cNvPicPr>
            <a:picLocks noChangeAspect="1"/>
          </p:cNvPicPr>
          <p:nvPr userDrawn="1"/>
        </p:nvPicPr>
        <p:blipFill>
          <a:blip r:embed="rId3"/>
          <a:stretch>
            <a:fillRect/>
          </a:stretch>
        </p:blipFill>
        <p:spPr>
          <a:xfrm>
            <a:off x="-106264" y="0"/>
            <a:ext cx="1009717" cy="6858000"/>
          </a:xfrm>
          <a:prstGeom prst="rect">
            <a:avLst/>
          </a:prstGeom>
        </p:spPr>
      </p:pic>
      <p:sp>
        <p:nvSpPr>
          <p:cNvPr id="8" name="Slide Number Placeholder 5">
            <a:extLst>
              <a:ext uri="{FF2B5EF4-FFF2-40B4-BE49-F238E27FC236}">
                <a16:creationId xmlns:a16="http://schemas.microsoft.com/office/drawing/2014/main" id="{30CA8894-9429-43B4-905A-4DD55A049C4F}"/>
              </a:ext>
            </a:extLst>
          </p:cNvPr>
          <p:cNvSpPr>
            <a:spLocks noGrp="1"/>
          </p:cNvSpPr>
          <p:nvPr>
            <p:ph type="sldNum" sz="quarter" idx="12"/>
          </p:nvPr>
        </p:nvSpPr>
        <p:spPr>
          <a:xfrm>
            <a:off x="11623431" y="6356350"/>
            <a:ext cx="381000" cy="365125"/>
          </a:xfrm>
        </p:spPr>
        <p:txBody>
          <a:bodyPr/>
          <a:lstStyle/>
          <a:p>
            <a:fld id="{A7B37317-5730-47F1-B7FE-A237834E48C9}" type="slidenum">
              <a:rPr lang="en-NZ" smtClean="0"/>
              <a:t>‹#›</a:t>
            </a:fld>
            <a:endParaRPr lang="en-NZ" dirty="0"/>
          </a:p>
        </p:txBody>
      </p:sp>
      <p:sp>
        <p:nvSpPr>
          <p:cNvPr id="9" name="Rectangle 4">
            <a:extLst>
              <a:ext uri="{FF2B5EF4-FFF2-40B4-BE49-F238E27FC236}">
                <a16:creationId xmlns:a16="http://schemas.microsoft.com/office/drawing/2014/main" id="{502A7E3C-67FE-4B96-A782-10DFC6B25778}"/>
              </a:ext>
            </a:extLst>
          </p:cNvPr>
          <p:cNvSpPr>
            <a:spLocks noChangeArrowheads="1"/>
          </p:cNvSpPr>
          <p:nvPr userDrawn="1"/>
        </p:nvSpPr>
        <p:spPr bwMode="auto">
          <a:xfrm>
            <a:off x="9363790" y="186953"/>
            <a:ext cx="2268891"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t" anchorCtr="0" compatLnSpc="1">
            <a:prstTxWarp prst="textNoShape">
              <a:avLst/>
            </a:prstTxWarp>
            <a:spAutoFit/>
          </a:bodyPr>
          <a:lstStyle/>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Uniting Parishes</a:t>
            </a:r>
          </a:p>
          <a:p>
            <a:pPr marL="0" marR="0" lvl="0" indent="0" algn="r" defTabSz="685800" rtl="0" eaLnBrk="0" fontAlgn="base" latinLnBrk="0" hangingPunct="0">
              <a:lnSpc>
                <a:spcPct val="100000"/>
              </a:lnSpc>
              <a:spcBef>
                <a:spcPct val="0"/>
              </a:spcBef>
              <a:spcAft>
                <a:spcPct val="0"/>
              </a:spcAft>
              <a:buClrTx/>
              <a:buSzTx/>
              <a:buFontTx/>
              <a:buNone/>
              <a:tabLst/>
            </a:pPr>
            <a:r>
              <a:rPr kumimoji="0" lang="en-NZ" altLang="en-US" sz="1200" b="0" i="0" u="none" strike="noStrike" cap="none" normalizeH="0" baseline="0" dirty="0">
                <a:ln>
                  <a:noFill/>
                </a:ln>
                <a:solidFill>
                  <a:srgbClr val="001489"/>
                </a:solidFill>
                <a:effectLst/>
                <a:latin typeface="Verdana" panose="020B0604030504040204" pitchFamily="34" charset="0"/>
                <a:ea typeface="Verdana" panose="020B0604030504040204" pitchFamily="34" charset="0"/>
              </a:rPr>
              <a:t>Tue 12 Apr 2022</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dirty="0">
              <a:ln>
                <a:noFill/>
              </a:ln>
              <a:solidFill>
                <a:srgbClr val="001489"/>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26650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7317-5730-47F1-B7FE-A237834E48C9}" type="slidenum">
              <a:rPr lang="en-NZ" smtClean="0"/>
              <a:t>‹#›</a:t>
            </a:fld>
            <a:endParaRPr lang="en-NZ" dirty="0"/>
          </a:p>
        </p:txBody>
      </p:sp>
    </p:spTree>
    <p:extLst>
      <p:ext uri="{BB962C8B-B14F-4D97-AF65-F5344CB8AC3E}">
        <p14:creationId xmlns:p14="http://schemas.microsoft.com/office/powerpoint/2010/main" val="217619129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rudyd@methodist.org.n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Wendya@methodist.org.n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www.methodist.org.nz/tangata/connexional-resources/webinars/emergency-drills-and-presbyter-tenancies/" TargetMode="External"/><Relationship Id="rId3" Type="http://schemas.openxmlformats.org/officeDocument/2006/relationships/hyperlink" Target="https://www.methodist.org.nz/tangata/wellness-and-safety/incident-reporting/" TargetMode="External"/><Relationship Id="rId7" Type="http://schemas.openxmlformats.org/officeDocument/2006/relationships/hyperlink" Target="https://www.methodist.org.nz/tangata/connexional-resources/webinars/approved-evacuation-plans-and-property-securit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methodist.org.nz/tangata/connexional-resources/webinars/creating-an-emergency-response-plan-and-buying-and-selling-church-property/" TargetMode="External"/><Relationship Id="rId5" Type="http://schemas.openxmlformats.org/officeDocument/2006/relationships/hyperlink" Target="https://www.methodist.org.nz/tangata/wellness-and-safety/emergency-response-plans/" TargetMode="External"/><Relationship Id="rId10" Type="http://schemas.openxmlformats.org/officeDocument/2006/relationships/hyperlink" Target="https://www.methodist.org.nz/tangata/connexional-resources/webinars/asbestos-management-and-using-the-cb-and-l-fund/" TargetMode="External"/><Relationship Id="rId4" Type="http://schemas.openxmlformats.org/officeDocument/2006/relationships/hyperlink" Target="https://www.methodist.org.nz/tangata/connexional-resources/webinars/demystifying-incident-reporting-and-thermal-imaging/" TargetMode="External"/><Relationship Id="rId9" Type="http://schemas.openxmlformats.org/officeDocument/2006/relationships/hyperlink" Target="https://www.methodist.org.nz/tangata/property-and-insurance/asbestos-manag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789" y="1375723"/>
            <a:ext cx="9602152" cy="1099254"/>
          </a:xfrm>
        </p:spPr>
        <p:txBody>
          <a:bodyPr>
            <a:noAutofit/>
          </a:bodyPr>
          <a:lstStyle/>
          <a:p>
            <a:pPr algn="ctr"/>
            <a:r>
              <a:rPr lang="en-NZ" sz="7200" dirty="0"/>
              <a:t>Uniting Parishes</a:t>
            </a:r>
          </a:p>
        </p:txBody>
      </p:sp>
      <p:sp>
        <p:nvSpPr>
          <p:cNvPr id="3" name="Slide Number Placeholder 2">
            <a:extLst>
              <a:ext uri="{FF2B5EF4-FFF2-40B4-BE49-F238E27FC236}">
                <a16:creationId xmlns:a16="http://schemas.microsoft.com/office/drawing/2014/main" id="{3F075770-18E9-4B12-9DC2-D51A9A105976}"/>
              </a:ext>
            </a:extLst>
          </p:cNvPr>
          <p:cNvSpPr>
            <a:spLocks noGrp="1"/>
          </p:cNvSpPr>
          <p:nvPr>
            <p:ph type="sldNum" sz="quarter" idx="12"/>
          </p:nvPr>
        </p:nvSpPr>
        <p:spPr/>
        <p:txBody>
          <a:bodyPr/>
          <a:lstStyle/>
          <a:p>
            <a:fld id="{A7B37317-5730-47F1-B7FE-A237834E48C9}" type="slidenum">
              <a:rPr lang="en-NZ" smtClean="0"/>
              <a:t>1</a:t>
            </a:fld>
            <a:endParaRPr lang="en-NZ" dirty="0"/>
          </a:p>
        </p:txBody>
      </p:sp>
      <p:pic>
        <p:nvPicPr>
          <p:cNvPr id="6" name="Picture 5" descr="A picture containing funnel chart&#10;&#10;Description automatically generated">
            <a:extLst>
              <a:ext uri="{FF2B5EF4-FFF2-40B4-BE49-F238E27FC236}">
                <a16:creationId xmlns:a16="http://schemas.microsoft.com/office/drawing/2014/main" id="{652EDE16-5093-45E2-AE48-DFAE6A413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63" y="2614192"/>
            <a:ext cx="6604315" cy="7876935"/>
          </a:xfrm>
          <a:prstGeom prst="rect">
            <a:avLst/>
          </a:prstGeom>
        </p:spPr>
      </p:pic>
    </p:spTree>
    <p:extLst>
      <p:ext uri="{BB962C8B-B14F-4D97-AF65-F5344CB8AC3E}">
        <p14:creationId xmlns:p14="http://schemas.microsoft.com/office/powerpoint/2010/main" val="188732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Liaiblity</a:t>
            </a:r>
            <a:r>
              <a:rPr lang="en-US" dirty="0" smtClean="0"/>
              <a:t> Insurance cont.</a:t>
            </a:r>
            <a:endParaRPr lang="en-NZ" dirty="0"/>
          </a:p>
        </p:txBody>
      </p:sp>
      <p:sp>
        <p:nvSpPr>
          <p:cNvPr id="3" name="Content Placeholder 2"/>
          <p:cNvSpPr>
            <a:spLocks noGrp="1"/>
          </p:cNvSpPr>
          <p:nvPr>
            <p:ph idx="1"/>
          </p:nvPr>
        </p:nvSpPr>
        <p:spPr/>
        <p:txBody>
          <a:bodyPr/>
          <a:lstStyle/>
          <a:p>
            <a:r>
              <a:rPr lang="en-US" dirty="0" smtClean="0"/>
              <a:t>Uniting Parishes a combination of two or possibly three denominations</a:t>
            </a:r>
          </a:p>
          <a:p>
            <a:r>
              <a:rPr lang="en-US" dirty="0" smtClean="0"/>
              <a:t>Not necessarily any connection with either denomination, “We are a Uniting Parish”</a:t>
            </a:r>
          </a:p>
          <a:p>
            <a:r>
              <a:rPr lang="en-US" dirty="0" smtClean="0"/>
              <a:t>No control for MCNZ for liability breaches</a:t>
            </a:r>
          </a:p>
          <a:p>
            <a:pPr lvl="1"/>
            <a:r>
              <a:rPr lang="en-US" dirty="0" smtClean="0"/>
              <a:t>Liability to cover MCNZ interest and reputation</a:t>
            </a:r>
          </a:p>
          <a:p>
            <a:pPr lvl="1"/>
            <a:r>
              <a:rPr lang="en-US" dirty="0" smtClean="0"/>
              <a:t>MCNZ not responsible for other denominations</a:t>
            </a:r>
          </a:p>
          <a:p>
            <a:r>
              <a:rPr lang="en-US" dirty="0" smtClean="0"/>
              <a:t>Insurer expectation that other denominations will contribute to any liability claim</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7B37317-5730-47F1-B7FE-A237834E48C9}" type="slidenum">
              <a:rPr lang="en-NZ" smtClean="0"/>
              <a:t>10</a:t>
            </a:fld>
            <a:endParaRPr lang="en-NZ" dirty="0"/>
          </a:p>
        </p:txBody>
      </p:sp>
    </p:spTree>
    <p:extLst>
      <p:ext uri="{BB962C8B-B14F-4D97-AF65-F5344CB8AC3E}">
        <p14:creationId xmlns:p14="http://schemas.microsoft.com/office/powerpoint/2010/main" val="199538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Removals – Minister’s Moving Costs </a:t>
            </a:r>
            <a:endParaRPr lang="en-NZ" dirty="0"/>
          </a:p>
        </p:txBody>
      </p:sp>
      <p:sp>
        <p:nvSpPr>
          <p:cNvPr id="3" name="Content Placeholder 2"/>
          <p:cNvSpPr>
            <a:spLocks noGrp="1"/>
          </p:cNvSpPr>
          <p:nvPr>
            <p:ph idx="1"/>
          </p:nvPr>
        </p:nvSpPr>
        <p:spPr/>
        <p:txBody>
          <a:bodyPr/>
          <a:lstStyle/>
          <a:p>
            <a:r>
              <a:rPr lang="en-US" dirty="0" smtClean="0"/>
              <a:t>Methodist removal scheme including transit insurance cover</a:t>
            </a:r>
          </a:p>
          <a:p>
            <a:r>
              <a:rPr lang="en-US" dirty="0" smtClean="0"/>
              <a:t>Separate scheme for Uniting Parishes administered by UCANZ</a:t>
            </a:r>
          </a:p>
          <a:p>
            <a:r>
              <a:rPr lang="en-US" dirty="0" smtClean="0"/>
              <a:t>UCANZ scheme funded by a levy on each uniting parish </a:t>
            </a:r>
          </a:p>
          <a:p>
            <a:r>
              <a:rPr lang="en-US" dirty="0" smtClean="0"/>
              <a:t>MCNZ can organize the quote for UCANZ but speak with UCANZ</a:t>
            </a:r>
          </a:p>
          <a:p>
            <a:endParaRPr lang="en-US" dirty="0" smtClean="0"/>
          </a:p>
          <a:p>
            <a:pPr marL="0" indent="0">
              <a:buNone/>
            </a:pPr>
            <a:endParaRPr lang="en-NZ" dirty="0"/>
          </a:p>
        </p:txBody>
      </p:sp>
      <p:sp>
        <p:nvSpPr>
          <p:cNvPr id="4" name="Slide Number Placeholder 3"/>
          <p:cNvSpPr>
            <a:spLocks noGrp="1"/>
          </p:cNvSpPr>
          <p:nvPr>
            <p:ph type="sldNum" sz="quarter" idx="12"/>
          </p:nvPr>
        </p:nvSpPr>
        <p:spPr/>
        <p:txBody>
          <a:bodyPr/>
          <a:lstStyle/>
          <a:p>
            <a:fld id="{A7B37317-5730-47F1-B7FE-A237834E48C9}" type="slidenum">
              <a:rPr lang="en-NZ" smtClean="0"/>
              <a:t>11</a:t>
            </a:fld>
            <a:endParaRPr lang="en-NZ" dirty="0"/>
          </a:p>
        </p:txBody>
      </p:sp>
    </p:spTree>
    <p:extLst>
      <p:ext uri="{BB962C8B-B14F-4D97-AF65-F5344CB8AC3E}">
        <p14:creationId xmlns:p14="http://schemas.microsoft.com/office/powerpoint/2010/main" val="14985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Tenancy Agreement</a:t>
            </a:r>
            <a:endParaRPr lang="en-NZ" dirty="0"/>
          </a:p>
        </p:txBody>
      </p:sp>
      <p:sp>
        <p:nvSpPr>
          <p:cNvPr id="3" name="Content Placeholder 2"/>
          <p:cNvSpPr>
            <a:spLocks noGrp="1"/>
          </p:cNvSpPr>
          <p:nvPr>
            <p:ph idx="1"/>
          </p:nvPr>
        </p:nvSpPr>
        <p:spPr/>
        <p:txBody>
          <a:bodyPr>
            <a:normAutofit fontScale="85000" lnSpcReduction="20000"/>
          </a:bodyPr>
          <a:lstStyle/>
          <a:p>
            <a:r>
              <a:rPr lang="en-US" dirty="0" smtClean="0"/>
              <a:t>To be used for Methodist properties</a:t>
            </a:r>
          </a:p>
          <a:p>
            <a:endParaRPr lang="en-US" dirty="0" smtClean="0"/>
          </a:p>
          <a:p>
            <a:r>
              <a:rPr lang="en-US" dirty="0" err="1" smtClean="0"/>
              <a:t>Customised</a:t>
            </a:r>
            <a:r>
              <a:rPr lang="en-US" dirty="0" smtClean="0"/>
              <a:t> for MCNZ properties</a:t>
            </a:r>
          </a:p>
          <a:p>
            <a:endParaRPr lang="en-US" dirty="0" smtClean="0"/>
          </a:p>
          <a:p>
            <a:r>
              <a:rPr lang="en-US" dirty="0" smtClean="0"/>
              <a:t>Legal opinion was sought – advised it is illegal to house a minister in a parsonage without a tenancy agreement</a:t>
            </a:r>
          </a:p>
          <a:p>
            <a:endParaRPr lang="en-US" dirty="0" smtClean="0"/>
          </a:p>
          <a:p>
            <a:endParaRPr lang="en-US" dirty="0" smtClean="0"/>
          </a:p>
          <a:p>
            <a:r>
              <a:rPr lang="en-US" dirty="0" smtClean="0"/>
              <a:t>Page 117 Bricks and Mortar, Appendix 2</a:t>
            </a:r>
          </a:p>
          <a:p>
            <a:endParaRPr lang="en-NZ" dirty="0"/>
          </a:p>
          <a:p>
            <a:r>
              <a:rPr lang="en-NZ" b="1" dirty="0"/>
              <a:t>This form is available on the Methodist Church website: http://www.methodist.org.nz </a:t>
            </a:r>
            <a:endParaRPr lang="en-NZ" dirty="0"/>
          </a:p>
        </p:txBody>
      </p:sp>
      <p:sp>
        <p:nvSpPr>
          <p:cNvPr id="4" name="Slide Number Placeholder 3"/>
          <p:cNvSpPr>
            <a:spLocks noGrp="1"/>
          </p:cNvSpPr>
          <p:nvPr>
            <p:ph type="sldNum" sz="quarter" idx="12"/>
          </p:nvPr>
        </p:nvSpPr>
        <p:spPr/>
        <p:txBody>
          <a:bodyPr/>
          <a:lstStyle/>
          <a:p>
            <a:fld id="{A7B37317-5730-47F1-B7FE-A237834E48C9}" type="slidenum">
              <a:rPr lang="en-NZ" smtClean="0"/>
              <a:t>12</a:t>
            </a:fld>
            <a:endParaRPr lang="en-NZ" dirty="0"/>
          </a:p>
        </p:txBody>
      </p:sp>
    </p:spTree>
    <p:extLst>
      <p:ext uri="{BB962C8B-B14F-4D97-AF65-F5344CB8AC3E}">
        <p14:creationId xmlns:p14="http://schemas.microsoft.com/office/powerpoint/2010/main" val="28523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4B38-85CA-4A0A-AAA5-FA9153591C78}"/>
              </a:ext>
            </a:extLst>
          </p:cNvPr>
          <p:cNvSpPr>
            <a:spLocks noGrp="1"/>
          </p:cNvSpPr>
          <p:nvPr>
            <p:ph type="title"/>
          </p:nvPr>
        </p:nvSpPr>
        <p:spPr/>
        <p:txBody>
          <a:bodyPr/>
          <a:lstStyle/>
          <a:p>
            <a:r>
              <a:rPr lang="mi-NZ" dirty="0"/>
              <a:t>Questions?</a:t>
            </a:r>
            <a:endParaRPr lang="en-NZ" dirty="0"/>
          </a:p>
        </p:txBody>
      </p:sp>
      <p:sp>
        <p:nvSpPr>
          <p:cNvPr id="3" name="Content Placeholder 2">
            <a:extLst>
              <a:ext uri="{FF2B5EF4-FFF2-40B4-BE49-F238E27FC236}">
                <a16:creationId xmlns:a16="http://schemas.microsoft.com/office/drawing/2014/main" id="{23BB5C82-714C-42AB-AD27-A8AD81B92E0C}"/>
              </a:ext>
            </a:extLst>
          </p:cNvPr>
          <p:cNvSpPr>
            <a:spLocks noGrp="1"/>
          </p:cNvSpPr>
          <p:nvPr>
            <p:ph idx="1"/>
          </p:nvPr>
        </p:nvSpPr>
        <p:spPr>
          <a:xfrm>
            <a:off x="1329302" y="3429000"/>
            <a:ext cx="10241692" cy="2901461"/>
          </a:xfrm>
        </p:spPr>
        <p:txBody>
          <a:bodyPr/>
          <a:lstStyle/>
          <a:p>
            <a:pPr marL="0" indent="0">
              <a:buNone/>
            </a:pPr>
            <a:r>
              <a:rPr lang="mi-NZ" dirty="0"/>
              <a:t>The recording of this webinar, and all relevant information will be made available on the MCNZ website.</a:t>
            </a:r>
          </a:p>
          <a:p>
            <a:pPr marL="0" indent="0">
              <a:buNone/>
            </a:pPr>
            <a:endParaRPr lang="mi-NZ" dirty="0"/>
          </a:p>
          <a:p>
            <a:pPr marL="0" indent="0" algn="ctr">
              <a:buNone/>
            </a:pPr>
            <a:r>
              <a:rPr lang="mi-NZ" dirty="0"/>
              <a:t>Questions can be directed to either</a:t>
            </a:r>
          </a:p>
          <a:p>
            <a:pPr marL="0" indent="0" algn="ctr">
              <a:buNone/>
            </a:pPr>
            <a:r>
              <a:rPr lang="mi-NZ" b="1" dirty="0"/>
              <a:t>Trudy Downes </a:t>
            </a:r>
            <a:r>
              <a:rPr lang="mi-NZ" dirty="0"/>
              <a:t>or </a:t>
            </a:r>
            <a:r>
              <a:rPr lang="mi-NZ" b="1" dirty="0"/>
              <a:t>Wendy Anderson</a:t>
            </a:r>
          </a:p>
          <a:p>
            <a:pPr marL="0" indent="0" algn="ctr">
              <a:buNone/>
            </a:pPr>
            <a:r>
              <a:rPr lang="mi-NZ" dirty="0">
                <a:hlinkClick r:id="rId3"/>
              </a:rPr>
              <a:t>trudyd@methodist.org.nz</a:t>
            </a:r>
            <a:r>
              <a:rPr lang="mi-NZ" dirty="0"/>
              <a:t>	</a:t>
            </a:r>
            <a:r>
              <a:rPr lang="mi-NZ" dirty="0">
                <a:hlinkClick r:id="rId4"/>
              </a:rPr>
              <a:t>Wendya@methodist.org.nz</a:t>
            </a:r>
            <a:r>
              <a:rPr lang="mi-NZ" dirty="0"/>
              <a:t> </a:t>
            </a:r>
            <a:endParaRPr lang="en-NZ" dirty="0"/>
          </a:p>
        </p:txBody>
      </p:sp>
      <p:sp>
        <p:nvSpPr>
          <p:cNvPr id="4" name="Slide Number Placeholder 3">
            <a:extLst>
              <a:ext uri="{FF2B5EF4-FFF2-40B4-BE49-F238E27FC236}">
                <a16:creationId xmlns:a16="http://schemas.microsoft.com/office/drawing/2014/main" id="{37640583-6184-4A73-A5E8-33E8906273D7}"/>
              </a:ext>
            </a:extLst>
          </p:cNvPr>
          <p:cNvSpPr>
            <a:spLocks noGrp="1"/>
          </p:cNvSpPr>
          <p:nvPr>
            <p:ph type="sldNum" sz="quarter" idx="12"/>
          </p:nvPr>
        </p:nvSpPr>
        <p:spPr/>
        <p:txBody>
          <a:bodyPr/>
          <a:lstStyle/>
          <a:p>
            <a:fld id="{A7B37317-5730-47F1-B7FE-A237834E48C9}" type="slidenum">
              <a:rPr lang="en-NZ" smtClean="0"/>
              <a:t>13</a:t>
            </a:fld>
            <a:endParaRPr lang="en-NZ" dirty="0"/>
          </a:p>
        </p:txBody>
      </p:sp>
    </p:spTree>
    <p:extLst>
      <p:ext uri="{BB962C8B-B14F-4D97-AF65-F5344CB8AC3E}">
        <p14:creationId xmlns:p14="http://schemas.microsoft.com/office/powerpoint/2010/main" val="5054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9378-560E-4EC8-BB00-8A4F644C8137}"/>
              </a:ext>
            </a:extLst>
          </p:cNvPr>
          <p:cNvSpPr>
            <a:spLocks noGrp="1"/>
          </p:cNvSpPr>
          <p:nvPr>
            <p:ph type="title"/>
          </p:nvPr>
        </p:nvSpPr>
        <p:spPr/>
        <p:txBody>
          <a:bodyPr/>
          <a:lstStyle/>
          <a:p>
            <a:r>
              <a:rPr lang="mi-NZ" dirty="0"/>
              <a:t>Questions</a:t>
            </a:r>
            <a:endParaRPr lang="en-NZ" dirty="0"/>
          </a:p>
        </p:txBody>
      </p:sp>
      <p:sp>
        <p:nvSpPr>
          <p:cNvPr id="4" name="Slide Number Placeholder 3">
            <a:extLst>
              <a:ext uri="{FF2B5EF4-FFF2-40B4-BE49-F238E27FC236}">
                <a16:creationId xmlns:a16="http://schemas.microsoft.com/office/drawing/2014/main" id="{EB958573-89DD-46EE-97AE-9782E06C2949}"/>
              </a:ext>
            </a:extLst>
          </p:cNvPr>
          <p:cNvSpPr>
            <a:spLocks noGrp="1"/>
          </p:cNvSpPr>
          <p:nvPr>
            <p:ph type="sldNum" sz="quarter" idx="12"/>
          </p:nvPr>
        </p:nvSpPr>
        <p:spPr/>
        <p:txBody>
          <a:bodyPr/>
          <a:lstStyle/>
          <a:p>
            <a:fld id="{A7B37317-5730-47F1-B7FE-A237834E48C9}" type="slidenum">
              <a:rPr lang="en-NZ" smtClean="0"/>
              <a:t>2</a:t>
            </a:fld>
            <a:endParaRPr lang="en-NZ" dirty="0"/>
          </a:p>
        </p:txBody>
      </p:sp>
      <p:pic>
        <p:nvPicPr>
          <p:cNvPr id="5" name="Content Placeholder 4">
            <a:extLst>
              <a:ext uri="{FF2B5EF4-FFF2-40B4-BE49-F238E27FC236}">
                <a16:creationId xmlns:a16="http://schemas.microsoft.com/office/drawing/2014/main" id="{97250927-F762-46CC-817C-F7FEAB1587AF}"/>
              </a:ext>
            </a:extLst>
          </p:cNvPr>
          <p:cNvPicPr>
            <a:picLocks noGrp="1" noChangeAspect="1"/>
          </p:cNvPicPr>
          <p:nvPr>
            <p:ph idx="1"/>
          </p:nvPr>
        </p:nvPicPr>
        <p:blipFill>
          <a:blip r:embed="rId3"/>
          <a:stretch>
            <a:fillRect/>
          </a:stretch>
        </p:blipFill>
        <p:spPr>
          <a:xfrm>
            <a:off x="2444261" y="2289845"/>
            <a:ext cx="6394939" cy="4272073"/>
          </a:xfrm>
          <a:prstGeom prst="rect">
            <a:avLst/>
          </a:prstGeom>
        </p:spPr>
      </p:pic>
      <p:grpSp>
        <p:nvGrpSpPr>
          <p:cNvPr id="6" name="Group 5">
            <a:extLst>
              <a:ext uri="{FF2B5EF4-FFF2-40B4-BE49-F238E27FC236}">
                <a16:creationId xmlns:a16="http://schemas.microsoft.com/office/drawing/2014/main" id="{49F5F7FA-FDA0-415E-8C06-ADF18237140C}"/>
              </a:ext>
            </a:extLst>
          </p:cNvPr>
          <p:cNvGrpSpPr/>
          <p:nvPr/>
        </p:nvGrpSpPr>
        <p:grpSpPr>
          <a:xfrm>
            <a:off x="6951903" y="3216012"/>
            <a:ext cx="2100264" cy="1404808"/>
            <a:chOff x="8400588" y="2536723"/>
            <a:chExt cx="2100264" cy="1404808"/>
          </a:xfrm>
        </p:grpSpPr>
        <p:pic>
          <p:nvPicPr>
            <p:cNvPr id="7" name="Picture 6">
              <a:extLst>
                <a:ext uri="{FF2B5EF4-FFF2-40B4-BE49-F238E27FC236}">
                  <a16:creationId xmlns:a16="http://schemas.microsoft.com/office/drawing/2014/main" id="{5390D520-7602-497D-915C-31584617F758}"/>
                </a:ext>
              </a:extLst>
            </p:cNvPr>
            <p:cNvPicPr>
              <a:picLocks noChangeAspect="1"/>
            </p:cNvPicPr>
            <p:nvPr/>
          </p:nvPicPr>
          <p:blipFill rotWithShape="1">
            <a:blip r:embed="rId3"/>
            <a:srcRect l="33099" t="93332" r="57895" b="-2234"/>
            <a:stretch/>
          </p:blipFill>
          <p:spPr>
            <a:xfrm>
              <a:off x="8400588" y="2639962"/>
              <a:ext cx="1967528" cy="1301569"/>
            </a:xfrm>
            <a:prstGeom prst="rect">
              <a:avLst/>
            </a:prstGeom>
          </p:spPr>
        </p:pic>
        <p:sp>
          <p:nvSpPr>
            <p:cNvPr id="8" name="Line Callout 1 6">
              <a:extLst>
                <a:ext uri="{FF2B5EF4-FFF2-40B4-BE49-F238E27FC236}">
                  <a16:creationId xmlns:a16="http://schemas.microsoft.com/office/drawing/2014/main" id="{0AD0CAA0-C9CC-44B2-BAF0-606CF5CC40AC}"/>
                </a:ext>
              </a:extLst>
            </p:cNvPr>
            <p:cNvSpPr/>
            <p:nvPr/>
          </p:nvSpPr>
          <p:spPr>
            <a:xfrm>
              <a:off x="8400588" y="2536723"/>
              <a:ext cx="2100264" cy="1194619"/>
            </a:xfrm>
            <a:prstGeom prst="borderCallout1">
              <a:avLst>
                <a:gd name="adj1" fmla="val 53389"/>
                <a:gd name="adj2" fmla="val 125"/>
                <a:gd name="adj3" fmla="val 256413"/>
                <a:gd name="adj4" fmla="val -9251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Oval 8">
            <a:extLst>
              <a:ext uri="{FF2B5EF4-FFF2-40B4-BE49-F238E27FC236}">
                <a16:creationId xmlns:a16="http://schemas.microsoft.com/office/drawing/2014/main" id="{E998BBBE-0CE8-4966-ACBD-4A79BF40D6EA}"/>
              </a:ext>
            </a:extLst>
          </p:cNvPr>
          <p:cNvSpPr/>
          <p:nvPr/>
        </p:nvSpPr>
        <p:spPr>
          <a:xfrm>
            <a:off x="4716017" y="6242542"/>
            <a:ext cx="342900" cy="3143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54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574D-7D94-49CD-80F1-BBBC960928AA}"/>
              </a:ext>
            </a:extLst>
          </p:cNvPr>
          <p:cNvSpPr>
            <a:spLocks noGrp="1"/>
          </p:cNvSpPr>
          <p:nvPr>
            <p:ph type="title"/>
          </p:nvPr>
        </p:nvSpPr>
        <p:spPr/>
        <p:txBody>
          <a:bodyPr/>
          <a:lstStyle/>
          <a:p>
            <a:r>
              <a:rPr lang="mi-NZ" dirty="0"/>
              <a:t>State </a:t>
            </a:r>
            <a:r>
              <a:rPr lang="mi-NZ" dirty="0">
                <a:sym typeface="Wingdings" panose="05000000000000000000" pitchFamily="2" charset="2"/>
              </a:rPr>
              <a:t></a:t>
            </a:r>
            <a:r>
              <a:rPr lang="mi-NZ" dirty="0"/>
              <a:t> Church </a:t>
            </a:r>
            <a:r>
              <a:rPr lang="mi-NZ" dirty="0">
                <a:sym typeface="Wingdings" panose="05000000000000000000" pitchFamily="2" charset="2"/>
              </a:rPr>
              <a:t></a:t>
            </a:r>
            <a:r>
              <a:rPr lang="mi-NZ" dirty="0"/>
              <a:t> Uniting Parishes</a:t>
            </a:r>
            <a:endParaRPr lang="en-NZ" dirty="0"/>
          </a:p>
        </p:txBody>
      </p:sp>
      <p:sp>
        <p:nvSpPr>
          <p:cNvPr id="4" name="Slide Number Placeholder 3">
            <a:extLst>
              <a:ext uri="{FF2B5EF4-FFF2-40B4-BE49-F238E27FC236}">
                <a16:creationId xmlns:a16="http://schemas.microsoft.com/office/drawing/2014/main" id="{A763E0A4-7BFF-4451-BD37-A79A4DA83FCF}"/>
              </a:ext>
            </a:extLst>
          </p:cNvPr>
          <p:cNvSpPr>
            <a:spLocks noGrp="1"/>
          </p:cNvSpPr>
          <p:nvPr>
            <p:ph type="sldNum" sz="quarter" idx="12"/>
          </p:nvPr>
        </p:nvSpPr>
        <p:spPr/>
        <p:txBody>
          <a:bodyPr/>
          <a:lstStyle/>
          <a:p>
            <a:fld id="{A7B37317-5730-47F1-B7FE-A237834E48C9}" type="slidenum">
              <a:rPr lang="en-NZ" smtClean="0"/>
              <a:t>3</a:t>
            </a:fld>
            <a:endParaRPr lang="en-NZ" dirty="0"/>
          </a:p>
        </p:txBody>
      </p:sp>
      <p:pic>
        <p:nvPicPr>
          <p:cNvPr id="1026" name="Picture 2" descr="Health and Safety at Work Act 2015 No 70 (as at 28 October 2021), Public Act  Contents – New Zealand Legislation">
            <a:extLst>
              <a:ext uri="{FF2B5EF4-FFF2-40B4-BE49-F238E27FC236}">
                <a16:creationId xmlns:a16="http://schemas.microsoft.com/office/drawing/2014/main" id="{1915E933-CC0A-48F2-AE05-A66705999C7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791" b="4516"/>
          <a:stretch/>
        </p:blipFill>
        <p:spPr bwMode="auto">
          <a:xfrm>
            <a:off x="969128" y="2707579"/>
            <a:ext cx="323922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4187145C-C9A0-4C68-9345-94A8B14DB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735" y="2690267"/>
            <a:ext cx="2880000" cy="2880000"/>
          </a:xfrm>
          <a:prstGeom prst="rect">
            <a:avLst/>
          </a:prstGeom>
        </p:spPr>
      </p:pic>
      <p:pic>
        <p:nvPicPr>
          <p:cNvPr id="1030" name="Picture 6" descr="UCANZ – Uniting Congregations of Aotearoa New Zealand">
            <a:extLst>
              <a:ext uri="{FF2B5EF4-FFF2-40B4-BE49-F238E27FC236}">
                <a16:creationId xmlns:a16="http://schemas.microsoft.com/office/drawing/2014/main" id="{A6A3E235-0D45-485F-8D19-4B50776E24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0" r="2193"/>
          <a:stretch/>
        </p:blipFill>
        <p:spPr bwMode="auto">
          <a:xfrm>
            <a:off x="7315198" y="2872963"/>
            <a:ext cx="4536374"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3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F255-870E-4002-80E7-7FF1CF847CA5}"/>
              </a:ext>
            </a:extLst>
          </p:cNvPr>
          <p:cNvSpPr>
            <a:spLocks noGrp="1"/>
          </p:cNvSpPr>
          <p:nvPr>
            <p:ph type="title"/>
          </p:nvPr>
        </p:nvSpPr>
        <p:spPr/>
        <p:txBody>
          <a:bodyPr/>
          <a:lstStyle/>
          <a:p>
            <a:r>
              <a:rPr lang="mi-NZ" dirty="0"/>
              <a:t>The big stuff as a minimum...</a:t>
            </a:r>
            <a:endParaRPr lang="en-NZ" dirty="0"/>
          </a:p>
        </p:txBody>
      </p:sp>
      <p:graphicFrame>
        <p:nvGraphicFramePr>
          <p:cNvPr id="5" name="Table 5">
            <a:extLst>
              <a:ext uri="{FF2B5EF4-FFF2-40B4-BE49-F238E27FC236}">
                <a16:creationId xmlns:a16="http://schemas.microsoft.com/office/drawing/2014/main" id="{4E7E30F8-85A5-45DE-8A9D-1CE3789E6B56}"/>
              </a:ext>
            </a:extLst>
          </p:cNvPr>
          <p:cNvGraphicFramePr>
            <a:graphicFrameLocks noGrp="1"/>
          </p:cNvGraphicFramePr>
          <p:nvPr>
            <p:ph idx="1"/>
            <p:extLst>
              <p:ext uri="{D42A27DB-BD31-4B8C-83A1-F6EECF244321}">
                <p14:modId xmlns:p14="http://schemas.microsoft.com/office/powerpoint/2010/main" val="3538294112"/>
              </p:ext>
            </p:extLst>
          </p:nvPr>
        </p:nvGraphicFramePr>
        <p:xfrm>
          <a:off x="1328738" y="2319338"/>
          <a:ext cx="10242550" cy="2839720"/>
        </p:xfrm>
        <a:graphic>
          <a:graphicData uri="http://schemas.openxmlformats.org/drawingml/2006/table">
            <a:tbl>
              <a:tblPr firstRow="1" bandRow="1">
                <a:tableStyleId>{5C22544A-7EE6-4342-B048-85BDC9FD1C3A}</a:tableStyleId>
              </a:tblPr>
              <a:tblGrid>
                <a:gridCol w="4656426">
                  <a:extLst>
                    <a:ext uri="{9D8B030D-6E8A-4147-A177-3AD203B41FA5}">
                      <a16:colId xmlns:a16="http://schemas.microsoft.com/office/drawing/2014/main" val="2643618522"/>
                    </a:ext>
                  </a:extLst>
                </a:gridCol>
                <a:gridCol w="5586124">
                  <a:extLst>
                    <a:ext uri="{9D8B030D-6E8A-4147-A177-3AD203B41FA5}">
                      <a16:colId xmlns:a16="http://schemas.microsoft.com/office/drawing/2014/main" val="1346911430"/>
                    </a:ext>
                  </a:extLst>
                </a:gridCol>
              </a:tblGrid>
              <a:tr h="370840">
                <a:tc>
                  <a:txBody>
                    <a:bodyPr/>
                    <a:lstStyle/>
                    <a:p>
                      <a:r>
                        <a:rPr lang="mi-NZ" dirty="0"/>
                        <a:t>Legislative health and safety must haves</a:t>
                      </a:r>
                      <a:endParaRPr lang="en-NZ" dirty="0"/>
                    </a:p>
                  </a:txBody>
                  <a:tcPr/>
                </a:tc>
                <a:tc>
                  <a:txBody>
                    <a:bodyPr/>
                    <a:lstStyle/>
                    <a:p>
                      <a:r>
                        <a:rPr lang="mi-NZ" dirty="0"/>
                        <a:t>Methodist Church provides</a:t>
                      </a:r>
                      <a:endParaRPr lang="en-NZ" dirty="0"/>
                    </a:p>
                  </a:txBody>
                  <a:tcPr/>
                </a:tc>
                <a:extLst>
                  <a:ext uri="{0D108BD9-81ED-4DB2-BD59-A6C34878D82A}">
                    <a16:rowId xmlns:a16="http://schemas.microsoft.com/office/drawing/2014/main" val="3275988006"/>
                  </a:ext>
                </a:extLst>
              </a:tr>
              <a:tr h="370840">
                <a:tc>
                  <a:txBody>
                    <a:bodyPr/>
                    <a:lstStyle/>
                    <a:p>
                      <a:r>
                        <a:rPr lang="mi-NZ" dirty="0"/>
                        <a:t>Incident Reporting</a:t>
                      </a:r>
                      <a:endParaRPr lang="en-NZ" dirty="0"/>
                    </a:p>
                  </a:txBody>
                  <a:tcPr/>
                </a:tc>
                <a:tc>
                  <a:txBody>
                    <a:bodyPr/>
                    <a:lstStyle/>
                    <a:p>
                      <a:r>
                        <a:rPr lang="en-GB" dirty="0">
                          <a:hlinkClick r:id="rId3"/>
                        </a:rPr>
                        <a:t>Process and templates, online form - webpage</a:t>
                      </a:r>
                      <a:r>
                        <a:rPr lang="en-GB" dirty="0"/>
                        <a:t> </a:t>
                      </a:r>
                      <a:endParaRPr lang="en-NZ" dirty="0"/>
                    </a:p>
                    <a:p>
                      <a:pPr lvl="1"/>
                      <a:r>
                        <a:rPr lang="en-NZ" dirty="0">
                          <a:hlinkClick r:id="rId4"/>
                        </a:rPr>
                        <a:t>Incident reporting – webinar</a:t>
                      </a:r>
                      <a:endParaRPr lang="en-NZ" dirty="0"/>
                    </a:p>
                  </a:txBody>
                  <a:tcPr/>
                </a:tc>
                <a:extLst>
                  <a:ext uri="{0D108BD9-81ED-4DB2-BD59-A6C34878D82A}">
                    <a16:rowId xmlns:a16="http://schemas.microsoft.com/office/drawing/2014/main" val="1423628366"/>
                  </a:ext>
                </a:extLst>
              </a:tr>
              <a:tr h="370840">
                <a:tc>
                  <a:txBody>
                    <a:bodyPr/>
                    <a:lstStyle/>
                    <a:p>
                      <a:r>
                        <a:rPr lang="mi-NZ" dirty="0"/>
                        <a:t>Emergency Response Planning</a:t>
                      </a:r>
                      <a:endParaRPr lang="en-NZ" dirty="0"/>
                    </a:p>
                  </a:txBody>
                  <a:tcPr/>
                </a:tc>
                <a:tc>
                  <a:txBody>
                    <a:bodyPr/>
                    <a:lstStyle/>
                    <a:p>
                      <a:r>
                        <a:rPr lang="en-GB" dirty="0">
                          <a:hlinkClick r:id="rId5"/>
                        </a:rPr>
                        <a:t>Templates, guidelines, forming teams - webpage</a:t>
                      </a:r>
                      <a:endParaRPr lang="en-NZ" dirty="0"/>
                    </a:p>
                    <a:p>
                      <a:pPr lvl="1"/>
                      <a:r>
                        <a:rPr lang="en-NZ" dirty="0">
                          <a:hlinkClick r:id="rId6"/>
                        </a:rPr>
                        <a:t>Creating a response plan – webinar</a:t>
                      </a:r>
                      <a:endParaRPr lang="en-NZ" dirty="0"/>
                    </a:p>
                    <a:p>
                      <a:pPr lvl="1"/>
                      <a:r>
                        <a:rPr lang="en-NZ" dirty="0">
                          <a:hlinkClick r:id="rId7"/>
                        </a:rPr>
                        <a:t>Approved evacuation plans – webinar</a:t>
                      </a:r>
                      <a:endParaRPr lang="en-NZ" dirty="0"/>
                    </a:p>
                    <a:p>
                      <a:pPr lvl="1"/>
                      <a:r>
                        <a:rPr lang="en-NZ" dirty="0">
                          <a:hlinkClick r:id="rId8"/>
                        </a:rPr>
                        <a:t>Holding emergency drills </a:t>
                      </a:r>
                      <a:r>
                        <a:rPr lang="en-NZ" dirty="0">
                          <a:hlinkClick r:id="rId5"/>
                        </a:rPr>
                        <a:t>–</a:t>
                      </a:r>
                      <a:r>
                        <a:rPr lang="en-NZ" dirty="0">
                          <a:hlinkClick r:id="rId8"/>
                        </a:rPr>
                        <a:t> webinar</a:t>
                      </a:r>
                      <a:endParaRPr lang="en-NZ" dirty="0"/>
                    </a:p>
                  </a:txBody>
                  <a:tcPr/>
                </a:tc>
                <a:extLst>
                  <a:ext uri="{0D108BD9-81ED-4DB2-BD59-A6C34878D82A}">
                    <a16:rowId xmlns:a16="http://schemas.microsoft.com/office/drawing/2014/main" val="1041328046"/>
                  </a:ext>
                </a:extLst>
              </a:tr>
              <a:tr h="370840">
                <a:tc>
                  <a:txBody>
                    <a:bodyPr/>
                    <a:lstStyle/>
                    <a:p>
                      <a:r>
                        <a:rPr lang="mi-NZ" dirty="0"/>
                        <a:t>Asbestos Management Plans</a:t>
                      </a:r>
                      <a:endParaRPr lang="en-NZ" dirty="0"/>
                    </a:p>
                  </a:txBody>
                  <a:tcPr/>
                </a:tc>
                <a:tc>
                  <a:txBody>
                    <a:bodyPr/>
                    <a:lstStyle/>
                    <a:p>
                      <a:r>
                        <a:rPr lang="en-NZ" dirty="0">
                          <a:hlinkClick r:id="rId9"/>
                        </a:rPr>
                        <a:t>Process and templates – webpage</a:t>
                      </a:r>
                      <a:endParaRPr lang="en-NZ" dirty="0"/>
                    </a:p>
                    <a:p>
                      <a:pPr lvl="1"/>
                      <a:r>
                        <a:rPr lang="en-NZ" dirty="0">
                          <a:hlinkClick r:id="rId10"/>
                        </a:rPr>
                        <a:t>Asbestos management - webinar</a:t>
                      </a:r>
                      <a:endParaRPr lang="en-NZ" dirty="0"/>
                    </a:p>
                  </a:txBody>
                  <a:tcPr/>
                </a:tc>
                <a:extLst>
                  <a:ext uri="{0D108BD9-81ED-4DB2-BD59-A6C34878D82A}">
                    <a16:rowId xmlns:a16="http://schemas.microsoft.com/office/drawing/2014/main" val="1829759985"/>
                  </a:ext>
                </a:extLst>
              </a:tr>
            </a:tbl>
          </a:graphicData>
        </a:graphic>
      </p:graphicFrame>
      <p:sp>
        <p:nvSpPr>
          <p:cNvPr id="4" name="Slide Number Placeholder 3">
            <a:extLst>
              <a:ext uri="{FF2B5EF4-FFF2-40B4-BE49-F238E27FC236}">
                <a16:creationId xmlns:a16="http://schemas.microsoft.com/office/drawing/2014/main" id="{6FF2F8BA-34B4-4B42-8F1A-E7D16226881E}"/>
              </a:ext>
            </a:extLst>
          </p:cNvPr>
          <p:cNvSpPr>
            <a:spLocks noGrp="1"/>
          </p:cNvSpPr>
          <p:nvPr>
            <p:ph type="sldNum" sz="quarter" idx="12"/>
          </p:nvPr>
        </p:nvSpPr>
        <p:spPr/>
        <p:txBody>
          <a:bodyPr/>
          <a:lstStyle/>
          <a:p>
            <a:fld id="{A7B37317-5730-47F1-B7FE-A237834E48C9}" type="slidenum">
              <a:rPr lang="en-NZ" smtClean="0"/>
              <a:t>4</a:t>
            </a:fld>
            <a:endParaRPr lang="en-NZ" dirty="0"/>
          </a:p>
        </p:txBody>
      </p:sp>
      <p:sp>
        <p:nvSpPr>
          <p:cNvPr id="6" name="TextBox 5">
            <a:extLst>
              <a:ext uri="{FF2B5EF4-FFF2-40B4-BE49-F238E27FC236}">
                <a16:creationId xmlns:a16="http://schemas.microsoft.com/office/drawing/2014/main" id="{C845B7F0-519B-4D70-B66D-0289482BDB04}"/>
              </a:ext>
            </a:extLst>
          </p:cNvPr>
          <p:cNvSpPr txBox="1"/>
          <p:nvPr/>
        </p:nvSpPr>
        <p:spPr>
          <a:xfrm>
            <a:off x="1757548" y="5605157"/>
            <a:ext cx="9369632" cy="430887"/>
          </a:xfrm>
          <a:prstGeom prst="rect">
            <a:avLst/>
          </a:prstGeom>
          <a:solidFill>
            <a:srgbClr val="C7CFE9"/>
          </a:solidFill>
        </p:spPr>
        <p:txBody>
          <a:bodyPr wrap="square" rtlCol="0">
            <a:spAutoFit/>
          </a:bodyPr>
          <a:lstStyle/>
          <a:p>
            <a:pPr algn="ctr"/>
            <a:r>
              <a:rPr lang="mi-NZ" sz="2200" b="1" dirty="0"/>
              <a:t>These things need to be done, which Church’s process doesn’t much matter</a:t>
            </a:r>
            <a:endParaRPr lang="en-NZ" sz="2200" b="1" dirty="0"/>
          </a:p>
        </p:txBody>
      </p:sp>
    </p:spTree>
    <p:extLst>
      <p:ext uri="{BB962C8B-B14F-4D97-AF65-F5344CB8AC3E}">
        <p14:creationId xmlns:p14="http://schemas.microsoft.com/office/powerpoint/2010/main" val="182372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55A7-D1AB-4762-9034-17B82A44CB97}"/>
              </a:ext>
            </a:extLst>
          </p:cNvPr>
          <p:cNvSpPr>
            <a:spLocks noGrp="1"/>
          </p:cNvSpPr>
          <p:nvPr>
            <p:ph type="title"/>
          </p:nvPr>
        </p:nvSpPr>
        <p:spPr/>
        <p:txBody>
          <a:bodyPr/>
          <a:lstStyle/>
          <a:p>
            <a:endParaRPr lang="en-NZ"/>
          </a:p>
        </p:txBody>
      </p:sp>
      <p:pic>
        <p:nvPicPr>
          <p:cNvPr id="6" name="Content Placeholder 5">
            <a:extLst>
              <a:ext uri="{FF2B5EF4-FFF2-40B4-BE49-F238E27FC236}">
                <a16:creationId xmlns:a16="http://schemas.microsoft.com/office/drawing/2014/main" id="{16D9E5AE-67FB-4C25-B4E8-9C0809547204}"/>
              </a:ext>
            </a:extLst>
          </p:cNvPr>
          <p:cNvPicPr>
            <a:picLocks noGrp="1" noChangeAspect="1"/>
          </p:cNvPicPr>
          <p:nvPr>
            <p:ph idx="1"/>
          </p:nvPr>
        </p:nvPicPr>
        <p:blipFill>
          <a:blip r:embed="rId3"/>
          <a:stretch>
            <a:fillRect/>
          </a:stretch>
        </p:blipFill>
        <p:spPr>
          <a:xfrm>
            <a:off x="1334789" y="1375722"/>
            <a:ext cx="6390454" cy="4893109"/>
          </a:xfrm>
          <a:ln>
            <a:solidFill>
              <a:schemeClr val="tx2"/>
            </a:solidFill>
          </a:ln>
        </p:spPr>
      </p:pic>
      <p:sp>
        <p:nvSpPr>
          <p:cNvPr id="4" name="Slide Number Placeholder 3">
            <a:extLst>
              <a:ext uri="{FF2B5EF4-FFF2-40B4-BE49-F238E27FC236}">
                <a16:creationId xmlns:a16="http://schemas.microsoft.com/office/drawing/2014/main" id="{1CA5855E-F8A7-482B-A697-28432B7085C8}"/>
              </a:ext>
            </a:extLst>
          </p:cNvPr>
          <p:cNvSpPr>
            <a:spLocks noGrp="1"/>
          </p:cNvSpPr>
          <p:nvPr>
            <p:ph type="sldNum" sz="quarter" idx="12"/>
          </p:nvPr>
        </p:nvSpPr>
        <p:spPr/>
        <p:txBody>
          <a:bodyPr/>
          <a:lstStyle/>
          <a:p>
            <a:fld id="{A7B37317-5730-47F1-B7FE-A237834E48C9}" type="slidenum">
              <a:rPr lang="en-NZ" smtClean="0"/>
              <a:t>5</a:t>
            </a:fld>
            <a:endParaRPr lang="en-NZ" dirty="0"/>
          </a:p>
        </p:txBody>
      </p:sp>
      <p:pic>
        <p:nvPicPr>
          <p:cNvPr id="11" name="Picture 10">
            <a:extLst>
              <a:ext uri="{FF2B5EF4-FFF2-40B4-BE49-F238E27FC236}">
                <a16:creationId xmlns:a16="http://schemas.microsoft.com/office/drawing/2014/main" id="{5139C8ED-03E0-4349-8E01-72FCD1F59657}"/>
              </a:ext>
            </a:extLst>
          </p:cNvPr>
          <p:cNvPicPr>
            <a:picLocks noChangeAspect="1"/>
          </p:cNvPicPr>
          <p:nvPr/>
        </p:nvPicPr>
        <p:blipFill rotWithShape="1">
          <a:blip r:embed="rId4"/>
          <a:srcRect t="8879"/>
          <a:stretch/>
        </p:blipFill>
        <p:spPr>
          <a:xfrm>
            <a:off x="8596754" y="1888177"/>
            <a:ext cx="3525127" cy="4853208"/>
          </a:xfrm>
          <a:prstGeom prst="rect">
            <a:avLst/>
          </a:prstGeom>
          <a:ln>
            <a:solidFill>
              <a:schemeClr val="tx2"/>
            </a:solidFill>
          </a:ln>
        </p:spPr>
      </p:pic>
      <p:sp>
        <p:nvSpPr>
          <p:cNvPr id="12" name="Speech Bubble: Rectangle with Corners Rounded 11">
            <a:extLst>
              <a:ext uri="{FF2B5EF4-FFF2-40B4-BE49-F238E27FC236}">
                <a16:creationId xmlns:a16="http://schemas.microsoft.com/office/drawing/2014/main" id="{F002DCE3-BAB4-449E-BAF1-EEF46B39B4C7}"/>
              </a:ext>
            </a:extLst>
          </p:cNvPr>
          <p:cNvSpPr/>
          <p:nvPr/>
        </p:nvSpPr>
        <p:spPr>
          <a:xfrm>
            <a:off x="5617029" y="4251366"/>
            <a:ext cx="1223158" cy="2104984"/>
          </a:xfrm>
          <a:prstGeom prst="wedgeRoundRectCallout">
            <a:avLst>
              <a:gd name="adj1" fmla="val 193730"/>
              <a:gd name="adj2" fmla="val -404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717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41C1-2A62-4482-9D8A-31E4F98196E9}"/>
              </a:ext>
            </a:extLst>
          </p:cNvPr>
          <p:cNvSpPr>
            <a:spLocks noGrp="1"/>
          </p:cNvSpPr>
          <p:nvPr>
            <p:ph type="title"/>
          </p:nvPr>
        </p:nvSpPr>
        <p:spPr/>
        <p:txBody>
          <a:bodyPr/>
          <a:lstStyle/>
          <a:p>
            <a:r>
              <a:rPr lang="mi-NZ" dirty="0"/>
              <a:t>How to manage parent Churches’ differences</a:t>
            </a:r>
            <a:endParaRPr lang="en-NZ" dirty="0"/>
          </a:p>
        </p:txBody>
      </p:sp>
      <p:sp>
        <p:nvSpPr>
          <p:cNvPr id="3" name="Content Placeholder 2">
            <a:extLst>
              <a:ext uri="{FF2B5EF4-FFF2-40B4-BE49-F238E27FC236}">
                <a16:creationId xmlns:a16="http://schemas.microsoft.com/office/drawing/2014/main" id="{F90190A7-BDE2-4248-AB9E-92C8ED09A74C}"/>
              </a:ext>
            </a:extLst>
          </p:cNvPr>
          <p:cNvSpPr>
            <a:spLocks noGrp="1"/>
          </p:cNvSpPr>
          <p:nvPr>
            <p:ph idx="1"/>
          </p:nvPr>
        </p:nvSpPr>
        <p:spPr>
          <a:xfrm>
            <a:off x="1341913" y="2318636"/>
            <a:ext cx="8063346" cy="4011825"/>
          </a:xfrm>
          <a:ln>
            <a:solidFill>
              <a:schemeClr val="tx2"/>
            </a:solidFill>
          </a:ln>
        </p:spPr>
        <p:txBody>
          <a:bodyPr/>
          <a:lstStyle/>
          <a:p>
            <a:endParaRPr lang="mi-NZ" dirty="0"/>
          </a:p>
          <a:p>
            <a:endParaRPr lang="en-NZ" dirty="0"/>
          </a:p>
          <a:p>
            <a:endParaRPr lang="en-NZ" dirty="0"/>
          </a:p>
          <a:p>
            <a:endParaRPr lang="en-NZ" dirty="0"/>
          </a:p>
          <a:p>
            <a:endParaRPr lang="en-NZ" dirty="0"/>
          </a:p>
          <a:p>
            <a:pPr marL="0" indent="0" algn="ctr">
              <a:buNone/>
            </a:pPr>
            <a:r>
              <a:rPr lang="en-NZ" sz="2200" dirty="0"/>
              <a:t>Facemasks and vaccine passes!</a:t>
            </a:r>
          </a:p>
          <a:p>
            <a:pPr marL="0" indent="0" algn="ctr">
              <a:buNone/>
            </a:pPr>
            <a:endParaRPr lang="en-NZ" sz="2200" dirty="0"/>
          </a:p>
          <a:p>
            <a:pPr marL="0" indent="0" algn="ctr">
              <a:buNone/>
            </a:pPr>
            <a:r>
              <a:rPr lang="en-NZ" sz="2200" i="1" dirty="0"/>
              <a:t>It’s the additional responses that cause dilemmas</a:t>
            </a:r>
          </a:p>
        </p:txBody>
      </p:sp>
      <p:sp>
        <p:nvSpPr>
          <p:cNvPr id="4" name="Slide Number Placeholder 3">
            <a:extLst>
              <a:ext uri="{FF2B5EF4-FFF2-40B4-BE49-F238E27FC236}">
                <a16:creationId xmlns:a16="http://schemas.microsoft.com/office/drawing/2014/main" id="{8FE05EA7-952B-45BF-A7C3-5C3D7E1F28C6}"/>
              </a:ext>
            </a:extLst>
          </p:cNvPr>
          <p:cNvSpPr>
            <a:spLocks noGrp="1"/>
          </p:cNvSpPr>
          <p:nvPr>
            <p:ph type="sldNum" sz="quarter" idx="12"/>
          </p:nvPr>
        </p:nvSpPr>
        <p:spPr/>
        <p:txBody>
          <a:bodyPr/>
          <a:lstStyle/>
          <a:p>
            <a:fld id="{A7B37317-5730-47F1-B7FE-A237834E48C9}" type="slidenum">
              <a:rPr lang="en-NZ" smtClean="0"/>
              <a:t>6</a:t>
            </a:fld>
            <a:endParaRPr lang="en-NZ" dirty="0"/>
          </a:p>
        </p:txBody>
      </p:sp>
      <p:pic>
        <p:nvPicPr>
          <p:cNvPr id="6" name="Picture 5">
            <a:extLst>
              <a:ext uri="{FF2B5EF4-FFF2-40B4-BE49-F238E27FC236}">
                <a16:creationId xmlns:a16="http://schemas.microsoft.com/office/drawing/2014/main" id="{CD287139-C585-49F7-BB65-7677B4A5F0F7}"/>
              </a:ext>
            </a:extLst>
          </p:cNvPr>
          <p:cNvPicPr>
            <a:picLocks noChangeAspect="1"/>
          </p:cNvPicPr>
          <p:nvPr/>
        </p:nvPicPr>
        <p:blipFill>
          <a:blip r:embed="rId3"/>
          <a:stretch>
            <a:fillRect/>
          </a:stretch>
        </p:blipFill>
        <p:spPr>
          <a:xfrm>
            <a:off x="1658144" y="2694681"/>
            <a:ext cx="7470203" cy="1468637"/>
          </a:xfrm>
          <a:prstGeom prst="rect">
            <a:avLst/>
          </a:prstGeom>
        </p:spPr>
      </p:pic>
      <p:sp>
        <p:nvSpPr>
          <p:cNvPr id="7" name="TextBox 6">
            <a:extLst>
              <a:ext uri="{FF2B5EF4-FFF2-40B4-BE49-F238E27FC236}">
                <a16:creationId xmlns:a16="http://schemas.microsoft.com/office/drawing/2014/main" id="{E21F42F3-743E-4399-899B-92F15DB40DAA}"/>
              </a:ext>
            </a:extLst>
          </p:cNvPr>
          <p:cNvSpPr txBox="1"/>
          <p:nvPr/>
        </p:nvSpPr>
        <p:spPr>
          <a:xfrm>
            <a:off x="7896103" y="2096102"/>
            <a:ext cx="3774831" cy="1721923"/>
          </a:xfrm>
          <a:prstGeom prst="rect">
            <a:avLst/>
          </a:prstGeom>
          <a:solidFill>
            <a:srgbClr val="C7CFE9"/>
          </a:solidFill>
          <a:ln>
            <a:solidFill>
              <a:srgbClr val="001489"/>
            </a:solidFill>
          </a:ln>
        </p:spPr>
        <p:txBody>
          <a:bodyPr wrap="square" rtlCol="0">
            <a:spAutoFit/>
          </a:bodyPr>
          <a:lstStyle/>
          <a:p>
            <a:r>
              <a:rPr lang="mi-NZ" sz="2600" b="1" dirty="0"/>
              <a:t>Let us talk</a:t>
            </a:r>
          </a:p>
          <a:p>
            <a:pPr marL="285750" indent="-285750">
              <a:buFont typeface="Arial" panose="020B0604020202020204" pitchFamily="34" charset="0"/>
              <a:buChar char="•"/>
            </a:pPr>
            <a:r>
              <a:rPr lang="mi-NZ" sz="2600" dirty="0"/>
              <a:t>Church leaders</a:t>
            </a:r>
          </a:p>
          <a:p>
            <a:pPr marL="285750" indent="-285750">
              <a:buFont typeface="Arial" panose="020B0604020202020204" pitchFamily="34" charset="0"/>
              <a:buChar char="•"/>
            </a:pPr>
            <a:r>
              <a:rPr lang="mi-NZ" sz="2600" dirty="0"/>
              <a:t>You can tell Trudy</a:t>
            </a:r>
          </a:p>
          <a:p>
            <a:pPr marL="285750" indent="-285750">
              <a:buFont typeface="Arial" panose="020B0604020202020204" pitchFamily="34" charset="0"/>
              <a:buChar char="•"/>
            </a:pPr>
            <a:r>
              <a:rPr lang="en-NZ" sz="2600" dirty="0"/>
              <a:t>MCNZ </a:t>
            </a:r>
            <a:r>
              <a:rPr lang="en-NZ" sz="2600" dirty="0" err="1"/>
              <a:t>Zui</a:t>
            </a:r>
            <a:r>
              <a:rPr lang="en-NZ" sz="2600" dirty="0"/>
              <a:t> and webinars</a:t>
            </a:r>
          </a:p>
        </p:txBody>
      </p:sp>
    </p:spTree>
    <p:extLst>
      <p:ext uri="{BB962C8B-B14F-4D97-AF65-F5344CB8AC3E}">
        <p14:creationId xmlns:p14="http://schemas.microsoft.com/office/powerpoint/2010/main" val="76456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Uniting Parishes Property Approval Process</a:t>
            </a:r>
            <a:endParaRPr lang="en-NZ" dirty="0"/>
          </a:p>
        </p:txBody>
      </p:sp>
      <p:sp>
        <p:nvSpPr>
          <p:cNvPr id="3" name="Content Placeholder 2"/>
          <p:cNvSpPr>
            <a:spLocks noGrp="1"/>
          </p:cNvSpPr>
          <p:nvPr>
            <p:ph idx="1"/>
          </p:nvPr>
        </p:nvSpPr>
        <p:spPr/>
        <p:txBody>
          <a:bodyPr/>
          <a:lstStyle/>
          <a:p>
            <a:r>
              <a:rPr lang="en-US" dirty="0" smtClean="0"/>
              <a:t>Sale, Purchase and Building Projects</a:t>
            </a:r>
          </a:p>
          <a:p>
            <a:r>
              <a:rPr lang="en-US" dirty="0" smtClean="0"/>
              <a:t>Both/all denominations should be involved</a:t>
            </a:r>
          </a:p>
          <a:p>
            <a:r>
              <a:rPr lang="en-US" dirty="0" smtClean="0"/>
              <a:t>Agreement with Presbyterian that both denominations involved in process, regardless of who holds the title</a:t>
            </a:r>
          </a:p>
          <a:p>
            <a:r>
              <a:rPr lang="en-US" dirty="0" smtClean="0"/>
              <a:t>Ratio adjustments required for Property Development Grants</a:t>
            </a:r>
          </a:p>
          <a:p>
            <a:r>
              <a:rPr lang="en-US" dirty="0" smtClean="0"/>
              <a:t>Approval required from:</a:t>
            </a:r>
          </a:p>
          <a:p>
            <a:pPr lvl="2"/>
            <a:r>
              <a:rPr lang="en-US" dirty="0" smtClean="0"/>
              <a:t>Parish </a:t>
            </a:r>
          </a:p>
          <a:p>
            <a:pPr lvl="2"/>
            <a:r>
              <a:rPr lang="en-US" dirty="0" smtClean="0"/>
              <a:t>Synod</a:t>
            </a:r>
          </a:p>
          <a:p>
            <a:pPr lvl="2"/>
            <a:r>
              <a:rPr lang="en-US" dirty="0" smtClean="0"/>
              <a:t>Presbytery / Presbyterian Church Property Trustees or Anglican Diocese</a:t>
            </a:r>
          </a:p>
          <a:p>
            <a:pPr lvl="2"/>
            <a:r>
              <a:rPr lang="en-US" dirty="0" smtClean="0"/>
              <a:t>MCPC</a:t>
            </a:r>
          </a:p>
        </p:txBody>
      </p:sp>
      <p:sp>
        <p:nvSpPr>
          <p:cNvPr id="4" name="Slide Number Placeholder 3"/>
          <p:cNvSpPr>
            <a:spLocks noGrp="1"/>
          </p:cNvSpPr>
          <p:nvPr>
            <p:ph type="sldNum" sz="quarter" idx="12"/>
          </p:nvPr>
        </p:nvSpPr>
        <p:spPr/>
        <p:txBody>
          <a:bodyPr/>
          <a:lstStyle/>
          <a:p>
            <a:fld id="{A7B37317-5730-47F1-B7FE-A237834E48C9}" type="slidenum">
              <a:rPr lang="en-NZ" smtClean="0"/>
              <a:t>7</a:t>
            </a:fld>
            <a:endParaRPr lang="en-NZ" dirty="0"/>
          </a:p>
        </p:txBody>
      </p:sp>
    </p:spTree>
    <p:extLst>
      <p:ext uri="{BB962C8B-B14F-4D97-AF65-F5344CB8AC3E}">
        <p14:creationId xmlns:p14="http://schemas.microsoft.com/office/powerpoint/2010/main" val="148737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step approval process for projects:</a:t>
            </a:r>
            <a:br>
              <a:rPr lang="en-US" dirty="0"/>
            </a:br>
            <a:endParaRPr lang="en-NZ" dirty="0"/>
          </a:p>
        </p:txBody>
      </p:sp>
      <p:sp>
        <p:nvSpPr>
          <p:cNvPr id="3" name="Content Placeholder 2"/>
          <p:cNvSpPr>
            <a:spLocks noGrp="1"/>
          </p:cNvSpPr>
          <p:nvPr>
            <p:ph idx="1"/>
          </p:nvPr>
        </p:nvSpPr>
        <p:spPr/>
        <p:txBody>
          <a:bodyPr/>
          <a:lstStyle/>
          <a:p>
            <a:pPr marL="671513" lvl="1" indent="-457200">
              <a:spcBef>
                <a:spcPts val="1200"/>
              </a:spcBef>
              <a:buFont typeface="+mj-lt"/>
              <a:buAutoNum type="arabicPeriod"/>
            </a:pPr>
            <a:r>
              <a:rPr lang="en-US" dirty="0"/>
              <a:t>Approval of concept plans and to proceed to working drawings (lodge resource consent if necessary</a:t>
            </a:r>
            <a:r>
              <a:rPr lang="en-US" dirty="0" smtClean="0"/>
              <a:t>)</a:t>
            </a:r>
            <a:endParaRPr lang="en-US" dirty="0"/>
          </a:p>
          <a:p>
            <a:pPr marL="671513" lvl="1" indent="-457200">
              <a:spcBef>
                <a:spcPts val="1200"/>
              </a:spcBef>
              <a:buFont typeface="+mj-lt"/>
              <a:buAutoNum type="arabicPeriod"/>
            </a:pPr>
            <a:r>
              <a:rPr lang="en-US" dirty="0"/>
              <a:t>Approval of working drawings (and costs), lodge building consent and invite tenders</a:t>
            </a:r>
          </a:p>
          <a:p>
            <a:pPr marL="671513" lvl="1" indent="-457200">
              <a:spcBef>
                <a:spcPts val="1200"/>
              </a:spcBef>
              <a:buFont typeface="+mj-lt"/>
              <a:buAutoNum type="arabicPeriod"/>
            </a:pPr>
            <a:r>
              <a:rPr lang="en-US" dirty="0"/>
              <a:t>Award contract (project </a:t>
            </a:r>
            <a:r>
              <a:rPr lang="en-US" dirty="0" smtClean="0"/>
              <a:t>costs </a:t>
            </a:r>
            <a:r>
              <a:rPr lang="en-US" dirty="0"/>
              <a:t>finalised)  </a:t>
            </a:r>
            <a:endParaRPr lang="en-US" dirty="0" smtClean="0"/>
          </a:p>
          <a:p>
            <a:pPr marL="671513" lvl="1" indent="-457200">
              <a:spcBef>
                <a:spcPts val="1200"/>
              </a:spcBef>
              <a:buFont typeface="+mj-lt"/>
              <a:buAutoNum type="arabicPeriod"/>
            </a:pPr>
            <a:endParaRPr lang="en-US" dirty="0"/>
          </a:p>
          <a:p>
            <a:pPr marL="214313" lvl="1" indent="0">
              <a:spcBef>
                <a:spcPts val="1200"/>
              </a:spcBef>
              <a:buNone/>
            </a:pPr>
            <a:r>
              <a:rPr lang="en-US" dirty="0" smtClean="0"/>
              <a:t>Don’t forget Contract Works Insurance once approval has been granted. </a:t>
            </a:r>
          </a:p>
          <a:p>
            <a:pPr marL="214313" lvl="1" indent="0">
              <a:spcBef>
                <a:spcPts val="1200"/>
              </a:spcBef>
              <a:buNone/>
            </a:pPr>
            <a:r>
              <a:rPr lang="en-US" dirty="0" smtClean="0"/>
              <a:t>CWI can take 2-3 weeks</a:t>
            </a:r>
          </a:p>
          <a:p>
            <a:pPr marL="214313" lvl="1" indent="0">
              <a:spcBef>
                <a:spcPts val="1200"/>
              </a:spcBef>
              <a:buNone/>
            </a:pPr>
            <a:endParaRPr lang="en-NZ" dirty="0"/>
          </a:p>
        </p:txBody>
      </p:sp>
      <p:sp>
        <p:nvSpPr>
          <p:cNvPr id="4" name="Slide Number Placeholder 3"/>
          <p:cNvSpPr>
            <a:spLocks noGrp="1"/>
          </p:cNvSpPr>
          <p:nvPr>
            <p:ph type="sldNum" sz="quarter" idx="12"/>
          </p:nvPr>
        </p:nvSpPr>
        <p:spPr/>
        <p:txBody>
          <a:bodyPr/>
          <a:lstStyle/>
          <a:p>
            <a:fld id="{A7B37317-5730-47F1-B7FE-A237834E48C9}" type="slidenum">
              <a:rPr lang="en-NZ" smtClean="0"/>
              <a:t>8</a:t>
            </a:fld>
            <a:endParaRPr lang="en-NZ" dirty="0"/>
          </a:p>
        </p:txBody>
      </p:sp>
    </p:spTree>
    <p:extLst>
      <p:ext uri="{BB962C8B-B14F-4D97-AF65-F5344CB8AC3E}">
        <p14:creationId xmlns:p14="http://schemas.microsoft.com/office/powerpoint/2010/main" val="243059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Insurance </a:t>
            </a:r>
            <a:endParaRPr lang="en-NZ" dirty="0"/>
          </a:p>
        </p:txBody>
      </p:sp>
      <p:sp>
        <p:nvSpPr>
          <p:cNvPr id="3" name="Content Placeholder 2"/>
          <p:cNvSpPr>
            <a:spLocks noGrp="1"/>
          </p:cNvSpPr>
          <p:nvPr>
            <p:ph idx="1"/>
          </p:nvPr>
        </p:nvSpPr>
        <p:spPr/>
        <p:txBody>
          <a:bodyPr/>
          <a:lstStyle/>
          <a:p>
            <a:r>
              <a:rPr lang="en-US" dirty="0" smtClean="0"/>
              <a:t>MCNZ provides cover, free of charge for:</a:t>
            </a:r>
          </a:p>
          <a:p>
            <a:pPr lvl="1"/>
            <a:r>
              <a:rPr lang="en-US" dirty="0" smtClean="0"/>
              <a:t>Cyber and Privacy Risk</a:t>
            </a:r>
          </a:p>
          <a:p>
            <a:pPr lvl="1"/>
            <a:r>
              <a:rPr lang="en-US" dirty="0" smtClean="0"/>
              <a:t>Directors and Officers Liability</a:t>
            </a:r>
          </a:p>
          <a:p>
            <a:pPr lvl="1"/>
            <a:r>
              <a:rPr lang="en-US" dirty="0" smtClean="0"/>
              <a:t>Employment Disputes Liability</a:t>
            </a:r>
          </a:p>
          <a:p>
            <a:pPr lvl="1"/>
            <a:r>
              <a:rPr lang="en-US" dirty="0"/>
              <a:t>Employers Liability </a:t>
            </a:r>
            <a:endParaRPr lang="en-NZ" dirty="0"/>
          </a:p>
          <a:p>
            <a:pPr lvl="1"/>
            <a:r>
              <a:rPr lang="en-US" dirty="0" smtClean="0"/>
              <a:t>Professional indemnity and / or errors or omissions</a:t>
            </a:r>
          </a:p>
          <a:p>
            <a:pPr lvl="1"/>
            <a:r>
              <a:rPr lang="en-US" dirty="0" smtClean="0"/>
              <a:t>Statutory Liability</a:t>
            </a:r>
          </a:p>
          <a:p>
            <a:pPr lvl="1"/>
            <a:r>
              <a:rPr lang="en-US" dirty="0" smtClean="0"/>
              <a:t>General Liability</a:t>
            </a:r>
          </a:p>
          <a:p>
            <a:pPr lvl="1"/>
            <a:r>
              <a:rPr lang="en-US" dirty="0" smtClean="0"/>
              <a:t>Medical Malpractice</a:t>
            </a:r>
          </a:p>
          <a:p>
            <a:pPr lvl="1"/>
            <a:r>
              <a:rPr lang="en-US" dirty="0" smtClean="0"/>
              <a:t>Fidelity / Computer Crime</a:t>
            </a:r>
          </a:p>
        </p:txBody>
      </p:sp>
      <p:sp>
        <p:nvSpPr>
          <p:cNvPr id="4" name="Slide Number Placeholder 3"/>
          <p:cNvSpPr>
            <a:spLocks noGrp="1"/>
          </p:cNvSpPr>
          <p:nvPr>
            <p:ph type="sldNum" sz="quarter" idx="12"/>
          </p:nvPr>
        </p:nvSpPr>
        <p:spPr/>
        <p:txBody>
          <a:bodyPr/>
          <a:lstStyle/>
          <a:p>
            <a:fld id="{A7B37317-5730-47F1-B7FE-A237834E48C9}" type="slidenum">
              <a:rPr lang="en-NZ" smtClean="0"/>
              <a:t>9</a:t>
            </a:fld>
            <a:endParaRPr lang="en-NZ" dirty="0"/>
          </a:p>
        </p:txBody>
      </p:sp>
    </p:spTree>
    <p:extLst>
      <p:ext uri="{BB962C8B-B14F-4D97-AF65-F5344CB8AC3E}">
        <p14:creationId xmlns:p14="http://schemas.microsoft.com/office/powerpoint/2010/main" val="1808662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4918</TotalTime>
  <Words>1777</Words>
  <Application>Microsoft Office PowerPoint</Application>
  <PresentationFormat>Widescreen</PresentationFormat>
  <Paragraphs>211</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Courier New</vt:lpstr>
      <vt:lpstr>Symbol</vt:lpstr>
      <vt:lpstr>Times New Roman</vt:lpstr>
      <vt:lpstr>Verdana</vt:lpstr>
      <vt:lpstr>Wingdings</vt:lpstr>
      <vt:lpstr>Office Theme</vt:lpstr>
      <vt:lpstr>Uniting Parishes</vt:lpstr>
      <vt:lpstr>Questions</vt:lpstr>
      <vt:lpstr>State  Church  Uniting Parishes</vt:lpstr>
      <vt:lpstr>The big stuff as a minimum...</vt:lpstr>
      <vt:lpstr>PowerPoint Presentation</vt:lpstr>
      <vt:lpstr>How to manage parent Churches’ differences</vt:lpstr>
      <vt:lpstr>Uniting Parishes Property Approval Process</vt:lpstr>
      <vt:lpstr>Three step approval process for projects: </vt:lpstr>
      <vt:lpstr>Liability Insurance </vt:lpstr>
      <vt:lpstr>Liaiblity Insurance cont.</vt:lpstr>
      <vt:lpstr>Removals – Minister’s Moving Costs </vt:lpstr>
      <vt:lpstr>Service Tenancy Agreement</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Connexional Offerings to assist with with Health and Safety</dc:title>
  <dc:creator>Trudy Downes</dc:creator>
  <cp:lastModifiedBy>Wendy Anderson</cp:lastModifiedBy>
  <cp:revision>195</cp:revision>
  <cp:lastPrinted>2022-01-25T23:47:12Z</cp:lastPrinted>
  <dcterms:created xsi:type="dcterms:W3CDTF">2019-03-27T00:57:08Z</dcterms:created>
  <dcterms:modified xsi:type="dcterms:W3CDTF">2022-04-12T07:35:52Z</dcterms:modified>
</cp:coreProperties>
</file>