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5"/>
  </p:notesMasterIdLst>
  <p:handoutMasterIdLst>
    <p:handoutMasterId r:id="rId16"/>
  </p:handoutMasterIdLst>
  <p:sldIdLst>
    <p:sldId id="485" r:id="rId2"/>
    <p:sldId id="486" r:id="rId3"/>
    <p:sldId id="487" r:id="rId4"/>
    <p:sldId id="488" r:id="rId5"/>
    <p:sldId id="489" r:id="rId6"/>
    <p:sldId id="490" r:id="rId7"/>
    <p:sldId id="491" r:id="rId8"/>
    <p:sldId id="492" r:id="rId9"/>
    <p:sldId id="494" r:id="rId10"/>
    <p:sldId id="495" r:id="rId11"/>
    <p:sldId id="496" r:id="rId12"/>
    <p:sldId id="498" r:id="rId13"/>
    <p:sldId id="497" r:id="rId14"/>
  </p:sldIdLst>
  <p:sldSz cx="12192000" cy="6858000"/>
  <p:notesSz cx="6807200" cy="99393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1489"/>
    <a:srgbClr val="C7CFE9"/>
    <a:srgbClr val="F89E5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76222" autoAdjust="0"/>
  </p:normalViewPr>
  <p:slideViewPr>
    <p:cSldViewPr snapToGrid="0">
      <p:cViewPr varScale="1">
        <p:scale>
          <a:sx n="82" d="100"/>
          <a:sy n="82" d="100"/>
        </p:scale>
        <p:origin x="1620" y="84"/>
      </p:cViewPr>
      <p:guideLst/>
    </p:cSldViewPr>
  </p:slideViewPr>
  <p:outlineViewPr>
    <p:cViewPr>
      <p:scale>
        <a:sx n="33" d="100"/>
        <a:sy n="33" d="100"/>
      </p:scale>
      <p:origin x="0" y="-300"/>
    </p:cViewPr>
  </p:outlineViewPr>
  <p:notesTextViewPr>
    <p:cViewPr>
      <p:scale>
        <a:sx n="3" d="2"/>
        <a:sy n="3" d="2"/>
      </p:scale>
      <p:origin x="0" y="0"/>
    </p:cViewPr>
  </p:notesTextViewPr>
  <p:notesViewPr>
    <p:cSldViewPr snapToGrid="0">
      <p:cViewPr varScale="1">
        <p:scale>
          <a:sx n="84" d="100"/>
          <a:sy n="84" d="100"/>
        </p:scale>
        <p:origin x="3066" y="11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2"/>
            <a:ext cx="2949787" cy="498693"/>
          </a:xfrm>
          <a:prstGeom prst="rect">
            <a:avLst/>
          </a:prstGeom>
        </p:spPr>
        <p:txBody>
          <a:bodyPr vert="horz" lIns="91440" tIns="45720" rIns="91440" bIns="45720" rtlCol="0"/>
          <a:lstStyle>
            <a:lvl1pPr algn="l">
              <a:defRPr sz="1200"/>
            </a:lvl1pPr>
          </a:lstStyle>
          <a:p>
            <a:endParaRPr lang="en-NZ" dirty="0"/>
          </a:p>
        </p:txBody>
      </p:sp>
      <p:sp>
        <p:nvSpPr>
          <p:cNvPr id="3" name="Date Placeholder 2"/>
          <p:cNvSpPr>
            <a:spLocks noGrp="1"/>
          </p:cNvSpPr>
          <p:nvPr>
            <p:ph type="dt" sz="quarter" idx="1"/>
          </p:nvPr>
        </p:nvSpPr>
        <p:spPr>
          <a:xfrm>
            <a:off x="3855838" y="2"/>
            <a:ext cx="2949787" cy="498693"/>
          </a:xfrm>
          <a:prstGeom prst="rect">
            <a:avLst/>
          </a:prstGeom>
        </p:spPr>
        <p:txBody>
          <a:bodyPr vert="horz" lIns="91440" tIns="45720" rIns="91440" bIns="45720" rtlCol="0"/>
          <a:lstStyle>
            <a:lvl1pPr algn="r">
              <a:defRPr sz="1200"/>
            </a:lvl1pPr>
          </a:lstStyle>
          <a:p>
            <a:fld id="{F67A976F-46F7-475E-B5DF-E3BB9E9DA947}" type="datetimeFigureOut">
              <a:rPr lang="en-NZ" smtClean="0"/>
              <a:t>24/02/2022</a:t>
            </a:fld>
            <a:endParaRPr lang="en-NZ" dirty="0"/>
          </a:p>
        </p:txBody>
      </p:sp>
      <p:sp>
        <p:nvSpPr>
          <p:cNvPr id="4" name="Footer Placeholder 3"/>
          <p:cNvSpPr>
            <a:spLocks noGrp="1"/>
          </p:cNvSpPr>
          <p:nvPr>
            <p:ph type="ftr" sz="quarter" idx="2"/>
          </p:nvPr>
        </p:nvSpPr>
        <p:spPr>
          <a:xfrm>
            <a:off x="0" y="9440647"/>
            <a:ext cx="2949787" cy="498692"/>
          </a:xfrm>
          <a:prstGeom prst="rect">
            <a:avLst/>
          </a:prstGeom>
        </p:spPr>
        <p:txBody>
          <a:bodyPr vert="horz" lIns="91440" tIns="45720" rIns="91440" bIns="45720" rtlCol="0" anchor="b"/>
          <a:lstStyle>
            <a:lvl1pPr algn="l">
              <a:defRPr sz="1200"/>
            </a:lvl1pPr>
          </a:lstStyle>
          <a:p>
            <a:endParaRPr lang="en-NZ" dirty="0"/>
          </a:p>
        </p:txBody>
      </p:sp>
      <p:sp>
        <p:nvSpPr>
          <p:cNvPr id="5" name="Slide Number Placeholder 4"/>
          <p:cNvSpPr>
            <a:spLocks noGrp="1"/>
          </p:cNvSpPr>
          <p:nvPr>
            <p:ph type="sldNum" sz="quarter" idx="3"/>
          </p:nvPr>
        </p:nvSpPr>
        <p:spPr>
          <a:xfrm>
            <a:off x="3855838" y="9440647"/>
            <a:ext cx="2949787" cy="498692"/>
          </a:xfrm>
          <a:prstGeom prst="rect">
            <a:avLst/>
          </a:prstGeom>
        </p:spPr>
        <p:txBody>
          <a:bodyPr vert="horz" lIns="91440" tIns="45720" rIns="91440" bIns="45720" rtlCol="0" anchor="b"/>
          <a:lstStyle>
            <a:lvl1pPr algn="r">
              <a:defRPr sz="1200"/>
            </a:lvl1pPr>
          </a:lstStyle>
          <a:p>
            <a:fld id="{B8E65DD3-B921-4E17-8053-E75F851BEE2A}" type="slidenum">
              <a:rPr lang="en-NZ" smtClean="0"/>
              <a:t>‹#›</a:t>
            </a:fld>
            <a:endParaRPr lang="en-NZ" dirty="0"/>
          </a:p>
        </p:txBody>
      </p:sp>
    </p:spTree>
    <p:extLst>
      <p:ext uri="{BB962C8B-B14F-4D97-AF65-F5344CB8AC3E}">
        <p14:creationId xmlns:p14="http://schemas.microsoft.com/office/powerpoint/2010/main" val="409952761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Date Placeholder 2"/>
          <p:cNvSpPr>
            <a:spLocks noGrp="1"/>
          </p:cNvSpPr>
          <p:nvPr>
            <p:ph type="dt" idx="1"/>
          </p:nvPr>
        </p:nvSpPr>
        <p:spPr>
          <a:xfrm>
            <a:off x="3855838" y="2"/>
            <a:ext cx="2949787" cy="498693"/>
          </a:xfrm>
          <a:prstGeom prst="rect">
            <a:avLst/>
          </a:prstGeom>
        </p:spPr>
        <p:txBody>
          <a:bodyPr vert="horz" lIns="91440" tIns="45720" rIns="91440" bIns="45720" rtlCol="0"/>
          <a:lstStyle>
            <a:lvl1pPr algn="r">
              <a:defRPr sz="1200"/>
            </a:lvl1pPr>
          </a:lstStyle>
          <a:p>
            <a:fld id="{ACF74567-0C04-41DA-AABD-62EFBCC02D48}" type="datetimeFigureOut">
              <a:rPr lang="en-NZ" smtClean="0"/>
              <a:t>24/02/2022</a:t>
            </a:fld>
            <a:endParaRPr lang="en-NZ" dirty="0"/>
          </a:p>
        </p:txBody>
      </p:sp>
      <p:sp>
        <p:nvSpPr>
          <p:cNvPr id="7" name="Slide Number Placeholder 6"/>
          <p:cNvSpPr>
            <a:spLocks noGrp="1"/>
          </p:cNvSpPr>
          <p:nvPr>
            <p:ph type="sldNum" sz="quarter" idx="5"/>
          </p:nvPr>
        </p:nvSpPr>
        <p:spPr>
          <a:xfrm>
            <a:off x="3855838" y="9440647"/>
            <a:ext cx="2949787" cy="498692"/>
          </a:xfrm>
          <a:prstGeom prst="rect">
            <a:avLst/>
          </a:prstGeom>
        </p:spPr>
        <p:txBody>
          <a:bodyPr vert="horz" lIns="91440" tIns="45720" rIns="91440" bIns="45720" rtlCol="0" anchor="b"/>
          <a:lstStyle>
            <a:lvl1pPr algn="r">
              <a:defRPr sz="1200"/>
            </a:lvl1pPr>
          </a:lstStyle>
          <a:p>
            <a:fld id="{9C9D4DB5-9D86-4260-BEF3-79CF5F4E2250}" type="slidenum">
              <a:rPr lang="en-NZ" smtClean="0"/>
              <a:t>‹#›</a:t>
            </a:fld>
            <a:endParaRPr lang="en-NZ" dirty="0"/>
          </a:p>
        </p:txBody>
      </p:sp>
      <p:sp>
        <p:nvSpPr>
          <p:cNvPr id="8" name="Slide Image Placeholder 7"/>
          <p:cNvSpPr>
            <a:spLocks noGrp="1" noRot="1" noChangeAspect="1"/>
          </p:cNvSpPr>
          <p:nvPr>
            <p:ph type="sldImg" idx="2"/>
          </p:nvPr>
        </p:nvSpPr>
        <p:spPr>
          <a:xfrm>
            <a:off x="502285" y="591503"/>
            <a:ext cx="5962650" cy="3354387"/>
          </a:xfrm>
          <a:prstGeom prst="rect">
            <a:avLst/>
          </a:prstGeom>
          <a:noFill/>
          <a:ln w="12700">
            <a:solidFill>
              <a:prstClr val="black"/>
            </a:solidFill>
          </a:ln>
        </p:spPr>
        <p:txBody>
          <a:bodyPr vert="horz" lIns="91440" tIns="45720" rIns="91440" bIns="45720" rtlCol="0" anchor="ctr"/>
          <a:lstStyle/>
          <a:p>
            <a:endParaRPr lang="en-NZ" dirty="0"/>
          </a:p>
        </p:txBody>
      </p:sp>
      <p:sp>
        <p:nvSpPr>
          <p:cNvPr id="9" name="Header Placeholder 8"/>
          <p:cNvSpPr>
            <a:spLocks noGrp="1"/>
          </p:cNvSpPr>
          <p:nvPr>
            <p:ph type="hdr" sz="quarter"/>
          </p:nvPr>
        </p:nvSpPr>
        <p:spPr>
          <a:xfrm>
            <a:off x="0" y="0"/>
            <a:ext cx="2949787" cy="498693"/>
          </a:xfrm>
          <a:prstGeom prst="rect">
            <a:avLst/>
          </a:prstGeom>
        </p:spPr>
        <p:txBody>
          <a:bodyPr vert="horz" lIns="91440" tIns="45720" rIns="91440" bIns="45720" rtlCol="0"/>
          <a:lstStyle>
            <a:lvl1pPr algn="l">
              <a:defRPr sz="1200"/>
            </a:lvl1pPr>
          </a:lstStyle>
          <a:p>
            <a:endParaRPr lang="en-NZ" dirty="0"/>
          </a:p>
        </p:txBody>
      </p:sp>
      <p:sp>
        <p:nvSpPr>
          <p:cNvPr id="10" name="Footer Placeholder 9"/>
          <p:cNvSpPr>
            <a:spLocks noGrp="1"/>
          </p:cNvSpPr>
          <p:nvPr>
            <p:ph type="ftr" sz="quarter" idx="4"/>
          </p:nvPr>
        </p:nvSpPr>
        <p:spPr>
          <a:xfrm>
            <a:off x="0" y="9440647"/>
            <a:ext cx="2949787" cy="498692"/>
          </a:xfrm>
          <a:prstGeom prst="rect">
            <a:avLst/>
          </a:prstGeom>
        </p:spPr>
        <p:txBody>
          <a:bodyPr vert="horz" lIns="91440" tIns="45720" rIns="91440" bIns="45720" rtlCol="0" anchor="b"/>
          <a:lstStyle>
            <a:lvl1pPr algn="l">
              <a:defRPr sz="1200"/>
            </a:lvl1pPr>
          </a:lstStyle>
          <a:p>
            <a:endParaRPr lang="en-NZ" dirty="0"/>
          </a:p>
        </p:txBody>
      </p:sp>
      <p:sp>
        <p:nvSpPr>
          <p:cNvPr id="11" name="Notes Placeholder 10"/>
          <p:cNvSpPr>
            <a:spLocks noGrp="1"/>
          </p:cNvSpPr>
          <p:nvPr>
            <p:ph type="body" sz="quarter" idx="3"/>
          </p:nvPr>
        </p:nvSpPr>
        <p:spPr>
          <a:xfrm>
            <a:off x="502284" y="4038698"/>
            <a:ext cx="5962651" cy="5276752"/>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Tree>
    <p:extLst>
      <p:ext uri="{BB962C8B-B14F-4D97-AF65-F5344CB8AC3E}">
        <p14:creationId xmlns:p14="http://schemas.microsoft.com/office/powerpoint/2010/main" val="34523720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501650" y="592138"/>
            <a:ext cx="5962650" cy="3354387"/>
          </a:xfrm>
        </p:spPr>
      </p:sp>
      <p:sp>
        <p:nvSpPr>
          <p:cNvPr id="3" name="Notes Placeholder 2"/>
          <p:cNvSpPr>
            <a:spLocks noGrp="1"/>
          </p:cNvSpPr>
          <p:nvPr>
            <p:ph type="body" idx="1"/>
          </p:nvPr>
        </p:nvSpPr>
        <p:spPr/>
        <p:txBody>
          <a:bodyPr/>
          <a:lstStyle/>
          <a:p>
            <a:r>
              <a:rPr lang="en-NZ" dirty="0"/>
              <a:t>Section</a:t>
            </a:r>
            <a:r>
              <a:rPr lang="en-NZ" baseline="0" dirty="0"/>
              <a:t> 18</a:t>
            </a:r>
          </a:p>
          <a:p>
            <a:r>
              <a:rPr lang="en-NZ" dirty="0"/>
              <a:t>Bricks and Mortar</a:t>
            </a:r>
          </a:p>
        </p:txBody>
      </p:sp>
      <p:sp>
        <p:nvSpPr>
          <p:cNvPr id="4" name="Slide Number Placeholder 3"/>
          <p:cNvSpPr>
            <a:spLocks noGrp="1"/>
          </p:cNvSpPr>
          <p:nvPr>
            <p:ph type="sldNum" sz="quarter" idx="10"/>
          </p:nvPr>
        </p:nvSpPr>
        <p:spPr/>
        <p:txBody>
          <a:bodyPr/>
          <a:lstStyle/>
          <a:p>
            <a:fld id="{9C9D4DB5-9D86-4260-BEF3-79CF5F4E2250}" type="slidenum">
              <a:rPr lang="en-NZ" smtClean="0"/>
              <a:t>2</a:t>
            </a:fld>
            <a:endParaRPr lang="en-NZ" dirty="0"/>
          </a:p>
        </p:txBody>
      </p:sp>
    </p:spTree>
    <p:extLst>
      <p:ext uri="{BB962C8B-B14F-4D97-AF65-F5344CB8AC3E}">
        <p14:creationId xmlns:p14="http://schemas.microsoft.com/office/powerpoint/2010/main" val="213029375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501650" y="592138"/>
            <a:ext cx="5962650" cy="3354387"/>
          </a:xfrm>
        </p:spPr>
      </p:sp>
      <p:sp>
        <p:nvSpPr>
          <p:cNvPr id="3" name="Notes Placeholder 2"/>
          <p:cNvSpPr>
            <a:spLocks noGrp="1"/>
          </p:cNvSpPr>
          <p:nvPr>
            <p:ph type="body" idx="1"/>
          </p:nvPr>
        </p:nvSpPr>
        <p:spPr/>
        <p:txBody>
          <a:bodyPr/>
          <a:lstStyle/>
          <a:p>
            <a:r>
              <a:rPr lang="en-NZ" dirty="0"/>
              <a:t>Page 3 - complete</a:t>
            </a:r>
          </a:p>
        </p:txBody>
      </p:sp>
      <p:sp>
        <p:nvSpPr>
          <p:cNvPr id="4" name="Slide Number Placeholder 3"/>
          <p:cNvSpPr>
            <a:spLocks noGrp="1"/>
          </p:cNvSpPr>
          <p:nvPr>
            <p:ph type="sldNum" sz="quarter" idx="10"/>
          </p:nvPr>
        </p:nvSpPr>
        <p:spPr/>
        <p:txBody>
          <a:bodyPr/>
          <a:lstStyle/>
          <a:p>
            <a:fld id="{9C9D4DB5-9D86-4260-BEF3-79CF5F4E2250}" type="slidenum">
              <a:rPr lang="en-NZ" smtClean="0"/>
              <a:t>11</a:t>
            </a:fld>
            <a:endParaRPr lang="en-NZ" dirty="0"/>
          </a:p>
        </p:txBody>
      </p:sp>
    </p:spTree>
    <p:extLst>
      <p:ext uri="{BB962C8B-B14F-4D97-AF65-F5344CB8AC3E}">
        <p14:creationId xmlns:p14="http://schemas.microsoft.com/office/powerpoint/2010/main" val="416483989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501650" y="592138"/>
            <a:ext cx="5962650" cy="3354387"/>
          </a:xfrm>
        </p:spPr>
      </p:sp>
      <p:sp>
        <p:nvSpPr>
          <p:cNvPr id="3" name="Notes Placeholder 2"/>
          <p:cNvSpPr>
            <a:spLocks noGrp="1"/>
          </p:cNvSpPr>
          <p:nvPr>
            <p:ph type="body" idx="1"/>
          </p:nvPr>
        </p:nvSpPr>
        <p:spPr/>
        <p:txBody>
          <a:bodyPr/>
          <a:lstStyle/>
          <a:p>
            <a:r>
              <a:rPr lang="en-NZ" dirty="0"/>
              <a:t>Complete</a:t>
            </a:r>
          </a:p>
        </p:txBody>
      </p:sp>
      <p:sp>
        <p:nvSpPr>
          <p:cNvPr id="4" name="Slide Number Placeholder 3"/>
          <p:cNvSpPr>
            <a:spLocks noGrp="1"/>
          </p:cNvSpPr>
          <p:nvPr>
            <p:ph type="sldNum" sz="quarter" idx="10"/>
          </p:nvPr>
        </p:nvSpPr>
        <p:spPr/>
        <p:txBody>
          <a:bodyPr/>
          <a:lstStyle/>
          <a:p>
            <a:fld id="{9C9D4DB5-9D86-4260-BEF3-79CF5F4E2250}" type="slidenum">
              <a:rPr lang="en-NZ" smtClean="0"/>
              <a:t>12</a:t>
            </a:fld>
            <a:endParaRPr lang="en-NZ" dirty="0"/>
          </a:p>
        </p:txBody>
      </p:sp>
    </p:spTree>
    <p:extLst>
      <p:ext uri="{BB962C8B-B14F-4D97-AF65-F5344CB8AC3E}">
        <p14:creationId xmlns:p14="http://schemas.microsoft.com/office/powerpoint/2010/main" val="404357138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501650" y="592138"/>
            <a:ext cx="5962650" cy="3354387"/>
          </a:xfrm>
        </p:spPr>
      </p:sp>
      <p:sp>
        <p:nvSpPr>
          <p:cNvPr id="3" name="Notes Placeholder 2"/>
          <p:cNvSpPr>
            <a:spLocks noGrp="1"/>
          </p:cNvSpPr>
          <p:nvPr>
            <p:ph type="body" idx="1"/>
          </p:nvPr>
        </p:nvSpPr>
        <p:spPr/>
        <p:txBody>
          <a:bodyPr/>
          <a:lstStyle/>
          <a:p>
            <a:r>
              <a:rPr lang="en-NZ" dirty="0"/>
              <a:t>Sub-lease</a:t>
            </a:r>
            <a:r>
              <a:rPr lang="en-NZ" baseline="0" dirty="0"/>
              <a:t> to lease back to the Presbyter</a:t>
            </a:r>
          </a:p>
          <a:p>
            <a:endParaRPr lang="en-NZ" dirty="0"/>
          </a:p>
        </p:txBody>
      </p:sp>
      <p:sp>
        <p:nvSpPr>
          <p:cNvPr id="4" name="Slide Number Placeholder 3"/>
          <p:cNvSpPr>
            <a:spLocks noGrp="1"/>
          </p:cNvSpPr>
          <p:nvPr>
            <p:ph type="sldNum" sz="quarter" idx="10"/>
          </p:nvPr>
        </p:nvSpPr>
        <p:spPr/>
        <p:txBody>
          <a:bodyPr/>
          <a:lstStyle/>
          <a:p>
            <a:fld id="{9C9D4DB5-9D86-4260-BEF3-79CF5F4E2250}" type="slidenum">
              <a:rPr lang="en-NZ" smtClean="0"/>
              <a:t>13</a:t>
            </a:fld>
            <a:endParaRPr lang="en-NZ" dirty="0"/>
          </a:p>
        </p:txBody>
      </p:sp>
    </p:spTree>
    <p:extLst>
      <p:ext uri="{BB962C8B-B14F-4D97-AF65-F5344CB8AC3E}">
        <p14:creationId xmlns:p14="http://schemas.microsoft.com/office/powerpoint/2010/main" val="14329584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501650" y="592138"/>
            <a:ext cx="5962650" cy="3354387"/>
          </a:xfrm>
        </p:spPr>
      </p:sp>
      <p:sp>
        <p:nvSpPr>
          <p:cNvPr id="3" name="Notes Placeholder 2"/>
          <p:cNvSpPr>
            <a:spLocks noGrp="1"/>
          </p:cNvSpPr>
          <p:nvPr>
            <p:ph type="body" idx="1"/>
          </p:nvPr>
        </p:nvSpPr>
        <p:spPr/>
        <p:txBody>
          <a:bodyPr/>
          <a:lstStyle/>
          <a:p>
            <a:r>
              <a:rPr lang="en-NZ" dirty="0"/>
              <a:t>Bricks and Mortar</a:t>
            </a:r>
          </a:p>
          <a:p>
            <a:r>
              <a:rPr lang="en-NZ" dirty="0"/>
              <a:t>Section</a:t>
            </a:r>
            <a:r>
              <a:rPr lang="en-NZ" baseline="0" dirty="0"/>
              <a:t> 18 </a:t>
            </a:r>
          </a:p>
          <a:p>
            <a:endParaRPr lang="en-NZ" dirty="0"/>
          </a:p>
        </p:txBody>
      </p:sp>
      <p:sp>
        <p:nvSpPr>
          <p:cNvPr id="4" name="Slide Number Placeholder 3"/>
          <p:cNvSpPr>
            <a:spLocks noGrp="1"/>
          </p:cNvSpPr>
          <p:nvPr>
            <p:ph type="sldNum" sz="quarter" idx="10"/>
          </p:nvPr>
        </p:nvSpPr>
        <p:spPr/>
        <p:txBody>
          <a:bodyPr/>
          <a:lstStyle/>
          <a:p>
            <a:fld id="{9C9D4DB5-9D86-4260-BEF3-79CF5F4E2250}" type="slidenum">
              <a:rPr lang="en-NZ" smtClean="0"/>
              <a:t>3</a:t>
            </a:fld>
            <a:endParaRPr lang="en-NZ" dirty="0"/>
          </a:p>
        </p:txBody>
      </p:sp>
    </p:spTree>
    <p:extLst>
      <p:ext uri="{BB962C8B-B14F-4D97-AF65-F5344CB8AC3E}">
        <p14:creationId xmlns:p14="http://schemas.microsoft.com/office/powerpoint/2010/main" val="1919125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501650" y="592138"/>
            <a:ext cx="5962650" cy="3354387"/>
          </a:xfrm>
        </p:spPr>
      </p:sp>
      <p:sp>
        <p:nvSpPr>
          <p:cNvPr id="3" name="Notes Placeholder 2"/>
          <p:cNvSpPr>
            <a:spLocks noGrp="1"/>
          </p:cNvSpPr>
          <p:nvPr>
            <p:ph type="body" idx="1"/>
          </p:nvPr>
        </p:nvSpPr>
        <p:spPr/>
        <p:txBody>
          <a:bodyPr/>
          <a:lstStyle/>
          <a:p>
            <a:r>
              <a:rPr lang="en-NZ" dirty="0"/>
              <a:t>Section 18</a:t>
            </a:r>
          </a:p>
          <a:p>
            <a:r>
              <a:rPr lang="en-NZ" dirty="0"/>
              <a:t>Bricks and Mortar</a:t>
            </a:r>
          </a:p>
          <a:p>
            <a:endParaRPr lang="en-NZ" dirty="0"/>
          </a:p>
        </p:txBody>
      </p:sp>
      <p:sp>
        <p:nvSpPr>
          <p:cNvPr id="4" name="Slide Number Placeholder 3"/>
          <p:cNvSpPr>
            <a:spLocks noGrp="1"/>
          </p:cNvSpPr>
          <p:nvPr>
            <p:ph type="sldNum" sz="quarter" idx="10"/>
          </p:nvPr>
        </p:nvSpPr>
        <p:spPr/>
        <p:txBody>
          <a:bodyPr/>
          <a:lstStyle/>
          <a:p>
            <a:fld id="{9C9D4DB5-9D86-4260-BEF3-79CF5F4E2250}" type="slidenum">
              <a:rPr lang="en-NZ" smtClean="0"/>
              <a:t>4</a:t>
            </a:fld>
            <a:endParaRPr lang="en-NZ" dirty="0"/>
          </a:p>
        </p:txBody>
      </p:sp>
    </p:spTree>
    <p:extLst>
      <p:ext uri="{BB962C8B-B14F-4D97-AF65-F5344CB8AC3E}">
        <p14:creationId xmlns:p14="http://schemas.microsoft.com/office/powerpoint/2010/main" val="224056739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501650" y="592138"/>
            <a:ext cx="5962650" cy="3354387"/>
          </a:xfrm>
        </p:spPr>
      </p:sp>
      <p:sp>
        <p:nvSpPr>
          <p:cNvPr id="3" name="Notes Placeholder 2"/>
          <p:cNvSpPr>
            <a:spLocks noGrp="1"/>
          </p:cNvSpPr>
          <p:nvPr>
            <p:ph type="body" idx="1"/>
          </p:nvPr>
        </p:nvSpPr>
        <p:spPr/>
        <p:txBody>
          <a:bodyPr/>
          <a:lstStyle/>
          <a:p>
            <a:r>
              <a:rPr lang="en-NZ" dirty="0"/>
              <a:t>Section</a:t>
            </a:r>
            <a:r>
              <a:rPr lang="en-NZ" baseline="0" dirty="0"/>
              <a:t> 18 </a:t>
            </a:r>
          </a:p>
          <a:p>
            <a:r>
              <a:rPr lang="en-NZ" baseline="0" dirty="0"/>
              <a:t>Bricks and Mortar</a:t>
            </a:r>
            <a:endParaRPr lang="en-NZ" dirty="0"/>
          </a:p>
        </p:txBody>
      </p:sp>
      <p:sp>
        <p:nvSpPr>
          <p:cNvPr id="4" name="Slide Number Placeholder 3"/>
          <p:cNvSpPr>
            <a:spLocks noGrp="1"/>
          </p:cNvSpPr>
          <p:nvPr>
            <p:ph type="sldNum" sz="quarter" idx="10"/>
          </p:nvPr>
        </p:nvSpPr>
        <p:spPr/>
        <p:txBody>
          <a:bodyPr/>
          <a:lstStyle/>
          <a:p>
            <a:fld id="{9C9D4DB5-9D86-4260-BEF3-79CF5F4E2250}" type="slidenum">
              <a:rPr lang="en-NZ" smtClean="0"/>
              <a:t>5</a:t>
            </a:fld>
            <a:endParaRPr lang="en-NZ" dirty="0"/>
          </a:p>
        </p:txBody>
      </p:sp>
    </p:spTree>
    <p:extLst>
      <p:ext uri="{BB962C8B-B14F-4D97-AF65-F5344CB8AC3E}">
        <p14:creationId xmlns:p14="http://schemas.microsoft.com/office/powerpoint/2010/main" val="212392010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501650" y="592138"/>
            <a:ext cx="5962650" cy="3354387"/>
          </a:xfrm>
        </p:spPr>
      </p:sp>
      <p:sp>
        <p:nvSpPr>
          <p:cNvPr id="3" name="Notes Placeholder 2"/>
          <p:cNvSpPr>
            <a:spLocks noGrp="1"/>
          </p:cNvSpPr>
          <p:nvPr>
            <p:ph type="body" idx="1"/>
          </p:nvPr>
        </p:nvSpPr>
        <p:spPr/>
        <p:txBody>
          <a:bodyPr/>
          <a:lstStyle/>
          <a:p>
            <a:r>
              <a:rPr lang="en-NZ" dirty="0"/>
              <a:t>Section 18 Bricks and Mortar</a:t>
            </a:r>
          </a:p>
          <a:p>
            <a:endParaRPr lang="en-NZ" dirty="0"/>
          </a:p>
        </p:txBody>
      </p:sp>
      <p:sp>
        <p:nvSpPr>
          <p:cNvPr id="4" name="Slide Number Placeholder 3"/>
          <p:cNvSpPr>
            <a:spLocks noGrp="1"/>
          </p:cNvSpPr>
          <p:nvPr>
            <p:ph type="sldNum" sz="quarter" idx="10"/>
          </p:nvPr>
        </p:nvSpPr>
        <p:spPr/>
        <p:txBody>
          <a:bodyPr/>
          <a:lstStyle/>
          <a:p>
            <a:fld id="{9C9D4DB5-9D86-4260-BEF3-79CF5F4E2250}" type="slidenum">
              <a:rPr lang="en-NZ" smtClean="0"/>
              <a:t>6</a:t>
            </a:fld>
            <a:endParaRPr lang="en-NZ" dirty="0"/>
          </a:p>
        </p:txBody>
      </p:sp>
    </p:spTree>
    <p:extLst>
      <p:ext uri="{BB962C8B-B14F-4D97-AF65-F5344CB8AC3E}">
        <p14:creationId xmlns:p14="http://schemas.microsoft.com/office/powerpoint/2010/main" val="401586936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501650" y="592138"/>
            <a:ext cx="5962650" cy="3354387"/>
          </a:xfrm>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NZ" dirty="0"/>
              <a:t>Date</a:t>
            </a:r>
            <a:r>
              <a:rPr lang="en-NZ" baseline="0" dirty="0"/>
              <a:t> of occupancy 2 February </a:t>
            </a:r>
          </a:p>
          <a:p>
            <a:pPr marL="171450" indent="-171450">
              <a:buFont typeface="Arial" panose="020B0604020202020204" pitchFamily="34" charset="0"/>
              <a:buChar char="•"/>
            </a:pPr>
            <a:r>
              <a:rPr lang="en-NZ" baseline="0" dirty="0"/>
              <a:t>Parish will be responsible for the payment of rent for rental properties, normal custom for the parish to own the parsonage</a:t>
            </a:r>
          </a:p>
          <a:p>
            <a:pPr marL="171450" indent="-171450">
              <a:buFont typeface="Arial" panose="020B0604020202020204" pitchFamily="34" charset="0"/>
              <a:buChar char="•"/>
            </a:pPr>
            <a:r>
              <a:rPr lang="en-NZ" dirty="0"/>
              <a:t>Presbyter</a:t>
            </a:r>
            <a:r>
              <a:rPr lang="en-NZ" baseline="0" dirty="0"/>
              <a:t> can live in other accommodation, apply to Synod. Location for ministerial effectiveness</a:t>
            </a:r>
          </a:p>
          <a:p>
            <a:pPr marL="171450" indent="-171450">
              <a:buFont typeface="Arial" panose="020B0604020202020204" pitchFamily="34" charset="0"/>
              <a:buChar char="•"/>
            </a:pPr>
            <a:r>
              <a:rPr lang="en-NZ" baseline="0" dirty="0"/>
              <a:t>Presbyter can live in their own home, if the parish rent the parsonage </a:t>
            </a:r>
            <a:endParaRPr lang="en-NZ" dirty="0"/>
          </a:p>
          <a:p>
            <a:pPr marL="171450" indent="-171450">
              <a:buFont typeface="Arial" panose="020B0604020202020204" pitchFamily="34" charset="0"/>
              <a:buChar char="•"/>
            </a:pPr>
            <a:r>
              <a:rPr lang="en-NZ" sz="1200" b="0" i="0" u="none" strike="noStrike" kern="1200" baseline="0" dirty="0">
                <a:solidFill>
                  <a:schemeClr val="tx1"/>
                </a:solidFill>
                <a:latin typeface="+mn-lt"/>
                <a:ea typeface="+mn-ea"/>
                <a:cs typeface="+mn-cs"/>
              </a:rPr>
              <a:t>In 2008, Conference adopted provisions which allow parishes and boards to rent the Presbyter’s own home to meet the requirement to provide suitable accommodation for full-time presbyters</a:t>
            </a:r>
            <a:endParaRPr lang="en-NZ" dirty="0"/>
          </a:p>
          <a:p>
            <a:pPr marL="171450" indent="-171450">
              <a:buFont typeface="Arial" panose="020B0604020202020204" pitchFamily="34" charset="0"/>
              <a:buChar char="•"/>
            </a:pPr>
            <a:r>
              <a:rPr lang="en-NZ" dirty="0"/>
              <a:t>Housing</a:t>
            </a:r>
            <a:r>
              <a:rPr lang="en-NZ" baseline="0" dirty="0"/>
              <a:t> allowance is based on current rent rates for the location</a:t>
            </a:r>
          </a:p>
          <a:p>
            <a:pPr marL="171450" indent="-171450">
              <a:buFont typeface="Arial" panose="020B0604020202020204" pitchFamily="34" charset="0"/>
              <a:buChar char="•"/>
            </a:pPr>
            <a:r>
              <a:rPr lang="en-NZ" baseline="0" dirty="0"/>
              <a:t>Service tenancy agreement</a:t>
            </a:r>
          </a:p>
          <a:p>
            <a:endParaRPr lang="en-NZ" dirty="0"/>
          </a:p>
        </p:txBody>
      </p:sp>
      <p:sp>
        <p:nvSpPr>
          <p:cNvPr id="4" name="Slide Number Placeholder 3"/>
          <p:cNvSpPr>
            <a:spLocks noGrp="1"/>
          </p:cNvSpPr>
          <p:nvPr>
            <p:ph type="sldNum" sz="quarter" idx="10"/>
          </p:nvPr>
        </p:nvSpPr>
        <p:spPr/>
        <p:txBody>
          <a:bodyPr/>
          <a:lstStyle/>
          <a:p>
            <a:fld id="{9C9D4DB5-9D86-4260-BEF3-79CF5F4E2250}" type="slidenum">
              <a:rPr lang="en-NZ" smtClean="0"/>
              <a:t>7</a:t>
            </a:fld>
            <a:endParaRPr lang="en-NZ" dirty="0"/>
          </a:p>
        </p:txBody>
      </p:sp>
    </p:spTree>
    <p:extLst>
      <p:ext uri="{BB962C8B-B14F-4D97-AF65-F5344CB8AC3E}">
        <p14:creationId xmlns:p14="http://schemas.microsoft.com/office/powerpoint/2010/main" val="175783988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501650" y="592138"/>
            <a:ext cx="5962650" cy="3354387"/>
          </a:xfrm>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NZ" dirty="0"/>
              <a:t>Service Tenancy Agreement – Parish owns</a:t>
            </a:r>
            <a:r>
              <a:rPr lang="en-NZ" baseline="0" dirty="0"/>
              <a:t> the property</a:t>
            </a:r>
            <a:endParaRPr lang="en-NZ" dirty="0"/>
          </a:p>
          <a:p>
            <a:pPr marL="171450" indent="-171450">
              <a:buFont typeface="Arial" panose="020B0604020202020204" pitchFamily="34" charset="0"/>
              <a:buChar char="•"/>
            </a:pPr>
            <a:r>
              <a:rPr lang="en-NZ" dirty="0"/>
              <a:t>Appendix</a:t>
            </a:r>
            <a:r>
              <a:rPr lang="en-NZ" baseline="0" dirty="0"/>
              <a:t> 2</a:t>
            </a:r>
            <a:endParaRPr lang="en-NZ" dirty="0"/>
          </a:p>
          <a:p>
            <a:pPr marL="171450" indent="-171450">
              <a:buFont typeface="Arial" panose="020B0604020202020204" pitchFamily="34" charset="0"/>
              <a:buChar char="•"/>
            </a:pPr>
            <a:r>
              <a:rPr lang="en-NZ" dirty="0"/>
              <a:t>Page 116 Bricks and Mortar</a:t>
            </a:r>
          </a:p>
          <a:p>
            <a:pPr marL="171450" indent="-171450">
              <a:buFont typeface="Arial" panose="020B0604020202020204" pitchFamily="34" charset="0"/>
              <a:buChar char="•"/>
            </a:pPr>
            <a:r>
              <a:rPr lang="en-NZ" dirty="0"/>
              <a:t>Healthy Homes – insulation, ventilation</a:t>
            </a:r>
            <a:r>
              <a:rPr lang="en-NZ" baseline="0" dirty="0"/>
              <a:t> heating, moisture ingress and drainage, draft stopping</a:t>
            </a:r>
            <a:endParaRPr lang="en-NZ" dirty="0"/>
          </a:p>
          <a:p>
            <a:pPr marL="171450" indent="-171450">
              <a:buFont typeface="Arial" panose="020B0604020202020204" pitchFamily="34" charset="0"/>
              <a:buChar char="•"/>
            </a:pPr>
            <a:r>
              <a:rPr lang="en-NZ" dirty="0"/>
              <a:t>Smoke alarms</a:t>
            </a:r>
          </a:p>
          <a:p>
            <a:pPr marL="171450" indent="-171450">
              <a:buFont typeface="Arial" panose="020B0604020202020204" pitchFamily="34" charset="0"/>
              <a:buChar char="•"/>
            </a:pPr>
            <a:r>
              <a:rPr lang="en-NZ" dirty="0"/>
              <a:t>Insulation</a:t>
            </a:r>
            <a:r>
              <a:rPr lang="en-NZ" baseline="0" dirty="0"/>
              <a:t> is necessary for thermal management – to reduce heat transfer, acoustic, fire and impact insulation</a:t>
            </a:r>
          </a:p>
          <a:p>
            <a:pPr marL="171450" indent="-171450">
              <a:buFont typeface="Arial" panose="020B0604020202020204" pitchFamily="34" charset="0"/>
              <a:buChar char="•"/>
            </a:pPr>
            <a:r>
              <a:rPr lang="en-NZ" baseline="0" dirty="0"/>
              <a:t>statement – where is the insulation – ceiling, floor, walls</a:t>
            </a:r>
          </a:p>
          <a:p>
            <a:pPr marL="171450" indent="-171450">
              <a:buFont typeface="Arial" panose="020B0604020202020204" pitchFamily="34" charset="0"/>
              <a:buChar char="•"/>
            </a:pPr>
            <a:r>
              <a:rPr lang="en-NZ" baseline="0" dirty="0"/>
              <a:t>Type and condition of the insulation eg fibreglass - batts, mineral wool, polyurethane, polystyrene</a:t>
            </a:r>
          </a:p>
          <a:p>
            <a:pPr marL="171450" indent="-171450">
              <a:buFont typeface="Arial" panose="020B0604020202020204" pitchFamily="34" charset="0"/>
              <a:buChar char="•"/>
            </a:pPr>
            <a:r>
              <a:rPr lang="en-NZ" baseline="0" dirty="0"/>
              <a:t>$0 rent</a:t>
            </a:r>
          </a:p>
          <a:p>
            <a:pPr marL="171450" indent="-171450">
              <a:buFont typeface="Arial" panose="020B0604020202020204" pitchFamily="34" charset="0"/>
              <a:buChar char="•"/>
            </a:pPr>
            <a:r>
              <a:rPr lang="en-NZ" baseline="0" dirty="0"/>
              <a:t>$0 bond – except for very rare occasions – previous damage to another parsonage</a:t>
            </a:r>
          </a:p>
          <a:p>
            <a:pPr marL="171450" indent="-171450">
              <a:buFont typeface="Arial" panose="020B0604020202020204" pitchFamily="34" charset="0"/>
              <a:buChar char="•"/>
            </a:pPr>
            <a:r>
              <a:rPr lang="en-NZ" baseline="0" dirty="0"/>
              <a:t>Regular Inspections – not less than annually </a:t>
            </a:r>
          </a:p>
          <a:p>
            <a:pPr marL="171450" indent="-171450">
              <a:buFont typeface="Arial" panose="020B0604020202020204" pitchFamily="34" charset="0"/>
              <a:buChar char="•"/>
            </a:pPr>
            <a:r>
              <a:rPr lang="en-NZ" baseline="0" dirty="0"/>
              <a:t>Outgoings – electricity and gas, an water use 25% above average charge – 1000 litres a day for an average family</a:t>
            </a:r>
          </a:p>
          <a:p>
            <a:pPr marL="171450" indent="-171450">
              <a:buFont typeface="Arial" panose="020B0604020202020204" pitchFamily="34" charset="0"/>
              <a:buChar char="•"/>
            </a:pPr>
            <a:r>
              <a:rPr lang="en-NZ" baseline="0" dirty="0"/>
              <a:t>Number of persons</a:t>
            </a:r>
          </a:p>
          <a:p>
            <a:pPr marL="171450" indent="-171450">
              <a:buFont typeface="Arial" panose="020B0604020202020204" pitchFamily="34" charset="0"/>
              <a:buChar char="•"/>
            </a:pPr>
            <a:r>
              <a:rPr lang="en-NZ" baseline="0" dirty="0"/>
              <a:t>Minister’s privacy</a:t>
            </a:r>
          </a:p>
          <a:p>
            <a:pPr marL="171450" indent="-171450">
              <a:buFont typeface="Arial" panose="020B0604020202020204" pitchFamily="34" charset="0"/>
              <a:buChar char="•"/>
            </a:pPr>
            <a:r>
              <a:rPr lang="en-NZ" baseline="0" dirty="0"/>
              <a:t>Used by Uniting Parishes in Methodist owned property, not used by Uniting Parishes in other denomination’s property – eg Anglican or Presbyterian</a:t>
            </a:r>
          </a:p>
          <a:p>
            <a:pPr marL="171450" indent="-171450">
              <a:buFont typeface="Arial" panose="020B0604020202020204" pitchFamily="34" charset="0"/>
              <a:buChar char="•"/>
            </a:pPr>
            <a:endParaRPr lang="en-NZ" dirty="0"/>
          </a:p>
        </p:txBody>
      </p:sp>
      <p:sp>
        <p:nvSpPr>
          <p:cNvPr id="4" name="Slide Number Placeholder 3"/>
          <p:cNvSpPr>
            <a:spLocks noGrp="1"/>
          </p:cNvSpPr>
          <p:nvPr>
            <p:ph type="sldNum" sz="quarter" idx="10"/>
          </p:nvPr>
        </p:nvSpPr>
        <p:spPr/>
        <p:txBody>
          <a:bodyPr/>
          <a:lstStyle/>
          <a:p>
            <a:fld id="{9C9D4DB5-9D86-4260-BEF3-79CF5F4E2250}" type="slidenum">
              <a:rPr lang="en-NZ" smtClean="0"/>
              <a:t>8</a:t>
            </a:fld>
            <a:endParaRPr lang="en-NZ" dirty="0"/>
          </a:p>
        </p:txBody>
      </p:sp>
    </p:spTree>
    <p:extLst>
      <p:ext uri="{BB962C8B-B14F-4D97-AF65-F5344CB8AC3E}">
        <p14:creationId xmlns:p14="http://schemas.microsoft.com/office/powerpoint/2010/main" val="275972346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501650" y="592138"/>
            <a:ext cx="5962650" cy="3354387"/>
          </a:xfrm>
        </p:spPr>
      </p:sp>
      <p:sp>
        <p:nvSpPr>
          <p:cNvPr id="3" name="Notes Placeholder 2"/>
          <p:cNvSpPr>
            <a:spLocks noGrp="1"/>
          </p:cNvSpPr>
          <p:nvPr>
            <p:ph type="body" idx="1"/>
          </p:nvPr>
        </p:nvSpPr>
        <p:spPr/>
        <p:txBody>
          <a:bodyPr/>
          <a:lstStyle/>
          <a:p>
            <a:r>
              <a:rPr lang="en-NZ" dirty="0"/>
              <a:t>The Parish lease</a:t>
            </a:r>
            <a:r>
              <a:rPr lang="en-NZ" baseline="0" dirty="0"/>
              <a:t> the presbyter’s own home and then sub-lease it back to the presbyter</a:t>
            </a:r>
            <a:endParaRPr lang="en-NZ" dirty="0"/>
          </a:p>
          <a:p>
            <a:r>
              <a:rPr lang="en-NZ" dirty="0"/>
              <a:t>4 page tenancy</a:t>
            </a:r>
            <a:r>
              <a:rPr lang="en-NZ" baseline="0" dirty="0"/>
              <a:t> agreement for presbyter in their own home, first two pages are instruction and interpretation </a:t>
            </a:r>
          </a:p>
          <a:p>
            <a:r>
              <a:rPr lang="en-NZ" baseline="0" dirty="0"/>
              <a:t>Landlord is the owner - presbyter, joint family home or family trust who own the property </a:t>
            </a:r>
          </a:p>
          <a:p>
            <a:r>
              <a:rPr lang="en-NZ" baseline="0" dirty="0"/>
              <a:t>Tenant is the Parish</a:t>
            </a:r>
          </a:p>
          <a:p>
            <a:endParaRPr lang="en-NZ" baseline="0" dirty="0"/>
          </a:p>
          <a:p>
            <a:endParaRPr lang="en-NZ" baseline="0" dirty="0"/>
          </a:p>
          <a:p>
            <a:endParaRPr lang="en-NZ" dirty="0"/>
          </a:p>
        </p:txBody>
      </p:sp>
      <p:sp>
        <p:nvSpPr>
          <p:cNvPr id="4" name="Slide Number Placeholder 3"/>
          <p:cNvSpPr>
            <a:spLocks noGrp="1"/>
          </p:cNvSpPr>
          <p:nvPr>
            <p:ph type="sldNum" sz="quarter" idx="10"/>
          </p:nvPr>
        </p:nvSpPr>
        <p:spPr/>
        <p:txBody>
          <a:bodyPr/>
          <a:lstStyle/>
          <a:p>
            <a:fld id="{9C9D4DB5-9D86-4260-BEF3-79CF5F4E2250}" type="slidenum">
              <a:rPr lang="en-NZ" smtClean="0"/>
              <a:t>9</a:t>
            </a:fld>
            <a:endParaRPr lang="en-NZ" dirty="0"/>
          </a:p>
        </p:txBody>
      </p:sp>
    </p:spTree>
    <p:extLst>
      <p:ext uri="{BB962C8B-B14F-4D97-AF65-F5344CB8AC3E}">
        <p14:creationId xmlns:p14="http://schemas.microsoft.com/office/powerpoint/2010/main" val="135650410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501650" y="592138"/>
            <a:ext cx="5962650" cy="3354387"/>
          </a:xfrm>
        </p:spPr>
      </p:sp>
      <p:sp>
        <p:nvSpPr>
          <p:cNvPr id="3" name="Notes Placeholder 2"/>
          <p:cNvSpPr>
            <a:spLocks noGrp="1"/>
          </p:cNvSpPr>
          <p:nvPr>
            <p:ph type="body" idx="1"/>
          </p:nvPr>
        </p:nvSpPr>
        <p:spPr/>
        <p:txBody>
          <a:bodyPr/>
          <a:lstStyle/>
          <a:p>
            <a:r>
              <a:rPr lang="en-NZ" dirty="0"/>
              <a:t>Page 2 leasing presbyters</a:t>
            </a:r>
            <a:r>
              <a:rPr lang="en-NZ" baseline="0" dirty="0"/>
              <a:t> own home</a:t>
            </a:r>
          </a:p>
          <a:p>
            <a:endParaRPr lang="en-NZ" dirty="0"/>
          </a:p>
        </p:txBody>
      </p:sp>
      <p:sp>
        <p:nvSpPr>
          <p:cNvPr id="4" name="Slide Number Placeholder 3"/>
          <p:cNvSpPr>
            <a:spLocks noGrp="1"/>
          </p:cNvSpPr>
          <p:nvPr>
            <p:ph type="sldNum" sz="quarter" idx="10"/>
          </p:nvPr>
        </p:nvSpPr>
        <p:spPr/>
        <p:txBody>
          <a:bodyPr/>
          <a:lstStyle/>
          <a:p>
            <a:fld id="{9C9D4DB5-9D86-4260-BEF3-79CF5F4E2250}" type="slidenum">
              <a:rPr lang="en-NZ" smtClean="0"/>
              <a:t>10</a:t>
            </a:fld>
            <a:endParaRPr lang="en-NZ" dirty="0"/>
          </a:p>
        </p:txBody>
      </p:sp>
    </p:spTree>
    <p:extLst>
      <p:ext uri="{BB962C8B-B14F-4D97-AF65-F5344CB8AC3E}">
        <p14:creationId xmlns:p14="http://schemas.microsoft.com/office/powerpoint/2010/main" val="192250157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NZ" dirty="0"/>
              <a:t>Page </a:t>
            </a:r>
            <a:fld id="{411F2C6D-174B-4CAC-A72D-034456338779}" type="slidenum">
              <a:rPr lang="en-NZ" smtClean="0"/>
              <a:pPr/>
              <a:t>‹#›</a:t>
            </a:fld>
            <a:r>
              <a:rPr lang="en-NZ" dirty="0"/>
              <a:t> of </a:t>
            </a:r>
            <a:r>
              <a:rPr lang="en-NZ" b="1" dirty="0"/>
              <a:t>xx</a:t>
            </a:r>
          </a:p>
        </p:txBody>
      </p:sp>
      <p:cxnSp>
        <p:nvCxnSpPr>
          <p:cNvPr id="7" name="Straight Connector 6"/>
          <p:cNvCxnSpPr>
            <a:cxnSpLocks noChangeShapeType="1"/>
          </p:cNvCxnSpPr>
          <p:nvPr userDrawn="1"/>
        </p:nvCxnSpPr>
        <p:spPr bwMode="auto">
          <a:xfrm>
            <a:off x="1235413" y="796080"/>
            <a:ext cx="4928235" cy="0"/>
          </a:xfrm>
          <a:prstGeom prst="line">
            <a:avLst/>
          </a:prstGeom>
          <a:noFill/>
          <a:ln w="15875">
            <a:solidFill>
              <a:srgbClr val="333399"/>
            </a:solidFill>
            <a:round/>
            <a:headEnd/>
            <a:tailEnd/>
          </a:ln>
          <a:extLst>
            <a:ext uri="{909E8E84-426E-40DD-AFC4-6F175D3DCCD1}">
              <a14:hiddenFill xmlns:a14="http://schemas.microsoft.com/office/drawing/2010/main">
                <a:noFill/>
              </a14:hiddenFill>
            </a:ext>
          </a:extLst>
        </p:spPr>
      </p:cxnSp>
      <p:pic>
        <p:nvPicPr>
          <p:cNvPr id="8" name="Picture 8" descr="The Methodist Church Dove Logo - Vector"/>
          <p:cNvPicPr>
            <a:picLocks noChangeAspect="1" noChangeArrowheads="1"/>
          </p:cNvPicPr>
          <p:nvPr userDrawn="1"/>
        </p:nvPicPr>
        <p:blipFill>
          <a:blip r:embed="rId2" cstate="screen">
            <a:extLst>
              <a:ext uri="{28A0092B-C50C-407E-A947-70E740481C1C}">
                <a14:useLocalDpi xmlns:a14="http://schemas.microsoft.com/office/drawing/2010/main"/>
              </a:ext>
            </a:extLst>
          </a:blip>
          <a:srcRect/>
          <a:stretch>
            <a:fillRect/>
          </a:stretch>
        </p:blipFill>
        <p:spPr bwMode="auto">
          <a:xfrm>
            <a:off x="49213" y="49430"/>
            <a:ext cx="1117601" cy="1085850"/>
          </a:xfrm>
          <a:prstGeom prst="rect">
            <a:avLst/>
          </a:prstGeom>
          <a:noFill/>
          <a:extLst>
            <a:ext uri="{909E8E84-426E-40DD-AFC4-6F175D3DCCD1}">
              <a14:hiddenFill xmlns:a14="http://schemas.microsoft.com/office/drawing/2010/main">
                <a:solidFill>
                  <a:srgbClr val="FFFFFF"/>
                </a:solidFill>
              </a14:hiddenFill>
            </a:ext>
          </a:extLst>
        </p:spPr>
      </p:pic>
      <p:sp>
        <p:nvSpPr>
          <p:cNvPr id="9" name="Rectangle 3"/>
          <p:cNvSpPr>
            <a:spLocks noChangeArrowheads="1"/>
          </p:cNvSpPr>
          <p:nvPr userDrawn="1"/>
        </p:nvSpPr>
        <p:spPr bwMode="auto">
          <a:xfrm>
            <a:off x="152401" y="242501"/>
            <a:ext cx="138564"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68580" tIns="34290" rIns="68580" bIns="34290" numCol="1" anchor="ctr" anchorCtr="0" compatLnSpc="1">
            <a:prstTxWarp prst="textNoShape">
              <a:avLst/>
            </a:prstTxWarp>
            <a:spAutoFit/>
          </a:bodyPr>
          <a:lstStyle/>
          <a:p>
            <a:endParaRPr lang="en-NZ" sz="1350" dirty="0"/>
          </a:p>
        </p:txBody>
      </p:sp>
      <p:sp>
        <p:nvSpPr>
          <p:cNvPr id="10" name="Rectangle 4"/>
          <p:cNvSpPr>
            <a:spLocks noChangeArrowheads="1"/>
          </p:cNvSpPr>
          <p:nvPr userDrawn="1"/>
        </p:nvSpPr>
        <p:spPr bwMode="auto">
          <a:xfrm>
            <a:off x="1217805" y="113312"/>
            <a:ext cx="4527521" cy="9925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68580" tIns="34290" rIns="68580" bIns="34290" numCol="1" anchor="ctr" anchorCtr="0" compatLnSpc="1">
            <a:prstTxWarp prst="textNoShape">
              <a:avLst/>
            </a:prstTxWarp>
            <a:spAutoFit/>
          </a:bodyPr>
          <a:lstStyle/>
          <a:p>
            <a:pPr marL="0" marR="0" lvl="0" indent="0" algn="l" defTabSz="685800" rtl="0" eaLnBrk="0" fontAlgn="base" latinLnBrk="0" hangingPunct="0">
              <a:lnSpc>
                <a:spcPct val="100000"/>
              </a:lnSpc>
              <a:spcBef>
                <a:spcPct val="0"/>
              </a:spcBef>
              <a:spcAft>
                <a:spcPct val="0"/>
              </a:spcAft>
              <a:buClrTx/>
              <a:buSzTx/>
              <a:buFontTx/>
              <a:buNone/>
              <a:tabLst/>
            </a:pPr>
            <a:r>
              <a:rPr kumimoji="0" lang="en-NZ" altLang="en-US" sz="2000" b="0" i="0" u="none" strike="noStrike" cap="none" normalizeH="0" baseline="0" dirty="0">
                <a:ln>
                  <a:noFill/>
                </a:ln>
                <a:solidFill>
                  <a:srgbClr val="333399"/>
                </a:solidFill>
                <a:effectLst/>
                <a:latin typeface="Arial" panose="020B0604020202020204" pitchFamily="34" charset="0"/>
                <a:ea typeface="Times New Roman" panose="02020603050405020304" pitchFamily="18" charset="0"/>
              </a:rPr>
              <a:t>The Methodist Church of New Zealand</a:t>
            </a:r>
            <a:endParaRPr kumimoji="0" lang="en-NZ" altLang="en-US" sz="2000" b="0" i="0" u="none" strike="noStrike" cap="none" normalizeH="0" baseline="0" dirty="0">
              <a:ln>
                <a:noFill/>
              </a:ln>
              <a:solidFill>
                <a:schemeClr val="tx1"/>
              </a:solidFill>
              <a:effectLst/>
              <a:latin typeface="Arial" panose="020B0604020202020204" pitchFamily="34" charset="0"/>
            </a:endParaRPr>
          </a:p>
          <a:p>
            <a:pPr marL="0" marR="0" lvl="0" indent="0" algn="l" defTabSz="685800" rtl="0" eaLnBrk="0" fontAlgn="base" latinLnBrk="0" hangingPunct="0">
              <a:lnSpc>
                <a:spcPct val="100000"/>
              </a:lnSpc>
              <a:spcBef>
                <a:spcPct val="0"/>
              </a:spcBef>
              <a:spcAft>
                <a:spcPct val="0"/>
              </a:spcAft>
              <a:buClrTx/>
              <a:buSzTx/>
              <a:buFontTx/>
              <a:buNone/>
              <a:tabLst/>
            </a:pPr>
            <a:r>
              <a:rPr kumimoji="0" lang="en-NZ" altLang="en-US" sz="2000" b="0" i="0" u="none" strike="noStrike" cap="none" normalizeH="0" baseline="0" dirty="0">
                <a:ln>
                  <a:noFill/>
                </a:ln>
                <a:solidFill>
                  <a:srgbClr val="333399"/>
                </a:solidFill>
                <a:effectLst/>
                <a:latin typeface="Arial" panose="020B0604020202020204" pitchFamily="34" charset="0"/>
                <a:ea typeface="Times New Roman" panose="02020603050405020304" pitchFamily="18" charset="0"/>
              </a:rPr>
              <a:t>Te Hāhi Weteriana o Aotearoa</a:t>
            </a:r>
            <a:endParaRPr kumimoji="0" lang="en-NZ" altLang="en-US" sz="2000" b="0" i="0" u="none" strike="noStrike" cap="none" normalizeH="0" baseline="0" dirty="0">
              <a:ln>
                <a:noFill/>
              </a:ln>
              <a:solidFill>
                <a:schemeClr val="tx1"/>
              </a:solidFill>
              <a:effectLst/>
              <a:latin typeface="Arial" panose="020B0604020202020204" pitchFamily="34" charset="0"/>
            </a:endParaRPr>
          </a:p>
          <a:p>
            <a:pPr marL="0" marR="0" lvl="0" indent="0" algn="l" defTabSz="685800" rtl="0" eaLnBrk="0" fontAlgn="base" latinLnBrk="0" hangingPunct="0">
              <a:lnSpc>
                <a:spcPct val="100000"/>
              </a:lnSpc>
              <a:spcBef>
                <a:spcPct val="0"/>
              </a:spcBef>
              <a:spcAft>
                <a:spcPct val="0"/>
              </a:spcAft>
              <a:buClrTx/>
              <a:buSzTx/>
              <a:buFontTx/>
              <a:buNone/>
              <a:tabLst/>
            </a:pPr>
            <a:endParaRPr kumimoji="0" lang="en-NZ" altLang="en-US" sz="2000" b="0" i="0" u="none" strike="noStrike" cap="none" normalizeH="0" baseline="0" dirty="0">
              <a:ln>
                <a:noFill/>
              </a:ln>
              <a:solidFill>
                <a:schemeClr val="tx1"/>
              </a:solidFill>
              <a:effectLst/>
              <a:latin typeface="Arial" panose="020B0604020202020204" pitchFamily="34" charset="0"/>
            </a:endParaRPr>
          </a:p>
        </p:txBody>
      </p:sp>
      <p:sp>
        <p:nvSpPr>
          <p:cNvPr id="11" name="Title 1"/>
          <p:cNvSpPr>
            <a:spLocks noGrp="1"/>
          </p:cNvSpPr>
          <p:nvPr>
            <p:ph type="ctrTitle"/>
          </p:nvPr>
        </p:nvSpPr>
        <p:spPr>
          <a:xfrm>
            <a:off x="1524000" y="1005259"/>
            <a:ext cx="9144000" cy="1695996"/>
          </a:xfrm>
        </p:spPr>
        <p:txBody>
          <a:bodyPr anchor="b"/>
          <a:lstStyle>
            <a:lvl1pPr algn="ctr">
              <a:defRPr sz="6000" b="1">
                <a:solidFill>
                  <a:srgbClr val="333399"/>
                </a:solidFill>
                <a:latin typeface="+mn-lt"/>
              </a:defRPr>
            </a:lvl1pPr>
          </a:lstStyle>
          <a:p>
            <a:r>
              <a:rPr lang="en-US" dirty="0"/>
              <a:t>Click to edit Master title style</a:t>
            </a:r>
            <a:endParaRPr lang="en-NZ" dirty="0"/>
          </a:p>
        </p:txBody>
      </p:sp>
      <p:sp>
        <p:nvSpPr>
          <p:cNvPr id="12" name="Subtitle 2"/>
          <p:cNvSpPr>
            <a:spLocks noGrp="1"/>
          </p:cNvSpPr>
          <p:nvPr>
            <p:ph type="subTitle" idx="1"/>
          </p:nvPr>
        </p:nvSpPr>
        <p:spPr>
          <a:xfrm>
            <a:off x="1524000" y="2785145"/>
            <a:ext cx="9144000" cy="3210886"/>
          </a:xfrm>
        </p:spPr>
        <p:txBody>
          <a:bodyPr/>
          <a:lstStyle>
            <a:lvl1pPr marL="0" indent="0" algn="l">
              <a:buFont typeface="Arial" panose="020B0604020202020204" pitchFamily="34" charset="0"/>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a:p>
            <a:endParaRPr lang="en-NZ" dirty="0"/>
          </a:p>
        </p:txBody>
      </p:sp>
    </p:spTree>
    <p:extLst>
      <p:ext uri="{BB962C8B-B14F-4D97-AF65-F5344CB8AC3E}">
        <p14:creationId xmlns:p14="http://schemas.microsoft.com/office/powerpoint/2010/main" val="36475644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NZ"/>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NZ" dirty="0"/>
          </a:p>
        </p:txBody>
      </p:sp>
      <p:sp>
        <p:nvSpPr>
          <p:cNvPr id="6" name="Footer Placeholder 5"/>
          <p:cNvSpPr>
            <a:spLocks noGrp="1"/>
          </p:cNvSpPr>
          <p:nvPr>
            <p:ph type="ftr" sz="quarter" idx="11"/>
          </p:nvPr>
        </p:nvSpPr>
        <p:spPr/>
        <p:txBody>
          <a:bodyPr/>
          <a:lstStyle/>
          <a:p>
            <a:endParaRPr lang="en-NZ" dirty="0"/>
          </a:p>
        </p:txBody>
      </p:sp>
      <p:sp>
        <p:nvSpPr>
          <p:cNvPr id="7" name="Slide Number Placeholder 6"/>
          <p:cNvSpPr>
            <a:spLocks noGrp="1"/>
          </p:cNvSpPr>
          <p:nvPr>
            <p:ph type="sldNum" sz="quarter" idx="12"/>
          </p:nvPr>
        </p:nvSpPr>
        <p:spPr/>
        <p:txBody>
          <a:bodyPr/>
          <a:lstStyle/>
          <a:p>
            <a:fld id="{A7B37317-5730-47F1-B7FE-A237834E48C9}" type="slidenum">
              <a:rPr lang="en-NZ" smtClean="0"/>
              <a:t>‹#›</a:t>
            </a:fld>
            <a:endParaRPr lang="en-NZ" dirty="0"/>
          </a:p>
        </p:txBody>
      </p:sp>
    </p:spTree>
    <p:extLst>
      <p:ext uri="{BB962C8B-B14F-4D97-AF65-F5344CB8AC3E}">
        <p14:creationId xmlns:p14="http://schemas.microsoft.com/office/powerpoint/2010/main" val="36098166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NZ"/>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NZ"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NZ" dirty="0"/>
          </a:p>
        </p:txBody>
      </p:sp>
      <p:sp>
        <p:nvSpPr>
          <p:cNvPr id="6" name="Footer Placeholder 5"/>
          <p:cNvSpPr>
            <a:spLocks noGrp="1"/>
          </p:cNvSpPr>
          <p:nvPr>
            <p:ph type="ftr" sz="quarter" idx="11"/>
          </p:nvPr>
        </p:nvSpPr>
        <p:spPr/>
        <p:txBody>
          <a:bodyPr/>
          <a:lstStyle/>
          <a:p>
            <a:endParaRPr lang="en-NZ" dirty="0"/>
          </a:p>
        </p:txBody>
      </p:sp>
      <p:sp>
        <p:nvSpPr>
          <p:cNvPr id="7" name="Slide Number Placeholder 6"/>
          <p:cNvSpPr>
            <a:spLocks noGrp="1"/>
          </p:cNvSpPr>
          <p:nvPr>
            <p:ph type="sldNum" sz="quarter" idx="12"/>
          </p:nvPr>
        </p:nvSpPr>
        <p:spPr/>
        <p:txBody>
          <a:bodyPr/>
          <a:lstStyle/>
          <a:p>
            <a:fld id="{A7B37317-5730-47F1-B7FE-A237834E48C9}" type="slidenum">
              <a:rPr lang="en-NZ" smtClean="0"/>
              <a:t>‹#›</a:t>
            </a:fld>
            <a:endParaRPr lang="en-NZ" dirty="0"/>
          </a:p>
        </p:txBody>
      </p:sp>
    </p:spTree>
    <p:extLst>
      <p:ext uri="{BB962C8B-B14F-4D97-AF65-F5344CB8AC3E}">
        <p14:creationId xmlns:p14="http://schemas.microsoft.com/office/powerpoint/2010/main" val="4455991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NZ"/>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Date Placeholder 3"/>
          <p:cNvSpPr>
            <a:spLocks noGrp="1"/>
          </p:cNvSpPr>
          <p:nvPr>
            <p:ph type="dt" sz="half" idx="10"/>
          </p:nvPr>
        </p:nvSpPr>
        <p:spPr/>
        <p:txBody>
          <a:bodyPr/>
          <a:lstStyle/>
          <a:p>
            <a:endParaRPr lang="en-NZ" dirty="0"/>
          </a:p>
        </p:txBody>
      </p:sp>
      <p:sp>
        <p:nvSpPr>
          <p:cNvPr id="5" name="Footer Placeholder 4"/>
          <p:cNvSpPr>
            <a:spLocks noGrp="1"/>
          </p:cNvSpPr>
          <p:nvPr>
            <p:ph type="ftr" sz="quarter" idx="11"/>
          </p:nvPr>
        </p:nvSpPr>
        <p:spPr/>
        <p:txBody>
          <a:bodyPr/>
          <a:lstStyle/>
          <a:p>
            <a:endParaRPr lang="en-NZ" dirty="0"/>
          </a:p>
        </p:txBody>
      </p:sp>
      <p:sp>
        <p:nvSpPr>
          <p:cNvPr id="6" name="Slide Number Placeholder 5"/>
          <p:cNvSpPr>
            <a:spLocks noGrp="1"/>
          </p:cNvSpPr>
          <p:nvPr>
            <p:ph type="sldNum" sz="quarter" idx="12"/>
          </p:nvPr>
        </p:nvSpPr>
        <p:spPr/>
        <p:txBody>
          <a:bodyPr/>
          <a:lstStyle/>
          <a:p>
            <a:fld id="{A7B37317-5730-47F1-B7FE-A237834E48C9}" type="slidenum">
              <a:rPr lang="en-NZ" smtClean="0"/>
              <a:t>‹#›</a:t>
            </a:fld>
            <a:endParaRPr lang="en-NZ" dirty="0"/>
          </a:p>
        </p:txBody>
      </p:sp>
    </p:spTree>
    <p:extLst>
      <p:ext uri="{BB962C8B-B14F-4D97-AF65-F5344CB8AC3E}">
        <p14:creationId xmlns:p14="http://schemas.microsoft.com/office/powerpoint/2010/main" val="225447040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NZ"/>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Date Placeholder 3"/>
          <p:cNvSpPr>
            <a:spLocks noGrp="1"/>
          </p:cNvSpPr>
          <p:nvPr>
            <p:ph type="dt" sz="half" idx="10"/>
          </p:nvPr>
        </p:nvSpPr>
        <p:spPr/>
        <p:txBody>
          <a:bodyPr/>
          <a:lstStyle/>
          <a:p>
            <a:endParaRPr lang="en-NZ" dirty="0"/>
          </a:p>
        </p:txBody>
      </p:sp>
      <p:sp>
        <p:nvSpPr>
          <p:cNvPr id="5" name="Footer Placeholder 4"/>
          <p:cNvSpPr>
            <a:spLocks noGrp="1"/>
          </p:cNvSpPr>
          <p:nvPr>
            <p:ph type="ftr" sz="quarter" idx="11"/>
          </p:nvPr>
        </p:nvSpPr>
        <p:spPr/>
        <p:txBody>
          <a:bodyPr/>
          <a:lstStyle/>
          <a:p>
            <a:endParaRPr lang="en-NZ" dirty="0"/>
          </a:p>
        </p:txBody>
      </p:sp>
      <p:sp>
        <p:nvSpPr>
          <p:cNvPr id="6" name="Slide Number Placeholder 5"/>
          <p:cNvSpPr>
            <a:spLocks noGrp="1"/>
          </p:cNvSpPr>
          <p:nvPr>
            <p:ph type="sldNum" sz="quarter" idx="12"/>
          </p:nvPr>
        </p:nvSpPr>
        <p:spPr/>
        <p:txBody>
          <a:bodyPr/>
          <a:lstStyle/>
          <a:p>
            <a:fld id="{A7B37317-5730-47F1-B7FE-A237834E48C9}" type="slidenum">
              <a:rPr lang="en-NZ" smtClean="0"/>
              <a:t>‹#›</a:t>
            </a:fld>
            <a:endParaRPr lang="en-NZ" dirty="0"/>
          </a:p>
        </p:txBody>
      </p:sp>
    </p:spTree>
    <p:extLst>
      <p:ext uri="{BB962C8B-B14F-4D97-AF65-F5344CB8AC3E}">
        <p14:creationId xmlns:p14="http://schemas.microsoft.com/office/powerpoint/2010/main" val="38152699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_Title and Content">
    <p:spTree>
      <p:nvGrpSpPr>
        <p:cNvPr id="1" name=""/>
        <p:cNvGrpSpPr/>
        <p:nvPr/>
      </p:nvGrpSpPr>
      <p:grpSpPr>
        <a:xfrm>
          <a:off x="0" y="0"/>
          <a:ext cx="0" cy="0"/>
          <a:chOff x="0" y="0"/>
          <a:chExt cx="0" cy="0"/>
        </a:xfrm>
      </p:grpSpPr>
      <p:sp>
        <p:nvSpPr>
          <p:cNvPr id="10" name="Rectangle 4"/>
          <p:cNvSpPr>
            <a:spLocks noChangeArrowheads="1"/>
          </p:cNvSpPr>
          <p:nvPr userDrawn="1"/>
        </p:nvSpPr>
        <p:spPr bwMode="auto">
          <a:xfrm>
            <a:off x="8137053" y="186953"/>
            <a:ext cx="3372073" cy="5309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68580" tIns="34290" rIns="68580" bIns="34290" numCol="1" anchor="t" anchorCtr="0" compatLnSpc="1">
            <a:prstTxWarp prst="textNoShape">
              <a:avLst/>
            </a:prstTxWarp>
            <a:spAutoFit/>
          </a:bodyPr>
          <a:lstStyle/>
          <a:p>
            <a:pPr marL="0" marR="0" lvl="0" indent="0" algn="l" defTabSz="685800" rtl="0" eaLnBrk="0" fontAlgn="base" latinLnBrk="0" hangingPunct="0">
              <a:lnSpc>
                <a:spcPct val="100000"/>
              </a:lnSpc>
              <a:spcBef>
                <a:spcPct val="0"/>
              </a:spcBef>
              <a:spcAft>
                <a:spcPct val="0"/>
              </a:spcAft>
              <a:buClrTx/>
              <a:buSzTx/>
              <a:buFontTx/>
              <a:buNone/>
              <a:tabLst/>
            </a:pPr>
            <a:r>
              <a:rPr kumimoji="0" lang="en-NZ" altLang="en-US" sz="1800" b="1" i="0" u="none" strike="noStrike" cap="none" normalizeH="0" baseline="0" dirty="0">
                <a:ln>
                  <a:noFill/>
                </a:ln>
                <a:solidFill>
                  <a:srgbClr val="001489"/>
                </a:solidFill>
                <a:effectLst/>
                <a:latin typeface="Verdana" panose="020B0604030504040204" pitchFamily="34" charset="0"/>
                <a:ea typeface="Verdana" panose="020B0604030504040204" pitchFamily="34" charset="0"/>
              </a:rPr>
              <a:t>Tenancies for Presbyters</a:t>
            </a:r>
          </a:p>
          <a:p>
            <a:pPr marL="0" marR="0" lvl="0" indent="0" algn="l" defTabSz="685800" rtl="0" eaLnBrk="0" fontAlgn="base" latinLnBrk="0" hangingPunct="0">
              <a:lnSpc>
                <a:spcPct val="100000"/>
              </a:lnSpc>
              <a:spcBef>
                <a:spcPct val="0"/>
              </a:spcBef>
              <a:spcAft>
                <a:spcPct val="0"/>
              </a:spcAft>
              <a:buClrTx/>
              <a:buSzTx/>
              <a:buFontTx/>
              <a:buNone/>
              <a:tabLst/>
            </a:pPr>
            <a:r>
              <a:rPr kumimoji="0" lang="en-NZ" altLang="en-US" sz="1200" b="0" i="0" u="none" strike="noStrike" cap="none" normalizeH="0" baseline="0" dirty="0">
                <a:ln>
                  <a:noFill/>
                </a:ln>
                <a:solidFill>
                  <a:srgbClr val="001489"/>
                </a:solidFill>
                <a:effectLst/>
                <a:latin typeface="Verdana" panose="020B0604030504040204" pitchFamily="34" charset="0"/>
                <a:ea typeface="Verdana" panose="020B0604030504040204" pitchFamily="34" charset="0"/>
              </a:rPr>
              <a:t>Thu 24 Feb 2022</a:t>
            </a:r>
          </a:p>
        </p:txBody>
      </p:sp>
      <p:sp>
        <p:nvSpPr>
          <p:cNvPr id="12" name="Title 1"/>
          <p:cNvSpPr>
            <a:spLocks noGrp="1"/>
          </p:cNvSpPr>
          <p:nvPr>
            <p:ph type="title"/>
          </p:nvPr>
        </p:nvSpPr>
        <p:spPr>
          <a:xfrm>
            <a:off x="1334789" y="1375722"/>
            <a:ext cx="10241692" cy="926167"/>
          </a:xfrm>
        </p:spPr>
        <p:txBody>
          <a:bodyPr>
            <a:normAutofit/>
          </a:bodyPr>
          <a:lstStyle>
            <a:lvl1pPr>
              <a:defRPr sz="2600" b="1">
                <a:solidFill>
                  <a:srgbClr val="001489"/>
                </a:solidFill>
                <a:latin typeface="Verdana" panose="020B0604030504040204" pitchFamily="34" charset="0"/>
                <a:ea typeface="Verdana" panose="020B0604030504040204" pitchFamily="34" charset="0"/>
              </a:defRPr>
            </a:lvl1pPr>
          </a:lstStyle>
          <a:p>
            <a:r>
              <a:rPr lang="en-US" dirty="0"/>
              <a:t>Click to edit Master title style</a:t>
            </a:r>
            <a:endParaRPr lang="en-NZ" dirty="0"/>
          </a:p>
        </p:txBody>
      </p:sp>
      <p:sp>
        <p:nvSpPr>
          <p:cNvPr id="13" name="Content Placeholder 2"/>
          <p:cNvSpPr>
            <a:spLocks noGrp="1"/>
          </p:cNvSpPr>
          <p:nvPr>
            <p:ph idx="1"/>
          </p:nvPr>
        </p:nvSpPr>
        <p:spPr>
          <a:xfrm>
            <a:off x="1329302" y="2318636"/>
            <a:ext cx="10241692" cy="4011825"/>
          </a:xfrm>
        </p:spPr>
        <p:txBody>
          <a:bodyPr/>
          <a:lstStyle>
            <a:lvl1pPr>
              <a:defRPr sz="2400">
                <a:latin typeface="Verdana" panose="020B0604030504040204" pitchFamily="34" charset="0"/>
                <a:ea typeface="Verdana" panose="020B0604030504040204" pitchFamily="34" charset="0"/>
              </a:defRPr>
            </a:lvl1pPr>
            <a:lvl2pPr marL="442913" indent="-228600">
              <a:defRPr sz="2200">
                <a:latin typeface="Verdana" panose="020B0604030504040204" pitchFamily="34" charset="0"/>
                <a:ea typeface="Verdana" panose="020B0604030504040204" pitchFamily="34" charset="0"/>
              </a:defRPr>
            </a:lvl2pPr>
            <a:lvl3pPr marL="631825" indent="-228600">
              <a:defRPr sz="2000">
                <a:latin typeface="Verdana" panose="020B0604030504040204" pitchFamily="34" charset="0"/>
                <a:ea typeface="Verdana" panose="020B0604030504040204" pitchFamily="34" charset="0"/>
              </a:defRPr>
            </a:lvl3pPr>
            <a:lvl4pPr marL="811213" indent="-228600">
              <a:defRPr sz="1800">
                <a:latin typeface="Verdana" panose="020B0604030504040204" pitchFamily="34" charset="0"/>
                <a:ea typeface="Verdana" panose="020B0604030504040204" pitchFamily="34" charset="0"/>
              </a:defRPr>
            </a:lvl4pPr>
            <a:lvl5pPr marL="990600" indent="-228600">
              <a:defRPr sz="1600">
                <a:latin typeface="Verdana" panose="020B0604030504040204" pitchFamily="34" charset="0"/>
                <a:ea typeface="Verdana" panose="020B0604030504040204" pitchFamily="34" charset="0"/>
              </a:defRPr>
            </a:lvl5pPr>
            <a:lvl6pPr marL="1168400" indent="-228600">
              <a:defRPr sz="1400"/>
            </a:lvl6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endParaRPr lang="en-NZ" dirty="0"/>
          </a:p>
        </p:txBody>
      </p:sp>
      <p:pic>
        <p:nvPicPr>
          <p:cNvPr id="3" name="Picture 2">
            <a:extLst>
              <a:ext uri="{FF2B5EF4-FFF2-40B4-BE49-F238E27FC236}">
                <a16:creationId xmlns:a16="http://schemas.microsoft.com/office/drawing/2014/main" id="{61164402-57CE-4127-96FD-4EEF765A5F0D}"/>
              </a:ext>
            </a:extLst>
          </p:cNvPr>
          <p:cNvPicPr>
            <a:picLocks noChangeAspect="1"/>
          </p:cNvPicPr>
          <p:nvPr userDrawn="1"/>
        </p:nvPicPr>
        <p:blipFill>
          <a:blip r:embed="rId2"/>
          <a:stretch>
            <a:fillRect/>
          </a:stretch>
        </p:blipFill>
        <p:spPr>
          <a:xfrm>
            <a:off x="1000655" y="99842"/>
            <a:ext cx="5628745" cy="926167"/>
          </a:xfrm>
          <a:prstGeom prst="rect">
            <a:avLst/>
          </a:prstGeom>
        </p:spPr>
      </p:pic>
      <p:pic>
        <p:nvPicPr>
          <p:cNvPr id="6" name="Picture 5">
            <a:extLst>
              <a:ext uri="{FF2B5EF4-FFF2-40B4-BE49-F238E27FC236}">
                <a16:creationId xmlns:a16="http://schemas.microsoft.com/office/drawing/2014/main" id="{C9C0EB21-0D06-4FE1-9029-288B0FF29E40}"/>
              </a:ext>
            </a:extLst>
          </p:cNvPr>
          <p:cNvPicPr>
            <a:picLocks noChangeAspect="1"/>
          </p:cNvPicPr>
          <p:nvPr userDrawn="1"/>
        </p:nvPicPr>
        <p:blipFill>
          <a:blip r:embed="rId3"/>
          <a:stretch>
            <a:fillRect/>
          </a:stretch>
        </p:blipFill>
        <p:spPr>
          <a:xfrm>
            <a:off x="-106264" y="0"/>
            <a:ext cx="1009717" cy="6858000"/>
          </a:xfrm>
          <a:prstGeom prst="rect">
            <a:avLst/>
          </a:prstGeom>
        </p:spPr>
      </p:pic>
      <p:sp>
        <p:nvSpPr>
          <p:cNvPr id="7" name="Slide Number Placeholder 5">
            <a:extLst>
              <a:ext uri="{FF2B5EF4-FFF2-40B4-BE49-F238E27FC236}">
                <a16:creationId xmlns:a16="http://schemas.microsoft.com/office/drawing/2014/main" id="{050E451C-4ABE-4CBF-B479-72572970070C}"/>
              </a:ext>
            </a:extLst>
          </p:cNvPr>
          <p:cNvSpPr>
            <a:spLocks noGrp="1"/>
          </p:cNvSpPr>
          <p:nvPr>
            <p:ph type="sldNum" sz="quarter" idx="12"/>
          </p:nvPr>
        </p:nvSpPr>
        <p:spPr>
          <a:xfrm>
            <a:off x="11561878" y="6356350"/>
            <a:ext cx="398585" cy="365125"/>
          </a:xfrm>
        </p:spPr>
        <p:txBody>
          <a:bodyPr/>
          <a:lstStyle/>
          <a:p>
            <a:fld id="{A7B37317-5730-47F1-B7FE-A237834E48C9}" type="slidenum">
              <a:rPr lang="en-NZ" smtClean="0"/>
              <a:t>‹#›</a:t>
            </a:fld>
            <a:endParaRPr lang="en-NZ" dirty="0"/>
          </a:p>
        </p:txBody>
      </p:sp>
    </p:spTree>
    <p:extLst>
      <p:ext uri="{BB962C8B-B14F-4D97-AF65-F5344CB8AC3E}">
        <p14:creationId xmlns:p14="http://schemas.microsoft.com/office/powerpoint/2010/main" val="33695169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NZ"/>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NZ"/>
          </a:p>
        </p:txBody>
      </p:sp>
      <p:sp>
        <p:nvSpPr>
          <p:cNvPr id="4" name="Date Placeholder 3"/>
          <p:cNvSpPr>
            <a:spLocks noGrp="1"/>
          </p:cNvSpPr>
          <p:nvPr>
            <p:ph type="dt" sz="half" idx="10"/>
          </p:nvPr>
        </p:nvSpPr>
        <p:spPr/>
        <p:txBody>
          <a:bodyPr/>
          <a:lstStyle/>
          <a:p>
            <a:endParaRPr lang="en-NZ" dirty="0"/>
          </a:p>
        </p:txBody>
      </p:sp>
      <p:sp>
        <p:nvSpPr>
          <p:cNvPr id="5" name="Footer Placeholder 4"/>
          <p:cNvSpPr>
            <a:spLocks noGrp="1"/>
          </p:cNvSpPr>
          <p:nvPr>
            <p:ph type="ftr" sz="quarter" idx="11"/>
          </p:nvPr>
        </p:nvSpPr>
        <p:spPr/>
        <p:txBody>
          <a:bodyPr/>
          <a:lstStyle/>
          <a:p>
            <a:endParaRPr lang="en-NZ" dirty="0"/>
          </a:p>
        </p:txBody>
      </p:sp>
      <p:sp>
        <p:nvSpPr>
          <p:cNvPr id="6" name="Slide Number Placeholder 5"/>
          <p:cNvSpPr>
            <a:spLocks noGrp="1"/>
          </p:cNvSpPr>
          <p:nvPr>
            <p:ph type="sldNum" sz="quarter" idx="12"/>
          </p:nvPr>
        </p:nvSpPr>
        <p:spPr/>
        <p:txBody>
          <a:bodyPr/>
          <a:lstStyle/>
          <a:p>
            <a:fld id="{A7B37317-5730-47F1-B7FE-A237834E48C9}" type="slidenum">
              <a:rPr lang="en-NZ" smtClean="0"/>
              <a:t>‹#›</a:t>
            </a:fld>
            <a:endParaRPr lang="en-NZ" dirty="0"/>
          </a:p>
        </p:txBody>
      </p:sp>
    </p:spTree>
    <p:extLst>
      <p:ext uri="{BB962C8B-B14F-4D97-AF65-F5344CB8AC3E}">
        <p14:creationId xmlns:p14="http://schemas.microsoft.com/office/powerpoint/2010/main" val="14975854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NZ"/>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Date Placeholder 3"/>
          <p:cNvSpPr>
            <a:spLocks noGrp="1"/>
          </p:cNvSpPr>
          <p:nvPr>
            <p:ph type="dt" sz="half" idx="10"/>
          </p:nvPr>
        </p:nvSpPr>
        <p:spPr/>
        <p:txBody>
          <a:bodyPr/>
          <a:lstStyle/>
          <a:p>
            <a:endParaRPr lang="en-NZ" dirty="0"/>
          </a:p>
        </p:txBody>
      </p:sp>
      <p:sp>
        <p:nvSpPr>
          <p:cNvPr id="5" name="Footer Placeholder 4"/>
          <p:cNvSpPr>
            <a:spLocks noGrp="1"/>
          </p:cNvSpPr>
          <p:nvPr>
            <p:ph type="ftr" sz="quarter" idx="11"/>
          </p:nvPr>
        </p:nvSpPr>
        <p:spPr/>
        <p:txBody>
          <a:bodyPr/>
          <a:lstStyle/>
          <a:p>
            <a:endParaRPr lang="en-NZ" dirty="0"/>
          </a:p>
        </p:txBody>
      </p:sp>
      <p:sp>
        <p:nvSpPr>
          <p:cNvPr id="6" name="Slide Number Placeholder 5"/>
          <p:cNvSpPr>
            <a:spLocks noGrp="1"/>
          </p:cNvSpPr>
          <p:nvPr>
            <p:ph type="sldNum" sz="quarter" idx="12"/>
          </p:nvPr>
        </p:nvSpPr>
        <p:spPr/>
        <p:txBody>
          <a:bodyPr/>
          <a:lstStyle/>
          <a:p>
            <a:fld id="{A7B37317-5730-47F1-B7FE-A237834E48C9}" type="slidenum">
              <a:rPr lang="en-NZ" smtClean="0"/>
              <a:t>‹#›</a:t>
            </a:fld>
            <a:endParaRPr lang="en-NZ" dirty="0"/>
          </a:p>
        </p:txBody>
      </p:sp>
    </p:spTree>
    <p:extLst>
      <p:ext uri="{BB962C8B-B14F-4D97-AF65-F5344CB8AC3E}">
        <p14:creationId xmlns:p14="http://schemas.microsoft.com/office/powerpoint/2010/main" val="34177179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NZ"/>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NZ" dirty="0"/>
          </a:p>
        </p:txBody>
      </p:sp>
      <p:sp>
        <p:nvSpPr>
          <p:cNvPr id="5" name="Footer Placeholder 4"/>
          <p:cNvSpPr>
            <a:spLocks noGrp="1"/>
          </p:cNvSpPr>
          <p:nvPr>
            <p:ph type="ftr" sz="quarter" idx="11"/>
          </p:nvPr>
        </p:nvSpPr>
        <p:spPr/>
        <p:txBody>
          <a:bodyPr/>
          <a:lstStyle/>
          <a:p>
            <a:endParaRPr lang="en-NZ" dirty="0"/>
          </a:p>
        </p:txBody>
      </p:sp>
      <p:sp>
        <p:nvSpPr>
          <p:cNvPr id="6" name="Slide Number Placeholder 5"/>
          <p:cNvSpPr>
            <a:spLocks noGrp="1"/>
          </p:cNvSpPr>
          <p:nvPr>
            <p:ph type="sldNum" sz="quarter" idx="12"/>
          </p:nvPr>
        </p:nvSpPr>
        <p:spPr/>
        <p:txBody>
          <a:bodyPr/>
          <a:lstStyle/>
          <a:p>
            <a:fld id="{A7B37317-5730-47F1-B7FE-A237834E48C9}" type="slidenum">
              <a:rPr lang="en-NZ" smtClean="0"/>
              <a:t>‹#›</a:t>
            </a:fld>
            <a:endParaRPr lang="en-NZ" dirty="0"/>
          </a:p>
        </p:txBody>
      </p:sp>
    </p:spTree>
    <p:extLst>
      <p:ext uri="{BB962C8B-B14F-4D97-AF65-F5344CB8AC3E}">
        <p14:creationId xmlns:p14="http://schemas.microsoft.com/office/powerpoint/2010/main" val="14345514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NZ"/>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5" name="Date Placeholder 4"/>
          <p:cNvSpPr>
            <a:spLocks noGrp="1"/>
          </p:cNvSpPr>
          <p:nvPr>
            <p:ph type="dt" sz="half" idx="10"/>
          </p:nvPr>
        </p:nvSpPr>
        <p:spPr/>
        <p:txBody>
          <a:bodyPr/>
          <a:lstStyle/>
          <a:p>
            <a:endParaRPr lang="en-NZ" dirty="0"/>
          </a:p>
        </p:txBody>
      </p:sp>
      <p:sp>
        <p:nvSpPr>
          <p:cNvPr id="6" name="Footer Placeholder 5"/>
          <p:cNvSpPr>
            <a:spLocks noGrp="1"/>
          </p:cNvSpPr>
          <p:nvPr>
            <p:ph type="ftr" sz="quarter" idx="11"/>
          </p:nvPr>
        </p:nvSpPr>
        <p:spPr/>
        <p:txBody>
          <a:bodyPr/>
          <a:lstStyle/>
          <a:p>
            <a:endParaRPr lang="en-NZ" dirty="0"/>
          </a:p>
        </p:txBody>
      </p:sp>
      <p:sp>
        <p:nvSpPr>
          <p:cNvPr id="7" name="Slide Number Placeholder 6"/>
          <p:cNvSpPr>
            <a:spLocks noGrp="1"/>
          </p:cNvSpPr>
          <p:nvPr>
            <p:ph type="sldNum" sz="quarter" idx="12"/>
          </p:nvPr>
        </p:nvSpPr>
        <p:spPr/>
        <p:txBody>
          <a:bodyPr/>
          <a:lstStyle/>
          <a:p>
            <a:fld id="{A7B37317-5730-47F1-B7FE-A237834E48C9}" type="slidenum">
              <a:rPr lang="en-NZ" smtClean="0"/>
              <a:t>‹#›</a:t>
            </a:fld>
            <a:endParaRPr lang="en-NZ" dirty="0"/>
          </a:p>
        </p:txBody>
      </p:sp>
    </p:spTree>
    <p:extLst>
      <p:ext uri="{BB962C8B-B14F-4D97-AF65-F5344CB8AC3E}">
        <p14:creationId xmlns:p14="http://schemas.microsoft.com/office/powerpoint/2010/main" val="15731245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NZ"/>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7" name="Date Placeholder 6"/>
          <p:cNvSpPr>
            <a:spLocks noGrp="1"/>
          </p:cNvSpPr>
          <p:nvPr>
            <p:ph type="dt" sz="half" idx="10"/>
          </p:nvPr>
        </p:nvSpPr>
        <p:spPr/>
        <p:txBody>
          <a:bodyPr/>
          <a:lstStyle/>
          <a:p>
            <a:endParaRPr lang="en-NZ" dirty="0"/>
          </a:p>
        </p:txBody>
      </p:sp>
      <p:sp>
        <p:nvSpPr>
          <p:cNvPr id="8" name="Footer Placeholder 7"/>
          <p:cNvSpPr>
            <a:spLocks noGrp="1"/>
          </p:cNvSpPr>
          <p:nvPr>
            <p:ph type="ftr" sz="quarter" idx="11"/>
          </p:nvPr>
        </p:nvSpPr>
        <p:spPr/>
        <p:txBody>
          <a:bodyPr/>
          <a:lstStyle/>
          <a:p>
            <a:endParaRPr lang="en-NZ" dirty="0"/>
          </a:p>
        </p:txBody>
      </p:sp>
      <p:sp>
        <p:nvSpPr>
          <p:cNvPr id="9" name="Slide Number Placeholder 8"/>
          <p:cNvSpPr>
            <a:spLocks noGrp="1"/>
          </p:cNvSpPr>
          <p:nvPr>
            <p:ph type="sldNum" sz="quarter" idx="12"/>
          </p:nvPr>
        </p:nvSpPr>
        <p:spPr/>
        <p:txBody>
          <a:bodyPr/>
          <a:lstStyle/>
          <a:p>
            <a:fld id="{A7B37317-5730-47F1-B7FE-A237834E48C9}" type="slidenum">
              <a:rPr lang="en-NZ" smtClean="0"/>
              <a:t>‹#›</a:t>
            </a:fld>
            <a:endParaRPr lang="en-NZ" dirty="0"/>
          </a:p>
        </p:txBody>
      </p:sp>
    </p:spTree>
    <p:extLst>
      <p:ext uri="{BB962C8B-B14F-4D97-AF65-F5344CB8AC3E}">
        <p14:creationId xmlns:p14="http://schemas.microsoft.com/office/powerpoint/2010/main" val="14373239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NZ"/>
          </a:p>
        </p:txBody>
      </p:sp>
      <p:sp>
        <p:nvSpPr>
          <p:cNvPr id="3" name="Date Placeholder 2"/>
          <p:cNvSpPr>
            <a:spLocks noGrp="1"/>
          </p:cNvSpPr>
          <p:nvPr>
            <p:ph type="dt" sz="half" idx="10"/>
          </p:nvPr>
        </p:nvSpPr>
        <p:spPr/>
        <p:txBody>
          <a:bodyPr/>
          <a:lstStyle/>
          <a:p>
            <a:endParaRPr lang="en-NZ" dirty="0"/>
          </a:p>
        </p:txBody>
      </p:sp>
      <p:sp>
        <p:nvSpPr>
          <p:cNvPr id="4" name="Footer Placeholder 3"/>
          <p:cNvSpPr>
            <a:spLocks noGrp="1"/>
          </p:cNvSpPr>
          <p:nvPr>
            <p:ph type="ftr" sz="quarter" idx="11"/>
          </p:nvPr>
        </p:nvSpPr>
        <p:spPr/>
        <p:txBody>
          <a:bodyPr/>
          <a:lstStyle/>
          <a:p>
            <a:endParaRPr lang="en-NZ" dirty="0"/>
          </a:p>
        </p:txBody>
      </p:sp>
      <p:sp>
        <p:nvSpPr>
          <p:cNvPr id="5" name="Slide Number Placeholder 4"/>
          <p:cNvSpPr>
            <a:spLocks noGrp="1"/>
          </p:cNvSpPr>
          <p:nvPr>
            <p:ph type="sldNum" sz="quarter" idx="12"/>
          </p:nvPr>
        </p:nvSpPr>
        <p:spPr/>
        <p:txBody>
          <a:bodyPr/>
          <a:lstStyle/>
          <a:p>
            <a:fld id="{A7B37317-5730-47F1-B7FE-A237834E48C9}" type="slidenum">
              <a:rPr lang="en-NZ" smtClean="0"/>
              <a:t>‹#›</a:t>
            </a:fld>
            <a:endParaRPr lang="en-NZ" dirty="0"/>
          </a:p>
        </p:txBody>
      </p:sp>
    </p:spTree>
    <p:extLst>
      <p:ext uri="{BB962C8B-B14F-4D97-AF65-F5344CB8AC3E}">
        <p14:creationId xmlns:p14="http://schemas.microsoft.com/office/powerpoint/2010/main" val="42614788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NZ" dirty="0"/>
          </a:p>
        </p:txBody>
      </p:sp>
      <p:sp>
        <p:nvSpPr>
          <p:cNvPr id="3" name="Footer Placeholder 2"/>
          <p:cNvSpPr>
            <a:spLocks noGrp="1"/>
          </p:cNvSpPr>
          <p:nvPr>
            <p:ph type="ftr" sz="quarter" idx="11"/>
          </p:nvPr>
        </p:nvSpPr>
        <p:spPr/>
        <p:txBody>
          <a:bodyPr/>
          <a:lstStyle/>
          <a:p>
            <a:endParaRPr lang="en-NZ" dirty="0"/>
          </a:p>
        </p:txBody>
      </p:sp>
      <p:sp>
        <p:nvSpPr>
          <p:cNvPr id="4" name="Slide Number Placeholder 3"/>
          <p:cNvSpPr>
            <a:spLocks noGrp="1"/>
          </p:cNvSpPr>
          <p:nvPr>
            <p:ph type="sldNum" sz="quarter" idx="12"/>
          </p:nvPr>
        </p:nvSpPr>
        <p:spPr/>
        <p:txBody>
          <a:bodyPr/>
          <a:lstStyle/>
          <a:p>
            <a:fld id="{A7B37317-5730-47F1-B7FE-A237834E48C9}" type="slidenum">
              <a:rPr lang="en-NZ" smtClean="0"/>
              <a:t>‹#›</a:t>
            </a:fld>
            <a:endParaRPr lang="en-NZ" dirty="0"/>
          </a:p>
        </p:txBody>
      </p:sp>
    </p:spTree>
    <p:extLst>
      <p:ext uri="{BB962C8B-B14F-4D97-AF65-F5344CB8AC3E}">
        <p14:creationId xmlns:p14="http://schemas.microsoft.com/office/powerpoint/2010/main" val="18190449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NZ"/>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NZ"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NZ"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7B37317-5730-47F1-B7FE-A237834E48C9}" type="slidenum">
              <a:rPr lang="en-NZ" smtClean="0"/>
              <a:t>‹#›</a:t>
            </a:fld>
            <a:endParaRPr lang="en-NZ" dirty="0"/>
          </a:p>
        </p:txBody>
      </p:sp>
    </p:spTree>
    <p:extLst>
      <p:ext uri="{BB962C8B-B14F-4D97-AF65-F5344CB8AC3E}">
        <p14:creationId xmlns:p14="http://schemas.microsoft.com/office/powerpoint/2010/main" val="2176191295"/>
      </p:ext>
    </p:extLst>
  </p:cSld>
  <p:clrMap bg1="lt1" tx1="dk1" bg2="lt2" tx2="dk2" accent1="accent1" accent2="accent2" accent3="accent3" accent4="accent4" accent5="accent5" accent6="accent6" hlink="hlink" folHlink="folHlink"/>
  <p:sldLayoutIdLst>
    <p:sldLayoutId id="2147483660" r:id="rId1"/>
    <p:sldLayoutId id="2147483662" r:id="rId2"/>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 id="2147483659" r:id="rId13"/>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34789" y="1746736"/>
            <a:ext cx="10241692" cy="3275763"/>
          </a:xfrm>
        </p:spPr>
        <p:txBody>
          <a:bodyPr>
            <a:noAutofit/>
          </a:bodyPr>
          <a:lstStyle/>
          <a:p>
            <a:pPr algn="ctr"/>
            <a:r>
              <a:rPr lang="en-NZ" sz="7200" dirty="0"/>
              <a:t>Tenancies </a:t>
            </a:r>
            <a:br>
              <a:rPr lang="en-NZ" sz="7200" dirty="0"/>
            </a:br>
            <a:r>
              <a:rPr lang="en-NZ" sz="7200" dirty="0"/>
              <a:t>for </a:t>
            </a:r>
            <a:br>
              <a:rPr lang="en-NZ" sz="7200" dirty="0"/>
            </a:br>
            <a:r>
              <a:rPr lang="en-NZ" sz="7200" dirty="0"/>
              <a:t>Presbyters</a:t>
            </a:r>
          </a:p>
        </p:txBody>
      </p:sp>
      <p:sp>
        <p:nvSpPr>
          <p:cNvPr id="3" name="Slide Number Placeholder 2">
            <a:extLst>
              <a:ext uri="{FF2B5EF4-FFF2-40B4-BE49-F238E27FC236}">
                <a16:creationId xmlns:a16="http://schemas.microsoft.com/office/drawing/2014/main" id="{3F075770-18E9-4B12-9DC2-D51A9A105976}"/>
              </a:ext>
            </a:extLst>
          </p:cNvPr>
          <p:cNvSpPr>
            <a:spLocks noGrp="1"/>
          </p:cNvSpPr>
          <p:nvPr>
            <p:ph type="sldNum" sz="quarter" idx="12"/>
          </p:nvPr>
        </p:nvSpPr>
        <p:spPr/>
        <p:txBody>
          <a:bodyPr/>
          <a:lstStyle/>
          <a:p>
            <a:fld id="{A7B37317-5730-47F1-B7FE-A237834E48C9}" type="slidenum">
              <a:rPr lang="en-NZ" smtClean="0"/>
              <a:t>1</a:t>
            </a:fld>
            <a:endParaRPr lang="en-NZ" dirty="0"/>
          </a:p>
        </p:txBody>
      </p:sp>
    </p:spTree>
    <p:extLst>
      <p:ext uri="{BB962C8B-B14F-4D97-AF65-F5344CB8AC3E}">
        <p14:creationId xmlns:p14="http://schemas.microsoft.com/office/powerpoint/2010/main" val="18873208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29302" y="766122"/>
            <a:ext cx="10241692" cy="926167"/>
          </a:xfrm>
        </p:spPr>
        <p:txBody>
          <a:bodyPr/>
          <a:lstStyle/>
          <a:p>
            <a:r>
              <a:rPr lang="en-NZ" dirty="0"/>
              <a:t>Landlord’s responsibilities</a:t>
            </a:r>
          </a:p>
        </p:txBody>
      </p:sp>
      <p:sp>
        <p:nvSpPr>
          <p:cNvPr id="3" name="Content Placeholder 2"/>
          <p:cNvSpPr>
            <a:spLocks noGrp="1"/>
          </p:cNvSpPr>
          <p:nvPr>
            <p:ph idx="1"/>
          </p:nvPr>
        </p:nvSpPr>
        <p:spPr>
          <a:xfrm>
            <a:off x="1329302" y="1447779"/>
            <a:ext cx="10241692" cy="4011825"/>
          </a:xfrm>
        </p:spPr>
        <p:txBody>
          <a:bodyPr>
            <a:noAutofit/>
          </a:bodyPr>
          <a:lstStyle/>
          <a:p>
            <a:pPr marL="0" lvl="0">
              <a:lnSpc>
                <a:spcPct val="100000"/>
              </a:lnSpc>
              <a:spcBef>
                <a:spcPts val="0"/>
              </a:spcBef>
            </a:pPr>
            <a:r>
              <a:rPr lang="en-US" sz="1200" b="1" dirty="0">
                <a:latin typeface="+mn-lt"/>
              </a:rPr>
              <a:t>Landlords responsibilities</a:t>
            </a:r>
            <a:endParaRPr lang="en-NZ" sz="1200" b="1" dirty="0">
              <a:latin typeface="+mn-lt"/>
            </a:endParaRPr>
          </a:p>
          <a:p>
            <a:pPr marL="0" lvl="0">
              <a:lnSpc>
                <a:spcPct val="100000"/>
              </a:lnSpc>
              <a:spcBef>
                <a:spcPts val="0"/>
              </a:spcBef>
            </a:pPr>
            <a:r>
              <a:rPr lang="en-US" sz="1200" dirty="0">
                <a:latin typeface="+mn-lt"/>
              </a:rPr>
              <a:t>Provide and maintain the premises in a reasonable condition.</a:t>
            </a:r>
            <a:endParaRPr lang="en-NZ" sz="1200" dirty="0">
              <a:latin typeface="+mn-lt"/>
            </a:endParaRPr>
          </a:p>
          <a:p>
            <a:pPr marL="0" lvl="0">
              <a:lnSpc>
                <a:spcPct val="100000"/>
              </a:lnSpc>
              <a:spcBef>
                <a:spcPts val="0"/>
              </a:spcBef>
            </a:pPr>
            <a:r>
              <a:rPr lang="en-US" sz="1200" dirty="0">
                <a:latin typeface="+mn-lt"/>
              </a:rPr>
              <a:t>Keep the premises reasonably clean and tidy, and make all necessary repairs as are required. The Landlord will not invoice or charge the Tenant any further      </a:t>
            </a:r>
            <a:br>
              <a:rPr lang="en-US" sz="1200" dirty="0">
                <a:latin typeface="+mn-lt"/>
              </a:rPr>
            </a:br>
            <a:r>
              <a:rPr lang="en-US" sz="1200" dirty="0">
                <a:latin typeface="+mn-lt"/>
              </a:rPr>
              <a:t>       amounts for maintenance, repair or cleaning of the premises subject to this tenancy.</a:t>
            </a:r>
            <a:endParaRPr lang="en-NZ" sz="1200" dirty="0">
              <a:latin typeface="+mn-lt"/>
            </a:endParaRPr>
          </a:p>
          <a:p>
            <a:pPr marL="0" lvl="0">
              <a:lnSpc>
                <a:spcPct val="100000"/>
              </a:lnSpc>
              <a:spcBef>
                <a:spcPts val="0"/>
              </a:spcBef>
            </a:pPr>
            <a:r>
              <a:rPr lang="en-US" sz="1200" dirty="0">
                <a:latin typeface="+mn-lt"/>
              </a:rPr>
              <a:t>Pay electricity, gas and the other assessed charges.</a:t>
            </a:r>
            <a:endParaRPr lang="en-NZ" sz="1200" dirty="0">
              <a:latin typeface="+mn-lt"/>
            </a:endParaRPr>
          </a:p>
          <a:p>
            <a:pPr marL="0" lvl="0">
              <a:lnSpc>
                <a:spcPct val="100000"/>
              </a:lnSpc>
              <a:spcBef>
                <a:spcPts val="0"/>
              </a:spcBef>
            </a:pPr>
            <a:r>
              <a:rPr lang="en-US" sz="1200" dirty="0">
                <a:latin typeface="+mn-lt"/>
              </a:rPr>
              <a:t>Pay any telephone charges not covered by Presbyters Remuneration see Leaflet 25.</a:t>
            </a:r>
            <a:endParaRPr lang="en-NZ" sz="1200" dirty="0">
              <a:latin typeface="+mn-lt"/>
            </a:endParaRPr>
          </a:p>
          <a:p>
            <a:pPr marL="0" lvl="0">
              <a:lnSpc>
                <a:spcPct val="100000"/>
              </a:lnSpc>
              <a:spcBef>
                <a:spcPts val="0"/>
              </a:spcBef>
            </a:pPr>
            <a:r>
              <a:rPr lang="en-US" sz="1200" dirty="0">
                <a:latin typeface="+mn-lt"/>
              </a:rPr>
              <a:t>Pay for water supplied to the premises.</a:t>
            </a:r>
            <a:endParaRPr lang="en-NZ" sz="1200" dirty="0">
              <a:latin typeface="+mn-lt"/>
            </a:endParaRPr>
          </a:p>
          <a:p>
            <a:pPr marL="0" lvl="0">
              <a:lnSpc>
                <a:spcPct val="100000"/>
              </a:lnSpc>
              <a:spcBef>
                <a:spcPts val="0"/>
              </a:spcBef>
            </a:pPr>
            <a:r>
              <a:rPr lang="en-US" sz="1200" dirty="0">
                <a:latin typeface="+mn-lt"/>
              </a:rPr>
              <a:t>Comply with all building, health and safety standards that apply to the premises and to pay rates and any insurance taken out.</a:t>
            </a:r>
            <a:endParaRPr lang="en-NZ" sz="1200" dirty="0">
              <a:latin typeface="+mn-lt"/>
            </a:endParaRPr>
          </a:p>
          <a:p>
            <a:pPr marL="0" lvl="0">
              <a:lnSpc>
                <a:spcPct val="100000"/>
              </a:lnSpc>
              <a:spcBef>
                <a:spcPts val="0"/>
              </a:spcBef>
            </a:pPr>
            <a:r>
              <a:rPr lang="en-US" sz="1200" dirty="0">
                <a:latin typeface="+mn-lt"/>
              </a:rPr>
              <a:t>Inform the tenant if the property is on the market for sale.</a:t>
            </a:r>
            <a:endParaRPr lang="en-NZ" sz="1200" dirty="0">
              <a:latin typeface="+mn-lt"/>
            </a:endParaRPr>
          </a:p>
          <a:p>
            <a:pPr marL="0" lvl="0">
              <a:lnSpc>
                <a:spcPct val="100000"/>
              </a:lnSpc>
              <a:spcBef>
                <a:spcPts val="0"/>
              </a:spcBef>
            </a:pPr>
            <a:r>
              <a:rPr lang="en-US" sz="1200" dirty="0">
                <a:latin typeface="+mn-lt"/>
              </a:rPr>
              <a:t>Not interfere with the supply of any services to the premises.</a:t>
            </a:r>
            <a:endParaRPr lang="en-NZ" sz="1200" dirty="0">
              <a:latin typeface="+mn-lt"/>
            </a:endParaRPr>
          </a:p>
          <a:p>
            <a:pPr marL="0" lvl="0">
              <a:lnSpc>
                <a:spcPct val="100000"/>
              </a:lnSpc>
              <a:spcBef>
                <a:spcPts val="0"/>
              </a:spcBef>
            </a:pPr>
            <a:r>
              <a:rPr lang="en-US" sz="1200" dirty="0">
                <a:latin typeface="+mn-lt"/>
              </a:rPr>
              <a:t>If the landlord is in breach of these responsibilities, the tenant(s) can apply to the Tenancy Tribunal.</a:t>
            </a:r>
            <a:endParaRPr lang="en-NZ" sz="1200" dirty="0">
              <a:latin typeface="+mn-lt"/>
            </a:endParaRPr>
          </a:p>
          <a:p>
            <a:pPr marL="0">
              <a:lnSpc>
                <a:spcPct val="100000"/>
              </a:lnSpc>
              <a:spcBef>
                <a:spcPts val="0"/>
              </a:spcBef>
            </a:pPr>
            <a:endParaRPr lang="en-US" sz="1200" b="1" dirty="0">
              <a:latin typeface="+mn-lt"/>
            </a:endParaRPr>
          </a:p>
          <a:p>
            <a:pPr marL="0">
              <a:lnSpc>
                <a:spcPct val="100000"/>
              </a:lnSpc>
              <a:spcBef>
                <a:spcPts val="0"/>
              </a:spcBef>
            </a:pPr>
            <a:r>
              <a:rPr lang="en-US" sz="1200" b="1" dirty="0">
                <a:latin typeface="+mn-lt"/>
              </a:rPr>
              <a:t>Tenants responsibilities</a:t>
            </a:r>
            <a:endParaRPr lang="en-NZ" sz="1200" b="1" dirty="0">
              <a:latin typeface="+mn-lt"/>
            </a:endParaRPr>
          </a:p>
          <a:p>
            <a:pPr marL="0" lvl="0">
              <a:lnSpc>
                <a:spcPct val="100000"/>
              </a:lnSpc>
              <a:spcBef>
                <a:spcPts val="0"/>
              </a:spcBef>
            </a:pPr>
            <a:r>
              <a:rPr lang="en-US" sz="1200" dirty="0">
                <a:latin typeface="+mn-lt"/>
              </a:rPr>
              <a:t>Pay the rent on time.</a:t>
            </a:r>
            <a:endParaRPr lang="en-NZ" sz="1200" dirty="0">
              <a:latin typeface="+mn-lt"/>
            </a:endParaRPr>
          </a:p>
          <a:p>
            <a:pPr marL="0" lvl="0">
              <a:lnSpc>
                <a:spcPct val="100000"/>
              </a:lnSpc>
              <a:spcBef>
                <a:spcPts val="0"/>
              </a:spcBef>
            </a:pPr>
            <a:r>
              <a:rPr lang="en-US" sz="1200" dirty="0">
                <a:latin typeface="+mn-lt"/>
              </a:rPr>
              <a:t>Use the premises principally for residential purposes.</a:t>
            </a:r>
            <a:endParaRPr lang="en-NZ" sz="1200" dirty="0">
              <a:latin typeface="+mn-lt"/>
            </a:endParaRPr>
          </a:p>
          <a:p>
            <a:pPr marL="0" lvl="0">
              <a:lnSpc>
                <a:spcPct val="100000"/>
              </a:lnSpc>
              <a:spcBef>
                <a:spcPts val="0"/>
              </a:spcBef>
            </a:pPr>
            <a:r>
              <a:rPr lang="en-US" sz="1200" dirty="0">
                <a:latin typeface="+mn-lt"/>
              </a:rPr>
              <a:t>Not damage or permit damage to the premises.</a:t>
            </a:r>
            <a:endParaRPr lang="en-NZ" sz="1200" dirty="0">
              <a:latin typeface="+mn-lt"/>
            </a:endParaRPr>
          </a:p>
          <a:p>
            <a:pPr marL="0" lvl="0">
              <a:lnSpc>
                <a:spcPct val="100000"/>
              </a:lnSpc>
              <a:spcBef>
                <a:spcPts val="0"/>
              </a:spcBef>
            </a:pPr>
            <a:r>
              <a:rPr lang="en-US" sz="1200" dirty="0">
                <a:latin typeface="+mn-lt"/>
              </a:rPr>
              <a:t>Not alter the premises without the landlord’s written consent.</a:t>
            </a:r>
            <a:endParaRPr lang="en-NZ" sz="1200" dirty="0">
              <a:latin typeface="+mn-lt"/>
            </a:endParaRPr>
          </a:p>
          <a:p>
            <a:pPr marL="0" lvl="0">
              <a:lnSpc>
                <a:spcPct val="100000"/>
              </a:lnSpc>
              <a:spcBef>
                <a:spcPts val="0"/>
              </a:spcBef>
            </a:pPr>
            <a:r>
              <a:rPr lang="en-US" sz="1200" dirty="0">
                <a:latin typeface="+mn-lt"/>
              </a:rPr>
              <a:t>Not use the property for any unlawful purpose.</a:t>
            </a:r>
            <a:endParaRPr lang="en-NZ" sz="1200" dirty="0">
              <a:latin typeface="+mn-lt"/>
            </a:endParaRPr>
          </a:p>
          <a:p>
            <a:pPr marL="0" lvl="0">
              <a:lnSpc>
                <a:spcPct val="100000"/>
              </a:lnSpc>
              <a:spcBef>
                <a:spcPts val="0"/>
              </a:spcBef>
            </a:pPr>
            <a:r>
              <a:rPr lang="en-US" sz="1200" dirty="0">
                <a:latin typeface="+mn-lt"/>
              </a:rPr>
              <a:t>If a maximum number of occupants are stated in the tenancy agreement, not exceed that number.</a:t>
            </a:r>
            <a:endParaRPr lang="en-NZ" sz="1200" dirty="0">
              <a:latin typeface="+mn-lt"/>
            </a:endParaRPr>
          </a:p>
          <a:p>
            <a:pPr marL="0" indent="0">
              <a:lnSpc>
                <a:spcPct val="100000"/>
              </a:lnSpc>
              <a:spcBef>
                <a:spcPts val="0"/>
              </a:spcBef>
              <a:buNone/>
            </a:pPr>
            <a:endParaRPr lang="en-NZ" sz="1200" dirty="0">
              <a:latin typeface="+mn-lt"/>
            </a:endParaRPr>
          </a:p>
        </p:txBody>
      </p:sp>
      <p:sp>
        <p:nvSpPr>
          <p:cNvPr id="4" name="Slide Number Placeholder 3">
            <a:extLst>
              <a:ext uri="{FF2B5EF4-FFF2-40B4-BE49-F238E27FC236}">
                <a16:creationId xmlns:a16="http://schemas.microsoft.com/office/drawing/2014/main" id="{B3996205-1266-4034-B903-3EE83DF61044}"/>
              </a:ext>
            </a:extLst>
          </p:cNvPr>
          <p:cNvSpPr>
            <a:spLocks noGrp="1"/>
          </p:cNvSpPr>
          <p:nvPr>
            <p:ph type="sldNum" sz="quarter" idx="12"/>
          </p:nvPr>
        </p:nvSpPr>
        <p:spPr/>
        <p:txBody>
          <a:bodyPr/>
          <a:lstStyle/>
          <a:p>
            <a:fld id="{A7B37317-5730-47F1-B7FE-A237834E48C9}" type="slidenum">
              <a:rPr lang="en-NZ" smtClean="0"/>
              <a:t>10</a:t>
            </a:fld>
            <a:endParaRPr lang="en-NZ" dirty="0"/>
          </a:p>
        </p:txBody>
      </p:sp>
    </p:spTree>
    <p:extLst>
      <p:ext uri="{BB962C8B-B14F-4D97-AF65-F5344CB8AC3E}">
        <p14:creationId xmlns:p14="http://schemas.microsoft.com/office/powerpoint/2010/main" val="28069374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extLst>
              <p:ext uri="{D42A27DB-BD31-4B8C-83A1-F6EECF244321}">
                <p14:modId xmlns:p14="http://schemas.microsoft.com/office/powerpoint/2010/main" val="616078125"/>
              </p:ext>
            </p:extLst>
          </p:nvPr>
        </p:nvGraphicFramePr>
        <p:xfrm>
          <a:off x="4517566" y="942728"/>
          <a:ext cx="3820898" cy="5686673"/>
        </p:xfrm>
        <a:graphic>
          <a:graphicData uri="http://schemas.openxmlformats.org/drawingml/2006/table">
            <a:tbl>
              <a:tblPr firstRow="1" firstCol="1" lastRow="1" lastCol="1" bandRow="1" bandCol="1"/>
              <a:tblGrid>
                <a:gridCol w="645312">
                  <a:extLst>
                    <a:ext uri="{9D8B030D-6E8A-4147-A177-3AD203B41FA5}">
                      <a16:colId xmlns:a16="http://schemas.microsoft.com/office/drawing/2014/main" val="2199864633"/>
                    </a:ext>
                  </a:extLst>
                </a:gridCol>
                <a:gridCol w="140826">
                  <a:extLst>
                    <a:ext uri="{9D8B030D-6E8A-4147-A177-3AD203B41FA5}">
                      <a16:colId xmlns:a16="http://schemas.microsoft.com/office/drawing/2014/main" val="2933899602"/>
                    </a:ext>
                  </a:extLst>
                </a:gridCol>
                <a:gridCol w="140826">
                  <a:extLst>
                    <a:ext uri="{9D8B030D-6E8A-4147-A177-3AD203B41FA5}">
                      <a16:colId xmlns:a16="http://schemas.microsoft.com/office/drawing/2014/main" val="2901467462"/>
                    </a:ext>
                  </a:extLst>
                </a:gridCol>
                <a:gridCol w="140826">
                  <a:extLst>
                    <a:ext uri="{9D8B030D-6E8A-4147-A177-3AD203B41FA5}">
                      <a16:colId xmlns:a16="http://schemas.microsoft.com/office/drawing/2014/main" val="4199530781"/>
                    </a:ext>
                  </a:extLst>
                </a:gridCol>
                <a:gridCol w="140826">
                  <a:extLst>
                    <a:ext uri="{9D8B030D-6E8A-4147-A177-3AD203B41FA5}">
                      <a16:colId xmlns:a16="http://schemas.microsoft.com/office/drawing/2014/main" val="1201898182"/>
                    </a:ext>
                  </a:extLst>
                </a:gridCol>
                <a:gridCol w="34058">
                  <a:extLst>
                    <a:ext uri="{9D8B030D-6E8A-4147-A177-3AD203B41FA5}">
                      <a16:colId xmlns:a16="http://schemas.microsoft.com/office/drawing/2014/main" val="2519334221"/>
                    </a:ext>
                  </a:extLst>
                </a:gridCol>
                <a:gridCol w="34058">
                  <a:extLst>
                    <a:ext uri="{9D8B030D-6E8A-4147-A177-3AD203B41FA5}">
                      <a16:colId xmlns:a16="http://schemas.microsoft.com/office/drawing/2014/main" val="955114851"/>
                    </a:ext>
                  </a:extLst>
                </a:gridCol>
                <a:gridCol w="140826">
                  <a:extLst>
                    <a:ext uri="{9D8B030D-6E8A-4147-A177-3AD203B41FA5}">
                      <a16:colId xmlns:a16="http://schemas.microsoft.com/office/drawing/2014/main" val="4213722654"/>
                    </a:ext>
                  </a:extLst>
                </a:gridCol>
                <a:gridCol w="140826">
                  <a:extLst>
                    <a:ext uri="{9D8B030D-6E8A-4147-A177-3AD203B41FA5}">
                      <a16:colId xmlns:a16="http://schemas.microsoft.com/office/drawing/2014/main" val="3589066742"/>
                    </a:ext>
                  </a:extLst>
                </a:gridCol>
                <a:gridCol w="140826">
                  <a:extLst>
                    <a:ext uri="{9D8B030D-6E8A-4147-A177-3AD203B41FA5}">
                      <a16:colId xmlns:a16="http://schemas.microsoft.com/office/drawing/2014/main" val="3900933901"/>
                    </a:ext>
                  </a:extLst>
                </a:gridCol>
                <a:gridCol w="140826">
                  <a:extLst>
                    <a:ext uri="{9D8B030D-6E8A-4147-A177-3AD203B41FA5}">
                      <a16:colId xmlns:a16="http://schemas.microsoft.com/office/drawing/2014/main" val="2654431804"/>
                    </a:ext>
                  </a:extLst>
                </a:gridCol>
                <a:gridCol w="140826">
                  <a:extLst>
                    <a:ext uri="{9D8B030D-6E8A-4147-A177-3AD203B41FA5}">
                      <a16:colId xmlns:a16="http://schemas.microsoft.com/office/drawing/2014/main" val="2250600101"/>
                    </a:ext>
                  </a:extLst>
                </a:gridCol>
                <a:gridCol w="140826">
                  <a:extLst>
                    <a:ext uri="{9D8B030D-6E8A-4147-A177-3AD203B41FA5}">
                      <a16:colId xmlns:a16="http://schemas.microsoft.com/office/drawing/2014/main" val="1157011999"/>
                    </a:ext>
                  </a:extLst>
                </a:gridCol>
                <a:gridCol w="140826">
                  <a:extLst>
                    <a:ext uri="{9D8B030D-6E8A-4147-A177-3AD203B41FA5}">
                      <a16:colId xmlns:a16="http://schemas.microsoft.com/office/drawing/2014/main" val="3581077890"/>
                    </a:ext>
                  </a:extLst>
                </a:gridCol>
                <a:gridCol w="140826">
                  <a:extLst>
                    <a:ext uri="{9D8B030D-6E8A-4147-A177-3AD203B41FA5}">
                      <a16:colId xmlns:a16="http://schemas.microsoft.com/office/drawing/2014/main" val="1447038998"/>
                    </a:ext>
                  </a:extLst>
                </a:gridCol>
                <a:gridCol w="140826">
                  <a:extLst>
                    <a:ext uri="{9D8B030D-6E8A-4147-A177-3AD203B41FA5}">
                      <a16:colId xmlns:a16="http://schemas.microsoft.com/office/drawing/2014/main" val="247513519"/>
                    </a:ext>
                  </a:extLst>
                </a:gridCol>
                <a:gridCol w="34058">
                  <a:extLst>
                    <a:ext uri="{9D8B030D-6E8A-4147-A177-3AD203B41FA5}">
                      <a16:colId xmlns:a16="http://schemas.microsoft.com/office/drawing/2014/main" val="3305899416"/>
                    </a:ext>
                  </a:extLst>
                </a:gridCol>
                <a:gridCol w="34058">
                  <a:extLst>
                    <a:ext uri="{9D8B030D-6E8A-4147-A177-3AD203B41FA5}">
                      <a16:colId xmlns:a16="http://schemas.microsoft.com/office/drawing/2014/main" val="942423333"/>
                    </a:ext>
                  </a:extLst>
                </a:gridCol>
                <a:gridCol w="140826">
                  <a:extLst>
                    <a:ext uri="{9D8B030D-6E8A-4147-A177-3AD203B41FA5}">
                      <a16:colId xmlns:a16="http://schemas.microsoft.com/office/drawing/2014/main" val="1966354689"/>
                    </a:ext>
                  </a:extLst>
                </a:gridCol>
                <a:gridCol w="140826">
                  <a:extLst>
                    <a:ext uri="{9D8B030D-6E8A-4147-A177-3AD203B41FA5}">
                      <a16:colId xmlns:a16="http://schemas.microsoft.com/office/drawing/2014/main" val="618079161"/>
                    </a:ext>
                  </a:extLst>
                </a:gridCol>
                <a:gridCol w="140826">
                  <a:extLst>
                    <a:ext uri="{9D8B030D-6E8A-4147-A177-3AD203B41FA5}">
                      <a16:colId xmlns:a16="http://schemas.microsoft.com/office/drawing/2014/main" val="2355949579"/>
                    </a:ext>
                  </a:extLst>
                </a:gridCol>
                <a:gridCol w="140826">
                  <a:extLst>
                    <a:ext uri="{9D8B030D-6E8A-4147-A177-3AD203B41FA5}">
                      <a16:colId xmlns:a16="http://schemas.microsoft.com/office/drawing/2014/main" val="2533762839"/>
                    </a:ext>
                  </a:extLst>
                </a:gridCol>
                <a:gridCol w="645312">
                  <a:extLst>
                    <a:ext uri="{9D8B030D-6E8A-4147-A177-3AD203B41FA5}">
                      <a16:colId xmlns:a16="http://schemas.microsoft.com/office/drawing/2014/main" val="494356480"/>
                    </a:ext>
                  </a:extLst>
                </a:gridCol>
              </a:tblGrid>
              <a:tr h="237171">
                <a:tc gridSpan="23">
                  <a:txBody>
                    <a:bodyPr/>
                    <a:lstStyle/>
                    <a:p>
                      <a:pPr marL="64770">
                        <a:spcAft>
                          <a:spcPts val="0"/>
                        </a:spcAft>
                      </a:pPr>
                      <a:r>
                        <a:rPr lang="en-US" sz="800" b="1">
                          <a:effectLst/>
                          <a:latin typeface="Garamond" panose="02020404030301010803" pitchFamily="18" charset="0"/>
                          <a:ea typeface="Calibri" panose="020F0502020204030204" pitchFamily="34" charset="0"/>
                          <a:cs typeface="Times New Roman" panose="02020603050405020304" pitchFamily="18" charset="0"/>
                        </a:rPr>
                        <a:t>Landlord</a:t>
                      </a:r>
                      <a:r>
                        <a:rPr lang="en-US" sz="800" b="1" spc="-50">
                          <a:effectLst/>
                          <a:latin typeface="Garamond" panose="02020404030301010803" pitchFamily="18" charset="0"/>
                          <a:ea typeface="Calibri" panose="020F0502020204030204" pitchFamily="34" charset="0"/>
                          <a:cs typeface="Times New Roman" panose="02020603050405020304" pitchFamily="18" charset="0"/>
                        </a:rPr>
                        <a:t> </a:t>
                      </a:r>
                      <a:r>
                        <a:rPr lang="en-US" sz="800" b="1">
                          <a:effectLst/>
                          <a:latin typeface="Garamond" panose="02020404030301010803" pitchFamily="18" charset="0"/>
                          <a:ea typeface="Calibri" panose="020F0502020204030204" pitchFamily="34" charset="0"/>
                          <a:cs typeface="Times New Roman" panose="02020603050405020304" pitchFamily="18" charset="0"/>
                        </a:rPr>
                        <a:t>Details</a:t>
                      </a:r>
                      <a:endParaRPr lang="en-NZ" sz="5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NZ"/>
                    </a:p>
                  </a:txBody>
                  <a:tcPr/>
                </a:tc>
                <a:tc hMerge="1">
                  <a:txBody>
                    <a:bodyPr/>
                    <a:lstStyle/>
                    <a:p>
                      <a:endParaRPr lang="en-NZ"/>
                    </a:p>
                  </a:txBody>
                  <a:tcPr/>
                </a:tc>
                <a:tc hMerge="1">
                  <a:txBody>
                    <a:bodyPr/>
                    <a:lstStyle/>
                    <a:p>
                      <a:endParaRPr lang="en-NZ"/>
                    </a:p>
                  </a:txBody>
                  <a:tcPr/>
                </a:tc>
                <a:tc hMerge="1">
                  <a:txBody>
                    <a:bodyPr/>
                    <a:lstStyle/>
                    <a:p>
                      <a:endParaRPr lang="en-NZ"/>
                    </a:p>
                  </a:txBody>
                  <a:tcPr/>
                </a:tc>
                <a:tc hMerge="1">
                  <a:txBody>
                    <a:bodyPr/>
                    <a:lstStyle/>
                    <a:p>
                      <a:endParaRPr lang="en-NZ"/>
                    </a:p>
                  </a:txBody>
                  <a:tcPr/>
                </a:tc>
                <a:tc hMerge="1">
                  <a:txBody>
                    <a:bodyPr/>
                    <a:lstStyle/>
                    <a:p>
                      <a:endParaRPr lang="en-NZ"/>
                    </a:p>
                  </a:txBody>
                  <a:tcPr/>
                </a:tc>
                <a:tc hMerge="1">
                  <a:txBody>
                    <a:bodyPr/>
                    <a:lstStyle/>
                    <a:p>
                      <a:endParaRPr lang="en-NZ"/>
                    </a:p>
                  </a:txBody>
                  <a:tcPr/>
                </a:tc>
                <a:tc hMerge="1">
                  <a:txBody>
                    <a:bodyPr/>
                    <a:lstStyle/>
                    <a:p>
                      <a:endParaRPr lang="en-NZ"/>
                    </a:p>
                  </a:txBody>
                  <a:tcPr/>
                </a:tc>
                <a:tc hMerge="1">
                  <a:txBody>
                    <a:bodyPr/>
                    <a:lstStyle/>
                    <a:p>
                      <a:endParaRPr lang="en-NZ"/>
                    </a:p>
                  </a:txBody>
                  <a:tcPr/>
                </a:tc>
                <a:tc hMerge="1">
                  <a:txBody>
                    <a:bodyPr/>
                    <a:lstStyle/>
                    <a:p>
                      <a:endParaRPr lang="en-NZ"/>
                    </a:p>
                  </a:txBody>
                  <a:tcPr/>
                </a:tc>
                <a:tc hMerge="1">
                  <a:txBody>
                    <a:bodyPr/>
                    <a:lstStyle/>
                    <a:p>
                      <a:endParaRPr lang="en-NZ"/>
                    </a:p>
                  </a:txBody>
                  <a:tcPr/>
                </a:tc>
                <a:tc hMerge="1">
                  <a:txBody>
                    <a:bodyPr/>
                    <a:lstStyle/>
                    <a:p>
                      <a:endParaRPr lang="en-NZ"/>
                    </a:p>
                  </a:txBody>
                  <a:tcPr/>
                </a:tc>
                <a:tc hMerge="1">
                  <a:txBody>
                    <a:bodyPr/>
                    <a:lstStyle/>
                    <a:p>
                      <a:endParaRPr lang="en-NZ"/>
                    </a:p>
                  </a:txBody>
                  <a:tcPr/>
                </a:tc>
                <a:tc hMerge="1">
                  <a:txBody>
                    <a:bodyPr/>
                    <a:lstStyle/>
                    <a:p>
                      <a:endParaRPr lang="en-NZ"/>
                    </a:p>
                  </a:txBody>
                  <a:tcPr/>
                </a:tc>
                <a:tc hMerge="1">
                  <a:txBody>
                    <a:bodyPr/>
                    <a:lstStyle/>
                    <a:p>
                      <a:endParaRPr lang="en-NZ"/>
                    </a:p>
                  </a:txBody>
                  <a:tcPr/>
                </a:tc>
                <a:tc hMerge="1">
                  <a:txBody>
                    <a:bodyPr/>
                    <a:lstStyle/>
                    <a:p>
                      <a:endParaRPr lang="en-NZ"/>
                    </a:p>
                  </a:txBody>
                  <a:tcPr/>
                </a:tc>
                <a:tc hMerge="1">
                  <a:txBody>
                    <a:bodyPr/>
                    <a:lstStyle/>
                    <a:p>
                      <a:endParaRPr lang="en-NZ"/>
                    </a:p>
                  </a:txBody>
                  <a:tcPr/>
                </a:tc>
                <a:tc hMerge="1">
                  <a:txBody>
                    <a:bodyPr/>
                    <a:lstStyle/>
                    <a:p>
                      <a:endParaRPr lang="en-NZ"/>
                    </a:p>
                  </a:txBody>
                  <a:tcPr/>
                </a:tc>
                <a:tc hMerge="1">
                  <a:txBody>
                    <a:bodyPr/>
                    <a:lstStyle/>
                    <a:p>
                      <a:endParaRPr lang="en-NZ"/>
                    </a:p>
                  </a:txBody>
                  <a:tcPr/>
                </a:tc>
                <a:tc hMerge="1">
                  <a:txBody>
                    <a:bodyPr/>
                    <a:lstStyle/>
                    <a:p>
                      <a:endParaRPr lang="en-NZ"/>
                    </a:p>
                  </a:txBody>
                  <a:tcPr/>
                </a:tc>
                <a:tc hMerge="1">
                  <a:txBody>
                    <a:bodyPr/>
                    <a:lstStyle/>
                    <a:p>
                      <a:endParaRPr lang="en-NZ"/>
                    </a:p>
                  </a:txBody>
                  <a:tcPr/>
                </a:tc>
                <a:tc hMerge="1">
                  <a:txBody>
                    <a:bodyPr/>
                    <a:lstStyle/>
                    <a:p>
                      <a:endParaRPr lang="en-NZ"/>
                    </a:p>
                  </a:txBody>
                  <a:tcPr/>
                </a:tc>
                <a:extLst>
                  <a:ext uri="{0D108BD9-81ED-4DB2-BD59-A6C34878D82A}">
                    <a16:rowId xmlns:a16="http://schemas.microsoft.com/office/drawing/2014/main" val="3158159963"/>
                  </a:ext>
                </a:extLst>
              </a:tr>
              <a:tr h="203819">
                <a:tc gridSpan="23">
                  <a:txBody>
                    <a:bodyPr/>
                    <a:lstStyle/>
                    <a:p>
                      <a:pPr marL="64770">
                        <a:spcAft>
                          <a:spcPts val="0"/>
                        </a:spcAft>
                      </a:pPr>
                      <a:r>
                        <a:rPr lang="en-US" sz="600">
                          <a:effectLst/>
                          <a:latin typeface="Garamond" panose="02020404030301010803" pitchFamily="18" charset="0"/>
                          <a:ea typeface="Calibri" panose="020F0502020204030204" pitchFamily="34" charset="0"/>
                          <a:cs typeface="Times New Roman" panose="02020603050405020304" pitchFamily="18" charset="0"/>
                        </a:rPr>
                        <a:t>Name(s):</a:t>
                      </a:r>
                      <a:endParaRPr lang="en-NZ" sz="5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NZ"/>
                    </a:p>
                  </a:txBody>
                  <a:tcPr/>
                </a:tc>
                <a:tc hMerge="1">
                  <a:txBody>
                    <a:bodyPr/>
                    <a:lstStyle/>
                    <a:p>
                      <a:endParaRPr lang="en-NZ"/>
                    </a:p>
                  </a:txBody>
                  <a:tcPr/>
                </a:tc>
                <a:tc hMerge="1">
                  <a:txBody>
                    <a:bodyPr/>
                    <a:lstStyle/>
                    <a:p>
                      <a:endParaRPr lang="en-NZ"/>
                    </a:p>
                  </a:txBody>
                  <a:tcPr/>
                </a:tc>
                <a:tc hMerge="1">
                  <a:txBody>
                    <a:bodyPr/>
                    <a:lstStyle/>
                    <a:p>
                      <a:endParaRPr lang="en-NZ"/>
                    </a:p>
                  </a:txBody>
                  <a:tcPr/>
                </a:tc>
                <a:tc hMerge="1">
                  <a:txBody>
                    <a:bodyPr/>
                    <a:lstStyle/>
                    <a:p>
                      <a:endParaRPr lang="en-NZ"/>
                    </a:p>
                  </a:txBody>
                  <a:tcPr/>
                </a:tc>
                <a:tc hMerge="1">
                  <a:txBody>
                    <a:bodyPr/>
                    <a:lstStyle/>
                    <a:p>
                      <a:endParaRPr lang="en-NZ"/>
                    </a:p>
                  </a:txBody>
                  <a:tcPr/>
                </a:tc>
                <a:tc hMerge="1">
                  <a:txBody>
                    <a:bodyPr/>
                    <a:lstStyle/>
                    <a:p>
                      <a:endParaRPr lang="en-NZ"/>
                    </a:p>
                  </a:txBody>
                  <a:tcPr/>
                </a:tc>
                <a:tc hMerge="1">
                  <a:txBody>
                    <a:bodyPr/>
                    <a:lstStyle/>
                    <a:p>
                      <a:endParaRPr lang="en-NZ"/>
                    </a:p>
                  </a:txBody>
                  <a:tcPr/>
                </a:tc>
                <a:tc hMerge="1">
                  <a:txBody>
                    <a:bodyPr/>
                    <a:lstStyle/>
                    <a:p>
                      <a:endParaRPr lang="en-NZ"/>
                    </a:p>
                  </a:txBody>
                  <a:tcPr/>
                </a:tc>
                <a:tc hMerge="1">
                  <a:txBody>
                    <a:bodyPr/>
                    <a:lstStyle/>
                    <a:p>
                      <a:endParaRPr lang="en-NZ"/>
                    </a:p>
                  </a:txBody>
                  <a:tcPr/>
                </a:tc>
                <a:tc hMerge="1">
                  <a:txBody>
                    <a:bodyPr/>
                    <a:lstStyle/>
                    <a:p>
                      <a:endParaRPr lang="en-NZ"/>
                    </a:p>
                  </a:txBody>
                  <a:tcPr/>
                </a:tc>
                <a:tc hMerge="1">
                  <a:txBody>
                    <a:bodyPr/>
                    <a:lstStyle/>
                    <a:p>
                      <a:endParaRPr lang="en-NZ"/>
                    </a:p>
                  </a:txBody>
                  <a:tcPr/>
                </a:tc>
                <a:tc hMerge="1">
                  <a:txBody>
                    <a:bodyPr/>
                    <a:lstStyle/>
                    <a:p>
                      <a:endParaRPr lang="en-NZ"/>
                    </a:p>
                  </a:txBody>
                  <a:tcPr/>
                </a:tc>
                <a:tc hMerge="1">
                  <a:txBody>
                    <a:bodyPr/>
                    <a:lstStyle/>
                    <a:p>
                      <a:endParaRPr lang="en-NZ"/>
                    </a:p>
                  </a:txBody>
                  <a:tcPr/>
                </a:tc>
                <a:tc hMerge="1">
                  <a:txBody>
                    <a:bodyPr/>
                    <a:lstStyle/>
                    <a:p>
                      <a:endParaRPr lang="en-NZ"/>
                    </a:p>
                  </a:txBody>
                  <a:tcPr/>
                </a:tc>
                <a:tc hMerge="1">
                  <a:txBody>
                    <a:bodyPr/>
                    <a:lstStyle/>
                    <a:p>
                      <a:endParaRPr lang="en-NZ"/>
                    </a:p>
                  </a:txBody>
                  <a:tcPr/>
                </a:tc>
                <a:tc hMerge="1">
                  <a:txBody>
                    <a:bodyPr/>
                    <a:lstStyle/>
                    <a:p>
                      <a:endParaRPr lang="en-NZ"/>
                    </a:p>
                  </a:txBody>
                  <a:tcPr/>
                </a:tc>
                <a:tc hMerge="1">
                  <a:txBody>
                    <a:bodyPr/>
                    <a:lstStyle/>
                    <a:p>
                      <a:endParaRPr lang="en-NZ"/>
                    </a:p>
                  </a:txBody>
                  <a:tcPr/>
                </a:tc>
                <a:tc hMerge="1">
                  <a:txBody>
                    <a:bodyPr/>
                    <a:lstStyle/>
                    <a:p>
                      <a:endParaRPr lang="en-NZ"/>
                    </a:p>
                  </a:txBody>
                  <a:tcPr/>
                </a:tc>
                <a:tc hMerge="1">
                  <a:txBody>
                    <a:bodyPr/>
                    <a:lstStyle/>
                    <a:p>
                      <a:endParaRPr lang="en-NZ"/>
                    </a:p>
                  </a:txBody>
                  <a:tcPr/>
                </a:tc>
                <a:tc hMerge="1">
                  <a:txBody>
                    <a:bodyPr/>
                    <a:lstStyle/>
                    <a:p>
                      <a:endParaRPr lang="en-NZ"/>
                    </a:p>
                  </a:txBody>
                  <a:tcPr/>
                </a:tc>
                <a:tc hMerge="1">
                  <a:txBody>
                    <a:bodyPr/>
                    <a:lstStyle/>
                    <a:p>
                      <a:endParaRPr lang="en-NZ"/>
                    </a:p>
                  </a:txBody>
                  <a:tcPr/>
                </a:tc>
                <a:extLst>
                  <a:ext uri="{0D108BD9-81ED-4DB2-BD59-A6C34878D82A}">
                    <a16:rowId xmlns:a16="http://schemas.microsoft.com/office/drawing/2014/main" val="3525364732"/>
                  </a:ext>
                </a:extLst>
              </a:tr>
              <a:tr h="91417">
                <a:tc gridSpan="23">
                  <a:txBody>
                    <a:bodyPr/>
                    <a:lstStyle/>
                    <a:p>
                      <a:pPr marL="64770">
                        <a:spcAft>
                          <a:spcPts val="0"/>
                        </a:spcAft>
                      </a:pPr>
                      <a:r>
                        <a:rPr lang="en-US" sz="500" b="1">
                          <a:effectLst/>
                          <a:latin typeface="Garamond" panose="02020404030301010803" pitchFamily="18" charset="0"/>
                          <a:ea typeface="Calibri" panose="020F0502020204030204" pitchFamily="34" charset="0"/>
                          <a:cs typeface="Times New Roman" panose="02020603050405020304" pitchFamily="18" charset="0"/>
                        </a:rPr>
                        <a:t>This</a:t>
                      </a:r>
                      <a:r>
                        <a:rPr lang="en-US" sz="500" b="1" spc="-20">
                          <a:effectLst/>
                          <a:latin typeface="Garamond" panose="02020404030301010803" pitchFamily="18" charset="0"/>
                          <a:ea typeface="Calibri" panose="020F0502020204030204" pitchFamily="34" charset="0"/>
                          <a:cs typeface="Times New Roman" panose="02020603050405020304" pitchFamily="18" charset="0"/>
                        </a:rPr>
                        <a:t> </a:t>
                      </a:r>
                      <a:r>
                        <a:rPr lang="en-US" sz="500" b="1">
                          <a:effectLst/>
                          <a:latin typeface="Garamond" panose="02020404030301010803" pitchFamily="18" charset="0"/>
                          <a:ea typeface="Calibri" panose="020F0502020204030204" pitchFamily="34" charset="0"/>
                          <a:cs typeface="Times New Roman" panose="02020603050405020304" pitchFamily="18" charset="0"/>
                        </a:rPr>
                        <a:t>section</a:t>
                      </a:r>
                      <a:r>
                        <a:rPr lang="en-US" sz="500" b="1" spc="-15">
                          <a:effectLst/>
                          <a:latin typeface="Garamond" panose="02020404030301010803" pitchFamily="18" charset="0"/>
                          <a:ea typeface="Calibri" panose="020F0502020204030204" pitchFamily="34" charset="0"/>
                          <a:cs typeface="Times New Roman" panose="02020603050405020304" pitchFamily="18" charset="0"/>
                        </a:rPr>
                        <a:t> </a:t>
                      </a:r>
                      <a:r>
                        <a:rPr lang="en-US" sz="500" b="1">
                          <a:effectLst/>
                          <a:latin typeface="Garamond" panose="02020404030301010803" pitchFamily="18" charset="0"/>
                          <a:ea typeface="Calibri" panose="020F0502020204030204" pitchFamily="34" charset="0"/>
                          <a:cs typeface="Times New Roman" panose="02020603050405020304" pitchFamily="18" charset="0"/>
                        </a:rPr>
                        <a:t>must</a:t>
                      </a:r>
                      <a:r>
                        <a:rPr lang="en-US" sz="500" b="1" spc="-15">
                          <a:effectLst/>
                          <a:latin typeface="Garamond" panose="02020404030301010803" pitchFamily="18" charset="0"/>
                          <a:ea typeface="Calibri" panose="020F0502020204030204" pitchFamily="34" charset="0"/>
                          <a:cs typeface="Times New Roman" panose="02020603050405020304" pitchFamily="18" charset="0"/>
                        </a:rPr>
                        <a:t> </a:t>
                      </a:r>
                      <a:r>
                        <a:rPr lang="en-US" sz="500" b="1">
                          <a:effectLst/>
                          <a:latin typeface="Garamond" panose="02020404030301010803" pitchFamily="18" charset="0"/>
                          <a:ea typeface="Calibri" panose="020F0502020204030204" pitchFamily="34" charset="0"/>
                          <a:cs typeface="Times New Roman" panose="02020603050405020304" pitchFamily="18" charset="0"/>
                        </a:rPr>
                        <a:t>be</a:t>
                      </a:r>
                      <a:r>
                        <a:rPr lang="en-US" sz="500" b="1" spc="-15">
                          <a:effectLst/>
                          <a:latin typeface="Garamond" panose="02020404030301010803" pitchFamily="18" charset="0"/>
                          <a:ea typeface="Calibri" panose="020F0502020204030204" pitchFamily="34" charset="0"/>
                          <a:cs typeface="Times New Roman" panose="02020603050405020304" pitchFamily="18" charset="0"/>
                        </a:rPr>
                        <a:t> </a:t>
                      </a:r>
                      <a:r>
                        <a:rPr lang="en-US" sz="500" b="1">
                          <a:effectLst/>
                          <a:latin typeface="Garamond" panose="02020404030301010803" pitchFamily="18" charset="0"/>
                          <a:ea typeface="Calibri" panose="020F0502020204030204" pitchFamily="34" charset="0"/>
                          <a:cs typeface="Times New Roman" panose="02020603050405020304" pitchFamily="18" charset="0"/>
                        </a:rPr>
                        <a:t>filled</a:t>
                      </a:r>
                      <a:r>
                        <a:rPr lang="en-US" sz="500" b="1" spc="-20">
                          <a:effectLst/>
                          <a:latin typeface="Garamond" panose="02020404030301010803" pitchFamily="18" charset="0"/>
                          <a:ea typeface="Calibri" panose="020F0502020204030204" pitchFamily="34" charset="0"/>
                          <a:cs typeface="Times New Roman" panose="02020603050405020304" pitchFamily="18" charset="0"/>
                        </a:rPr>
                        <a:t> </a:t>
                      </a:r>
                      <a:r>
                        <a:rPr lang="en-US" sz="500" b="1">
                          <a:effectLst/>
                          <a:latin typeface="Garamond" panose="02020404030301010803" pitchFamily="18" charset="0"/>
                          <a:ea typeface="Calibri" panose="020F0502020204030204" pitchFamily="34" charset="0"/>
                          <a:cs typeface="Times New Roman" panose="02020603050405020304" pitchFamily="18" charset="0"/>
                        </a:rPr>
                        <a:t>in:</a:t>
                      </a:r>
                      <a:endParaRPr lang="en-NZ" sz="5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NZ"/>
                    </a:p>
                  </a:txBody>
                  <a:tcPr/>
                </a:tc>
                <a:tc hMerge="1">
                  <a:txBody>
                    <a:bodyPr/>
                    <a:lstStyle/>
                    <a:p>
                      <a:endParaRPr lang="en-NZ"/>
                    </a:p>
                  </a:txBody>
                  <a:tcPr/>
                </a:tc>
                <a:tc hMerge="1">
                  <a:txBody>
                    <a:bodyPr/>
                    <a:lstStyle/>
                    <a:p>
                      <a:endParaRPr lang="en-NZ"/>
                    </a:p>
                  </a:txBody>
                  <a:tcPr/>
                </a:tc>
                <a:tc hMerge="1">
                  <a:txBody>
                    <a:bodyPr/>
                    <a:lstStyle/>
                    <a:p>
                      <a:endParaRPr lang="en-NZ"/>
                    </a:p>
                  </a:txBody>
                  <a:tcPr/>
                </a:tc>
                <a:tc hMerge="1">
                  <a:txBody>
                    <a:bodyPr/>
                    <a:lstStyle/>
                    <a:p>
                      <a:endParaRPr lang="en-NZ"/>
                    </a:p>
                  </a:txBody>
                  <a:tcPr/>
                </a:tc>
                <a:tc hMerge="1">
                  <a:txBody>
                    <a:bodyPr/>
                    <a:lstStyle/>
                    <a:p>
                      <a:endParaRPr lang="en-NZ"/>
                    </a:p>
                  </a:txBody>
                  <a:tcPr/>
                </a:tc>
                <a:tc hMerge="1">
                  <a:txBody>
                    <a:bodyPr/>
                    <a:lstStyle/>
                    <a:p>
                      <a:endParaRPr lang="en-NZ"/>
                    </a:p>
                  </a:txBody>
                  <a:tcPr/>
                </a:tc>
                <a:tc hMerge="1">
                  <a:txBody>
                    <a:bodyPr/>
                    <a:lstStyle/>
                    <a:p>
                      <a:endParaRPr lang="en-NZ"/>
                    </a:p>
                  </a:txBody>
                  <a:tcPr/>
                </a:tc>
                <a:tc hMerge="1">
                  <a:txBody>
                    <a:bodyPr/>
                    <a:lstStyle/>
                    <a:p>
                      <a:endParaRPr lang="en-NZ"/>
                    </a:p>
                  </a:txBody>
                  <a:tcPr/>
                </a:tc>
                <a:tc hMerge="1">
                  <a:txBody>
                    <a:bodyPr/>
                    <a:lstStyle/>
                    <a:p>
                      <a:endParaRPr lang="en-NZ"/>
                    </a:p>
                  </a:txBody>
                  <a:tcPr/>
                </a:tc>
                <a:tc hMerge="1">
                  <a:txBody>
                    <a:bodyPr/>
                    <a:lstStyle/>
                    <a:p>
                      <a:endParaRPr lang="en-NZ"/>
                    </a:p>
                  </a:txBody>
                  <a:tcPr/>
                </a:tc>
                <a:tc hMerge="1">
                  <a:txBody>
                    <a:bodyPr/>
                    <a:lstStyle/>
                    <a:p>
                      <a:endParaRPr lang="en-NZ"/>
                    </a:p>
                  </a:txBody>
                  <a:tcPr/>
                </a:tc>
                <a:tc hMerge="1">
                  <a:txBody>
                    <a:bodyPr/>
                    <a:lstStyle/>
                    <a:p>
                      <a:endParaRPr lang="en-NZ"/>
                    </a:p>
                  </a:txBody>
                  <a:tcPr/>
                </a:tc>
                <a:tc hMerge="1">
                  <a:txBody>
                    <a:bodyPr/>
                    <a:lstStyle/>
                    <a:p>
                      <a:endParaRPr lang="en-NZ"/>
                    </a:p>
                  </a:txBody>
                  <a:tcPr/>
                </a:tc>
                <a:tc hMerge="1">
                  <a:txBody>
                    <a:bodyPr/>
                    <a:lstStyle/>
                    <a:p>
                      <a:endParaRPr lang="en-NZ"/>
                    </a:p>
                  </a:txBody>
                  <a:tcPr/>
                </a:tc>
                <a:tc hMerge="1">
                  <a:txBody>
                    <a:bodyPr/>
                    <a:lstStyle/>
                    <a:p>
                      <a:endParaRPr lang="en-NZ"/>
                    </a:p>
                  </a:txBody>
                  <a:tcPr/>
                </a:tc>
                <a:tc hMerge="1">
                  <a:txBody>
                    <a:bodyPr/>
                    <a:lstStyle/>
                    <a:p>
                      <a:endParaRPr lang="en-NZ"/>
                    </a:p>
                  </a:txBody>
                  <a:tcPr/>
                </a:tc>
                <a:tc hMerge="1">
                  <a:txBody>
                    <a:bodyPr/>
                    <a:lstStyle/>
                    <a:p>
                      <a:endParaRPr lang="en-NZ"/>
                    </a:p>
                  </a:txBody>
                  <a:tcPr/>
                </a:tc>
                <a:tc hMerge="1">
                  <a:txBody>
                    <a:bodyPr/>
                    <a:lstStyle/>
                    <a:p>
                      <a:endParaRPr lang="en-NZ"/>
                    </a:p>
                  </a:txBody>
                  <a:tcPr/>
                </a:tc>
                <a:tc hMerge="1">
                  <a:txBody>
                    <a:bodyPr/>
                    <a:lstStyle/>
                    <a:p>
                      <a:endParaRPr lang="en-NZ"/>
                    </a:p>
                  </a:txBody>
                  <a:tcPr/>
                </a:tc>
                <a:tc hMerge="1">
                  <a:txBody>
                    <a:bodyPr/>
                    <a:lstStyle/>
                    <a:p>
                      <a:endParaRPr lang="en-NZ"/>
                    </a:p>
                  </a:txBody>
                  <a:tcPr/>
                </a:tc>
                <a:tc hMerge="1">
                  <a:txBody>
                    <a:bodyPr/>
                    <a:lstStyle/>
                    <a:p>
                      <a:endParaRPr lang="en-NZ"/>
                    </a:p>
                  </a:txBody>
                  <a:tcPr/>
                </a:tc>
                <a:extLst>
                  <a:ext uri="{0D108BD9-81ED-4DB2-BD59-A6C34878D82A}">
                    <a16:rowId xmlns:a16="http://schemas.microsoft.com/office/drawing/2014/main" val="2735587386"/>
                  </a:ext>
                </a:extLst>
              </a:tr>
              <a:tr h="303875">
                <a:tc gridSpan="23">
                  <a:txBody>
                    <a:bodyPr/>
                    <a:lstStyle/>
                    <a:p>
                      <a:pPr marL="64770">
                        <a:spcAft>
                          <a:spcPts val="0"/>
                        </a:spcAft>
                      </a:pPr>
                      <a:r>
                        <a:rPr lang="en-US" sz="600">
                          <a:effectLst/>
                          <a:latin typeface="Garamond" panose="02020404030301010803" pitchFamily="18" charset="0"/>
                          <a:ea typeface="Calibri" panose="020F0502020204030204" pitchFamily="34" charset="0"/>
                          <a:cs typeface="Times New Roman" panose="02020603050405020304" pitchFamily="18" charset="0"/>
                        </a:rPr>
                        <a:t>Address</a:t>
                      </a:r>
                      <a:r>
                        <a:rPr lang="en-US" sz="600" spc="-25">
                          <a:effectLst/>
                          <a:latin typeface="Garamond" panose="02020404030301010803" pitchFamily="18" charset="0"/>
                          <a:ea typeface="Calibri" panose="020F0502020204030204" pitchFamily="34" charset="0"/>
                          <a:cs typeface="Times New Roman" panose="02020603050405020304" pitchFamily="18" charset="0"/>
                        </a:rPr>
                        <a:t> </a:t>
                      </a:r>
                      <a:r>
                        <a:rPr lang="en-US" sz="600">
                          <a:effectLst/>
                          <a:latin typeface="Garamond" panose="02020404030301010803" pitchFamily="18" charset="0"/>
                          <a:ea typeface="Calibri" panose="020F0502020204030204" pitchFamily="34" charset="0"/>
                          <a:cs typeface="Times New Roman" panose="02020603050405020304" pitchFamily="18" charset="0"/>
                        </a:rPr>
                        <a:t>for</a:t>
                      </a:r>
                      <a:r>
                        <a:rPr lang="en-US" sz="600" spc="-20">
                          <a:effectLst/>
                          <a:latin typeface="Garamond" panose="02020404030301010803" pitchFamily="18" charset="0"/>
                          <a:ea typeface="Calibri" panose="020F0502020204030204" pitchFamily="34" charset="0"/>
                          <a:cs typeface="Times New Roman" panose="02020603050405020304" pitchFamily="18" charset="0"/>
                        </a:rPr>
                        <a:t> </a:t>
                      </a:r>
                      <a:r>
                        <a:rPr lang="en-US" sz="600">
                          <a:effectLst/>
                          <a:latin typeface="Garamond" panose="02020404030301010803" pitchFamily="18" charset="0"/>
                          <a:ea typeface="Calibri" panose="020F0502020204030204" pitchFamily="34" charset="0"/>
                          <a:cs typeface="Times New Roman" panose="02020603050405020304" pitchFamily="18" charset="0"/>
                        </a:rPr>
                        <a:t>service</a:t>
                      </a:r>
                      <a:r>
                        <a:rPr lang="en-US" sz="600" spc="-20">
                          <a:effectLst/>
                          <a:latin typeface="Garamond" panose="02020404030301010803" pitchFamily="18" charset="0"/>
                          <a:ea typeface="Calibri" panose="020F0502020204030204" pitchFamily="34" charset="0"/>
                          <a:cs typeface="Times New Roman" panose="02020603050405020304" pitchFamily="18" charset="0"/>
                        </a:rPr>
                        <a:t> </a:t>
                      </a:r>
                      <a:r>
                        <a:rPr lang="en-US" sz="600">
                          <a:effectLst/>
                          <a:latin typeface="Garamond" panose="02020404030301010803" pitchFamily="18" charset="0"/>
                          <a:ea typeface="Calibri" panose="020F0502020204030204" pitchFamily="34" charset="0"/>
                          <a:cs typeface="Times New Roman" panose="02020603050405020304" pitchFamily="18" charset="0"/>
                        </a:rPr>
                        <a:t>(not</a:t>
                      </a:r>
                      <a:r>
                        <a:rPr lang="en-US" sz="600" spc="-20">
                          <a:effectLst/>
                          <a:latin typeface="Garamond" panose="02020404030301010803" pitchFamily="18" charset="0"/>
                          <a:ea typeface="Calibri" panose="020F0502020204030204" pitchFamily="34" charset="0"/>
                          <a:cs typeface="Times New Roman" panose="02020603050405020304" pitchFamily="18" charset="0"/>
                        </a:rPr>
                        <a:t> </a:t>
                      </a:r>
                      <a:r>
                        <a:rPr lang="en-US" sz="600">
                          <a:effectLst/>
                          <a:latin typeface="Garamond" panose="02020404030301010803" pitchFamily="18" charset="0"/>
                          <a:ea typeface="Calibri" panose="020F0502020204030204" pitchFamily="34" charset="0"/>
                          <a:cs typeface="Times New Roman" panose="02020603050405020304" pitchFamily="18" charset="0"/>
                        </a:rPr>
                        <a:t>a</a:t>
                      </a:r>
                      <a:r>
                        <a:rPr lang="en-US" sz="600" spc="-20">
                          <a:effectLst/>
                          <a:latin typeface="Garamond" panose="02020404030301010803" pitchFamily="18" charset="0"/>
                          <a:ea typeface="Calibri" panose="020F0502020204030204" pitchFamily="34" charset="0"/>
                          <a:cs typeface="Times New Roman" panose="02020603050405020304" pitchFamily="18" charset="0"/>
                        </a:rPr>
                        <a:t> </a:t>
                      </a:r>
                      <a:r>
                        <a:rPr lang="en-US" sz="600">
                          <a:effectLst/>
                          <a:latin typeface="Garamond" panose="02020404030301010803" pitchFamily="18" charset="0"/>
                          <a:ea typeface="Calibri" panose="020F0502020204030204" pitchFamily="34" charset="0"/>
                          <a:cs typeface="Times New Roman" panose="02020603050405020304" pitchFamily="18" charset="0"/>
                        </a:rPr>
                        <a:t>P.0.</a:t>
                      </a:r>
                      <a:r>
                        <a:rPr lang="en-US" sz="600" spc="-25">
                          <a:effectLst/>
                          <a:latin typeface="Garamond" panose="02020404030301010803" pitchFamily="18" charset="0"/>
                          <a:ea typeface="Calibri" panose="020F0502020204030204" pitchFamily="34" charset="0"/>
                          <a:cs typeface="Times New Roman" panose="02020603050405020304" pitchFamily="18" charset="0"/>
                        </a:rPr>
                        <a:t> </a:t>
                      </a:r>
                      <a:r>
                        <a:rPr lang="en-US" sz="600">
                          <a:effectLst/>
                          <a:latin typeface="Garamond" panose="02020404030301010803" pitchFamily="18" charset="0"/>
                          <a:ea typeface="Calibri" panose="020F0502020204030204" pitchFamily="34" charset="0"/>
                          <a:cs typeface="Times New Roman" panose="02020603050405020304" pitchFamily="18" charset="0"/>
                        </a:rPr>
                        <a:t>Box</a:t>
                      </a:r>
                      <a:r>
                        <a:rPr lang="en-US" sz="600" spc="-20">
                          <a:effectLst/>
                          <a:latin typeface="Garamond" panose="02020404030301010803" pitchFamily="18" charset="0"/>
                          <a:ea typeface="Calibri" panose="020F0502020204030204" pitchFamily="34" charset="0"/>
                          <a:cs typeface="Times New Roman" panose="02020603050405020304" pitchFamily="18" charset="0"/>
                        </a:rPr>
                        <a:t> </a:t>
                      </a:r>
                      <a:r>
                        <a:rPr lang="en-US" sz="600">
                          <a:effectLst/>
                          <a:latin typeface="Garamond" panose="02020404030301010803" pitchFamily="18" charset="0"/>
                          <a:ea typeface="Calibri" panose="020F0502020204030204" pitchFamily="34" charset="0"/>
                          <a:cs typeface="Times New Roman" panose="02020603050405020304" pitchFamily="18" charset="0"/>
                        </a:rPr>
                        <a:t>number)</a:t>
                      </a:r>
                      <a:endParaRPr lang="en-NZ" sz="5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NZ"/>
                    </a:p>
                  </a:txBody>
                  <a:tcPr/>
                </a:tc>
                <a:tc hMerge="1">
                  <a:txBody>
                    <a:bodyPr/>
                    <a:lstStyle/>
                    <a:p>
                      <a:endParaRPr lang="en-NZ"/>
                    </a:p>
                  </a:txBody>
                  <a:tcPr/>
                </a:tc>
                <a:tc hMerge="1">
                  <a:txBody>
                    <a:bodyPr/>
                    <a:lstStyle/>
                    <a:p>
                      <a:endParaRPr lang="en-NZ"/>
                    </a:p>
                  </a:txBody>
                  <a:tcPr/>
                </a:tc>
                <a:tc hMerge="1">
                  <a:txBody>
                    <a:bodyPr/>
                    <a:lstStyle/>
                    <a:p>
                      <a:endParaRPr lang="en-NZ"/>
                    </a:p>
                  </a:txBody>
                  <a:tcPr/>
                </a:tc>
                <a:tc hMerge="1">
                  <a:txBody>
                    <a:bodyPr/>
                    <a:lstStyle/>
                    <a:p>
                      <a:endParaRPr lang="en-NZ"/>
                    </a:p>
                  </a:txBody>
                  <a:tcPr/>
                </a:tc>
                <a:tc hMerge="1">
                  <a:txBody>
                    <a:bodyPr/>
                    <a:lstStyle/>
                    <a:p>
                      <a:endParaRPr lang="en-NZ"/>
                    </a:p>
                  </a:txBody>
                  <a:tcPr/>
                </a:tc>
                <a:tc hMerge="1">
                  <a:txBody>
                    <a:bodyPr/>
                    <a:lstStyle/>
                    <a:p>
                      <a:endParaRPr lang="en-NZ"/>
                    </a:p>
                  </a:txBody>
                  <a:tcPr/>
                </a:tc>
                <a:tc hMerge="1">
                  <a:txBody>
                    <a:bodyPr/>
                    <a:lstStyle/>
                    <a:p>
                      <a:endParaRPr lang="en-NZ"/>
                    </a:p>
                  </a:txBody>
                  <a:tcPr/>
                </a:tc>
                <a:tc hMerge="1">
                  <a:txBody>
                    <a:bodyPr/>
                    <a:lstStyle/>
                    <a:p>
                      <a:endParaRPr lang="en-NZ"/>
                    </a:p>
                  </a:txBody>
                  <a:tcPr/>
                </a:tc>
                <a:tc hMerge="1">
                  <a:txBody>
                    <a:bodyPr/>
                    <a:lstStyle/>
                    <a:p>
                      <a:endParaRPr lang="en-NZ"/>
                    </a:p>
                  </a:txBody>
                  <a:tcPr/>
                </a:tc>
                <a:tc hMerge="1">
                  <a:txBody>
                    <a:bodyPr/>
                    <a:lstStyle/>
                    <a:p>
                      <a:endParaRPr lang="en-NZ"/>
                    </a:p>
                  </a:txBody>
                  <a:tcPr/>
                </a:tc>
                <a:tc hMerge="1">
                  <a:txBody>
                    <a:bodyPr/>
                    <a:lstStyle/>
                    <a:p>
                      <a:endParaRPr lang="en-NZ"/>
                    </a:p>
                  </a:txBody>
                  <a:tcPr/>
                </a:tc>
                <a:tc hMerge="1">
                  <a:txBody>
                    <a:bodyPr/>
                    <a:lstStyle/>
                    <a:p>
                      <a:endParaRPr lang="en-NZ"/>
                    </a:p>
                  </a:txBody>
                  <a:tcPr/>
                </a:tc>
                <a:tc hMerge="1">
                  <a:txBody>
                    <a:bodyPr/>
                    <a:lstStyle/>
                    <a:p>
                      <a:endParaRPr lang="en-NZ"/>
                    </a:p>
                  </a:txBody>
                  <a:tcPr/>
                </a:tc>
                <a:tc hMerge="1">
                  <a:txBody>
                    <a:bodyPr/>
                    <a:lstStyle/>
                    <a:p>
                      <a:endParaRPr lang="en-NZ"/>
                    </a:p>
                  </a:txBody>
                  <a:tcPr/>
                </a:tc>
                <a:tc hMerge="1">
                  <a:txBody>
                    <a:bodyPr/>
                    <a:lstStyle/>
                    <a:p>
                      <a:endParaRPr lang="en-NZ"/>
                    </a:p>
                  </a:txBody>
                  <a:tcPr/>
                </a:tc>
                <a:tc hMerge="1">
                  <a:txBody>
                    <a:bodyPr/>
                    <a:lstStyle/>
                    <a:p>
                      <a:endParaRPr lang="en-NZ"/>
                    </a:p>
                  </a:txBody>
                  <a:tcPr/>
                </a:tc>
                <a:tc hMerge="1">
                  <a:txBody>
                    <a:bodyPr/>
                    <a:lstStyle/>
                    <a:p>
                      <a:endParaRPr lang="en-NZ"/>
                    </a:p>
                  </a:txBody>
                  <a:tcPr/>
                </a:tc>
                <a:tc hMerge="1">
                  <a:txBody>
                    <a:bodyPr/>
                    <a:lstStyle/>
                    <a:p>
                      <a:endParaRPr lang="en-NZ"/>
                    </a:p>
                  </a:txBody>
                  <a:tcPr/>
                </a:tc>
                <a:tc hMerge="1">
                  <a:txBody>
                    <a:bodyPr/>
                    <a:lstStyle/>
                    <a:p>
                      <a:endParaRPr lang="en-NZ"/>
                    </a:p>
                  </a:txBody>
                  <a:tcPr/>
                </a:tc>
                <a:tc hMerge="1">
                  <a:txBody>
                    <a:bodyPr/>
                    <a:lstStyle/>
                    <a:p>
                      <a:endParaRPr lang="en-NZ"/>
                    </a:p>
                  </a:txBody>
                  <a:tcPr/>
                </a:tc>
                <a:tc hMerge="1">
                  <a:txBody>
                    <a:bodyPr/>
                    <a:lstStyle/>
                    <a:p>
                      <a:endParaRPr lang="en-NZ"/>
                    </a:p>
                  </a:txBody>
                  <a:tcPr/>
                </a:tc>
                <a:extLst>
                  <a:ext uri="{0D108BD9-81ED-4DB2-BD59-A6C34878D82A}">
                    <a16:rowId xmlns:a16="http://schemas.microsoft.com/office/drawing/2014/main" val="3435413625"/>
                  </a:ext>
                </a:extLst>
              </a:tr>
              <a:tr h="594210">
                <a:tc gridSpan="6">
                  <a:txBody>
                    <a:bodyPr/>
                    <a:lstStyle/>
                    <a:p>
                      <a:pPr marL="64770">
                        <a:lnSpc>
                          <a:spcPts val="1345"/>
                        </a:lnSpc>
                        <a:spcAft>
                          <a:spcPts val="0"/>
                        </a:spcAft>
                        <a:tabLst>
                          <a:tab pos="1019175" algn="l"/>
                        </a:tabLst>
                      </a:pPr>
                      <a:r>
                        <a:rPr lang="en-US" sz="600">
                          <a:effectLst/>
                          <a:latin typeface="Garamond" panose="02020404030301010803" pitchFamily="18" charset="0"/>
                          <a:ea typeface="Calibri" panose="020F0502020204030204" pitchFamily="34" charset="0"/>
                          <a:cs typeface="Times New Roman" panose="02020603050405020304" pitchFamily="18" charset="0"/>
                        </a:rPr>
                        <a:t>Phone	</a:t>
                      </a:r>
                      <a:r>
                        <a:rPr lang="en-US" sz="500">
                          <a:effectLst/>
                          <a:latin typeface="Garamond" panose="02020404030301010803" pitchFamily="18" charset="0"/>
                          <a:ea typeface="Calibri" panose="020F0502020204030204" pitchFamily="34" charset="0"/>
                          <a:cs typeface="Times New Roman" panose="02020603050405020304" pitchFamily="18" charset="0"/>
                        </a:rPr>
                        <a:t>(Wk)</a:t>
                      </a:r>
                      <a:endParaRPr lang="en-NZ" sz="5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NZ"/>
                    </a:p>
                  </a:txBody>
                  <a:tcPr/>
                </a:tc>
                <a:tc hMerge="1">
                  <a:txBody>
                    <a:bodyPr/>
                    <a:lstStyle/>
                    <a:p>
                      <a:endParaRPr lang="en-NZ"/>
                    </a:p>
                  </a:txBody>
                  <a:tcPr/>
                </a:tc>
                <a:tc hMerge="1">
                  <a:txBody>
                    <a:bodyPr/>
                    <a:lstStyle/>
                    <a:p>
                      <a:endParaRPr lang="en-NZ"/>
                    </a:p>
                  </a:txBody>
                  <a:tcPr/>
                </a:tc>
                <a:tc hMerge="1">
                  <a:txBody>
                    <a:bodyPr/>
                    <a:lstStyle/>
                    <a:p>
                      <a:endParaRPr lang="en-NZ"/>
                    </a:p>
                  </a:txBody>
                  <a:tcPr/>
                </a:tc>
                <a:tc hMerge="1">
                  <a:txBody>
                    <a:bodyPr/>
                    <a:lstStyle/>
                    <a:p>
                      <a:endParaRPr lang="en-NZ"/>
                    </a:p>
                  </a:txBody>
                  <a:tcPr/>
                </a:tc>
                <a:tc gridSpan="11">
                  <a:txBody>
                    <a:bodyPr/>
                    <a:lstStyle/>
                    <a:p>
                      <a:pPr marR="95885" algn="ctr">
                        <a:spcBef>
                          <a:spcPts val="225"/>
                        </a:spcBef>
                        <a:spcAft>
                          <a:spcPts val="0"/>
                        </a:spcAft>
                      </a:pPr>
                      <a:r>
                        <a:rPr lang="en-US" sz="500">
                          <a:effectLst/>
                          <a:latin typeface="Garamond" panose="02020404030301010803" pitchFamily="18" charset="0"/>
                          <a:ea typeface="Calibri" panose="020F0502020204030204" pitchFamily="34" charset="0"/>
                          <a:cs typeface="Times New Roman" panose="02020603050405020304" pitchFamily="18" charset="0"/>
                        </a:rPr>
                        <a:t>(Hm)</a:t>
                      </a:r>
                      <a:endParaRPr lang="en-NZ" sz="5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NZ"/>
                    </a:p>
                  </a:txBody>
                  <a:tcPr/>
                </a:tc>
                <a:tc hMerge="1">
                  <a:txBody>
                    <a:bodyPr/>
                    <a:lstStyle/>
                    <a:p>
                      <a:endParaRPr lang="en-NZ"/>
                    </a:p>
                  </a:txBody>
                  <a:tcPr/>
                </a:tc>
                <a:tc hMerge="1">
                  <a:txBody>
                    <a:bodyPr/>
                    <a:lstStyle/>
                    <a:p>
                      <a:endParaRPr lang="en-NZ"/>
                    </a:p>
                  </a:txBody>
                  <a:tcPr/>
                </a:tc>
                <a:tc hMerge="1">
                  <a:txBody>
                    <a:bodyPr/>
                    <a:lstStyle/>
                    <a:p>
                      <a:endParaRPr lang="en-NZ"/>
                    </a:p>
                  </a:txBody>
                  <a:tcPr/>
                </a:tc>
                <a:tc hMerge="1">
                  <a:txBody>
                    <a:bodyPr/>
                    <a:lstStyle/>
                    <a:p>
                      <a:endParaRPr lang="en-NZ"/>
                    </a:p>
                  </a:txBody>
                  <a:tcPr/>
                </a:tc>
                <a:tc hMerge="1">
                  <a:txBody>
                    <a:bodyPr/>
                    <a:lstStyle/>
                    <a:p>
                      <a:endParaRPr lang="en-NZ"/>
                    </a:p>
                  </a:txBody>
                  <a:tcPr/>
                </a:tc>
                <a:tc hMerge="1">
                  <a:txBody>
                    <a:bodyPr/>
                    <a:lstStyle/>
                    <a:p>
                      <a:endParaRPr lang="en-NZ"/>
                    </a:p>
                  </a:txBody>
                  <a:tcPr/>
                </a:tc>
                <a:tc hMerge="1">
                  <a:txBody>
                    <a:bodyPr/>
                    <a:lstStyle/>
                    <a:p>
                      <a:endParaRPr lang="en-NZ"/>
                    </a:p>
                  </a:txBody>
                  <a:tcPr/>
                </a:tc>
                <a:tc hMerge="1">
                  <a:txBody>
                    <a:bodyPr/>
                    <a:lstStyle/>
                    <a:p>
                      <a:endParaRPr lang="en-NZ"/>
                    </a:p>
                  </a:txBody>
                  <a:tcPr/>
                </a:tc>
                <a:tc hMerge="1">
                  <a:txBody>
                    <a:bodyPr/>
                    <a:lstStyle/>
                    <a:p>
                      <a:endParaRPr lang="en-NZ"/>
                    </a:p>
                  </a:txBody>
                  <a:tcPr/>
                </a:tc>
                <a:tc gridSpan="6">
                  <a:txBody>
                    <a:bodyPr/>
                    <a:lstStyle/>
                    <a:p>
                      <a:pPr marL="636905">
                        <a:spcBef>
                          <a:spcPts val="225"/>
                        </a:spcBef>
                        <a:spcAft>
                          <a:spcPts val="0"/>
                        </a:spcAft>
                      </a:pPr>
                      <a:r>
                        <a:rPr lang="en-US" sz="500">
                          <a:effectLst/>
                          <a:latin typeface="Garamond" panose="02020404030301010803" pitchFamily="18" charset="0"/>
                          <a:ea typeface="Calibri" panose="020F0502020204030204" pitchFamily="34" charset="0"/>
                          <a:cs typeface="Times New Roman" panose="02020603050405020304" pitchFamily="18" charset="0"/>
                        </a:rPr>
                        <a:t>(Mobile)</a:t>
                      </a:r>
                      <a:endParaRPr lang="en-NZ" sz="5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NZ"/>
                    </a:p>
                  </a:txBody>
                  <a:tcPr/>
                </a:tc>
                <a:tc hMerge="1">
                  <a:txBody>
                    <a:bodyPr/>
                    <a:lstStyle/>
                    <a:p>
                      <a:endParaRPr lang="en-NZ"/>
                    </a:p>
                  </a:txBody>
                  <a:tcPr/>
                </a:tc>
                <a:tc hMerge="1">
                  <a:txBody>
                    <a:bodyPr/>
                    <a:lstStyle/>
                    <a:p>
                      <a:endParaRPr lang="en-NZ"/>
                    </a:p>
                  </a:txBody>
                  <a:tcPr/>
                </a:tc>
                <a:tc hMerge="1">
                  <a:txBody>
                    <a:bodyPr/>
                    <a:lstStyle/>
                    <a:p>
                      <a:endParaRPr lang="en-NZ"/>
                    </a:p>
                  </a:txBody>
                  <a:tcPr/>
                </a:tc>
                <a:tc hMerge="1">
                  <a:txBody>
                    <a:bodyPr/>
                    <a:lstStyle/>
                    <a:p>
                      <a:endParaRPr lang="en-NZ"/>
                    </a:p>
                  </a:txBody>
                  <a:tcPr/>
                </a:tc>
                <a:extLst>
                  <a:ext uri="{0D108BD9-81ED-4DB2-BD59-A6C34878D82A}">
                    <a16:rowId xmlns:a16="http://schemas.microsoft.com/office/drawing/2014/main" val="3190405038"/>
                  </a:ext>
                </a:extLst>
              </a:tr>
              <a:tr h="438801">
                <a:tc gridSpan="23">
                  <a:txBody>
                    <a:bodyPr/>
                    <a:lstStyle/>
                    <a:p>
                      <a:pPr marL="64770">
                        <a:spcAft>
                          <a:spcPts val="0"/>
                        </a:spcAft>
                        <a:tabLst>
                          <a:tab pos="3216275" algn="l"/>
                        </a:tabLst>
                      </a:pPr>
                      <a:r>
                        <a:rPr lang="en-US" sz="600">
                          <a:effectLst/>
                          <a:latin typeface="Garamond" panose="02020404030301010803" pitchFamily="18" charset="0"/>
                          <a:ea typeface="Calibri" panose="020F0502020204030204" pitchFamily="34" charset="0"/>
                          <a:cs typeface="Times New Roman" panose="02020603050405020304" pitchFamily="18" charset="0"/>
                        </a:rPr>
                        <a:t>Other</a:t>
                      </a:r>
                      <a:r>
                        <a:rPr lang="en-US" sz="600" spc="-30">
                          <a:effectLst/>
                          <a:latin typeface="Garamond" panose="02020404030301010803" pitchFamily="18" charset="0"/>
                          <a:ea typeface="Calibri" panose="020F0502020204030204" pitchFamily="34" charset="0"/>
                          <a:cs typeface="Times New Roman" panose="02020603050405020304" pitchFamily="18" charset="0"/>
                        </a:rPr>
                        <a:t> </a:t>
                      </a:r>
                      <a:r>
                        <a:rPr lang="en-US" sz="600">
                          <a:effectLst/>
                          <a:latin typeface="Garamond" panose="02020404030301010803" pitchFamily="18" charset="0"/>
                          <a:ea typeface="Calibri" panose="020F0502020204030204" pitchFamily="34" charset="0"/>
                          <a:cs typeface="Times New Roman" panose="02020603050405020304" pitchFamily="18" charset="0"/>
                        </a:rPr>
                        <a:t>contact</a:t>
                      </a:r>
                      <a:r>
                        <a:rPr lang="en-US" sz="600" spc="-30">
                          <a:effectLst/>
                          <a:latin typeface="Garamond" panose="02020404030301010803" pitchFamily="18" charset="0"/>
                          <a:ea typeface="Calibri" panose="020F0502020204030204" pitchFamily="34" charset="0"/>
                          <a:cs typeface="Times New Roman" panose="02020603050405020304" pitchFamily="18" charset="0"/>
                        </a:rPr>
                        <a:t> </a:t>
                      </a:r>
                      <a:r>
                        <a:rPr lang="en-US" sz="600">
                          <a:effectLst/>
                          <a:latin typeface="Garamond" panose="02020404030301010803" pitchFamily="18" charset="0"/>
                          <a:ea typeface="Calibri" panose="020F0502020204030204" pitchFamily="34" charset="0"/>
                          <a:cs typeface="Times New Roman" panose="02020603050405020304" pitchFamily="18" charset="0"/>
                        </a:rPr>
                        <a:t>address</a:t>
                      </a:r>
                      <a:r>
                        <a:rPr lang="en-US" sz="600" spc="-30">
                          <a:effectLst/>
                          <a:latin typeface="Garamond" panose="02020404030301010803" pitchFamily="18" charset="0"/>
                          <a:ea typeface="Calibri" panose="020F0502020204030204" pitchFamily="34" charset="0"/>
                          <a:cs typeface="Times New Roman" panose="02020603050405020304" pitchFamily="18" charset="0"/>
                        </a:rPr>
                        <a:t> </a:t>
                      </a:r>
                      <a:r>
                        <a:rPr lang="en-US" sz="600">
                          <a:effectLst/>
                          <a:latin typeface="Garamond" panose="02020404030301010803" pitchFamily="18" charset="0"/>
                          <a:ea typeface="Calibri" panose="020F0502020204030204" pitchFamily="34" charset="0"/>
                          <a:cs typeface="Times New Roman" panose="02020603050405020304" pitchFamily="18" charset="0"/>
                        </a:rPr>
                        <a:t>(es)	e-mail</a:t>
                      </a:r>
                      <a:endParaRPr lang="en-NZ" sz="5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NZ"/>
                    </a:p>
                  </a:txBody>
                  <a:tcPr/>
                </a:tc>
                <a:tc hMerge="1">
                  <a:txBody>
                    <a:bodyPr/>
                    <a:lstStyle/>
                    <a:p>
                      <a:endParaRPr lang="en-NZ"/>
                    </a:p>
                  </a:txBody>
                  <a:tcPr/>
                </a:tc>
                <a:tc hMerge="1">
                  <a:txBody>
                    <a:bodyPr/>
                    <a:lstStyle/>
                    <a:p>
                      <a:endParaRPr lang="en-NZ"/>
                    </a:p>
                  </a:txBody>
                  <a:tcPr/>
                </a:tc>
                <a:tc hMerge="1">
                  <a:txBody>
                    <a:bodyPr/>
                    <a:lstStyle/>
                    <a:p>
                      <a:endParaRPr lang="en-NZ"/>
                    </a:p>
                  </a:txBody>
                  <a:tcPr/>
                </a:tc>
                <a:tc hMerge="1">
                  <a:txBody>
                    <a:bodyPr/>
                    <a:lstStyle/>
                    <a:p>
                      <a:endParaRPr lang="en-NZ"/>
                    </a:p>
                  </a:txBody>
                  <a:tcPr/>
                </a:tc>
                <a:tc hMerge="1">
                  <a:txBody>
                    <a:bodyPr/>
                    <a:lstStyle/>
                    <a:p>
                      <a:endParaRPr lang="en-NZ"/>
                    </a:p>
                  </a:txBody>
                  <a:tcPr/>
                </a:tc>
                <a:tc hMerge="1">
                  <a:txBody>
                    <a:bodyPr/>
                    <a:lstStyle/>
                    <a:p>
                      <a:endParaRPr lang="en-NZ"/>
                    </a:p>
                  </a:txBody>
                  <a:tcPr/>
                </a:tc>
                <a:tc hMerge="1">
                  <a:txBody>
                    <a:bodyPr/>
                    <a:lstStyle/>
                    <a:p>
                      <a:endParaRPr lang="en-NZ"/>
                    </a:p>
                  </a:txBody>
                  <a:tcPr/>
                </a:tc>
                <a:tc hMerge="1">
                  <a:txBody>
                    <a:bodyPr/>
                    <a:lstStyle/>
                    <a:p>
                      <a:endParaRPr lang="en-NZ"/>
                    </a:p>
                  </a:txBody>
                  <a:tcPr/>
                </a:tc>
                <a:tc hMerge="1">
                  <a:txBody>
                    <a:bodyPr/>
                    <a:lstStyle/>
                    <a:p>
                      <a:endParaRPr lang="en-NZ"/>
                    </a:p>
                  </a:txBody>
                  <a:tcPr/>
                </a:tc>
                <a:tc hMerge="1">
                  <a:txBody>
                    <a:bodyPr/>
                    <a:lstStyle/>
                    <a:p>
                      <a:endParaRPr lang="en-NZ"/>
                    </a:p>
                  </a:txBody>
                  <a:tcPr/>
                </a:tc>
                <a:tc hMerge="1">
                  <a:txBody>
                    <a:bodyPr/>
                    <a:lstStyle/>
                    <a:p>
                      <a:endParaRPr lang="en-NZ"/>
                    </a:p>
                  </a:txBody>
                  <a:tcPr/>
                </a:tc>
                <a:tc hMerge="1">
                  <a:txBody>
                    <a:bodyPr/>
                    <a:lstStyle/>
                    <a:p>
                      <a:endParaRPr lang="en-NZ"/>
                    </a:p>
                  </a:txBody>
                  <a:tcPr/>
                </a:tc>
                <a:tc hMerge="1">
                  <a:txBody>
                    <a:bodyPr/>
                    <a:lstStyle/>
                    <a:p>
                      <a:endParaRPr lang="en-NZ"/>
                    </a:p>
                  </a:txBody>
                  <a:tcPr/>
                </a:tc>
                <a:tc hMerge="1">
                  <a:txBody>
                    <a:bodyPr/>
                    <a:lstStyle/>
                    <a:p>
                      <a:endParaRPr lang="en-NZ"/>
                    </a:p>
                  </a:txBody>
                  <a:tcPr/>
                </a:tc>
                <a:tc hMerge="1">
                  <a:txBody>
                    <a:bodyPr/>
                    <a:lstStyle/>
                    <a:p>
                      <a:endParaRPr lang="en-NZ"/>
                    </a:p>
                  </a:txBody>
                  <a:tcPr/>
                </a:tc>
                <a:tc hMerge="1">
                  <a:txBody>
                    <a:bodyPr/>
                    <a:lstStyle/>
                    <a:p>
                      <a:endParaRPr lang="en-NZ"/>
                    </a:p>
                  </a:txBody>
                  <a:tcPr/>
                </a:tc>
                <a:tc hMerge="1">
                  <a:txBody>
                    <a:bodyPr/>
                    <a:lstStyle/>
                    <a:p>
                      <a:endParaRPr lang="en-NZ"/>
                    </a:p>
                  </a:txBody>
                  <a:tcPr/>
                </a:tc>
                <a:tc hMerge="1">
                  <a:txBody>
                    <a:bodyPr/>
                    <a:lstStyle/>
                    <a:p>
                      <a:endParaRPr lang="en-NZ"/>
                    </a:p>
                  </a:txBody>
                  <a:tcPr/>
                </a:tc>
                <a:tc hMerge="1">
                  <a:txBody>
                    <a:bodyPr/>
                    <a:lstStyle/>
                    <a:p>
                      <a:endParaRPr lang="en-NZ"/>
                    </a:p>
                  </a:txBody>
                  <a:tcPr/>
                </a:tc>
                <a:tc hMerge="1">
                  <a:txBody>
                    <a:bodyPr/>
                    <a:lstStyle/>
                    <a:p>
                      <a:endParaRPr lang="en-NZ"/>
                    </a:p>
                  </a:txBody>
                  <a:tcPr/>
                </a:tc>
                <a:tc hMerge="1">
                  <a:txBody>
                    <a:bodyPr/>
                    <a:lstStyle/>
                    <a:p>
                      <a:endParaRPr lang="en-NZ"/>
                    </a:p>
                  </a:txBody>
                  <a:tcPr/>
                </a:tc>
                <a:extLst>
                  <a:ext uri="{0D108BD9-81ED-4DB2-BD59-A6C34878D82A}">
                    <a16:rowId xmlns:a16="http://schemas.microsoft.com/office/drawing/2014/main" val="3696230714"/>
                  </a:ext>
                </a:extLst>
              </a:tr>
              <a:tr h="237171">
                <a:tc gridSpan="23">
                  <a:txBody>
                    <a:bodyPr/>
                    <a:lstStyle/>
                    <a:p>
                      <a:pPr marL="64770">
                        <a:spcAft>
                          <a:spcPts val="0"/>
                        </a:spcAft>
                      </a:pPr>
                      <a:r>
                        <a:rPr lang="en-US" sz="800" b="1">
                          <a:effectLst/>
                          <a:latin typeface="Garamond" panose="02020404030301010803" pitchFamily="18" charset="0"/>
                          <a:ea typeface="Calibri" panose="020F0502020204030204" pitchFamily="34" charset="0"/>
                          <a:cs typeface="Times New Roman" panose="02020603050405020304" pitchFamily="18" charset="0"/>
                        </a:rPr>
                        <a:t>Tenant</a:t>
                      </a:r>
                      <a:r>
                        <a:rPr lang="en-US" sz="800" b="1" spc="-100">
                          <a:effectLst/>
                          <a:latin typeface="Garamond" panose="02020404030301010803" pitchFamily="18" charset="0"/>
                          <a:ea typeface="Calibri" panose="020F0502020204030204" pitchFamily="34" charset="0"/>
                          <a:cs typeface="Times New Roman" panose="02020603050405020304" pitchFamily="18" charset="0"/>
                        </a:rPr>
                        <a:t> </a:t>
                      </a:r>
                      <a:r>
                        <a:rPr lang="en-US" sz="800" b="1">
                          <a:effectLst/>
                          <a:latin typeface="Garamond" panose="02020404030301010803" pitchFamily="18" charset="0"/>
                          <a:ea typeface="Calibri" panose="020F0502020204030204" pitchFamily="34" charset="0"/>
                          <a:cs typeface="Times New Roman" panose="02020603050405020304" pitchFamily="18" charset="0"/>
                        </a:rPr>
                        <a:t>Details</a:t>
                      </a:r>
                      <a:endParaRPr lang="en-NZ" sz="5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NZ"/>
                    </a:p>
                  </a:txBody>
                  <a:tcPr/>
                </a:tc>
                <a:tc hMerge="1">
                  <a:txBody>
                    <a:bodyPr/>
                    <a:lstStyle/>
                    <a:p>
                      <a:endParaRPr lang="en-NZ"/>
                    </a:p>
                  </a:txBody>
                  <a:tcPr/>
                </a:tc>
                <a:tc hMerge="1">
                  <a:txBody>
                    <a:bodyPr/>
                    <a:lstStyle/>
                    <a:p>
                      <a:endParaRPr lang="en-NZ"/>
                    </a:p>
                  </a:txBody>
                  <a:tcPr/>
                </a:tc>
                <a:tc hMerge="1">
                  <a:txBody>
                    <a:bodyPr/>
                    <a:lstStyle/>
                    <a:p>
                      <a:endParaRPr lang="en-NZ"/>
                    </a:p>
                  </a:txBody>
                  <a:tcPr/>
                </a:tc>
                <a:tc hMerge="1">
                  <a:txBody>
                    <a:bodyPr/>
                    <a:lstStyle/>
                    <a:p>
                      <a:endParaRPr lang="en-NZ"/>
                    </a:p>
                  </a:txBody>
                  <a:tcPr/>
                </a:tc>
                <a:tc hMerge="1">
                  <a:txBody>
                    <a:bodyPr/>
                    <a:lstStyle/>
                    <a:p>
                      <a:endParaRPr lang="en-NZ"/>
                    </a:p>
                  </a:txBody>
                  <a:tcPr/>
                </a:tc>
                <a:tc hMerge="1">
                  <a:txBody>
                    <a:bodyPr/>
                    <a:lstStyle/>
                    <a:p>
                      <a:endParaRPr lang="en-NZ"/>
                    </a:p>
                  </a:txBody>
                  <a:tcPr/>
                </a:tc>
                <a:tc hMerge="1">
                  <a:txBody>
                    <a:bodyPr/>
                    <a:lstStyle/>
                    <a:p>
                      <a:endParaRPr lang="en-NZ"/>
                    </a:p>
                  </a:txBody>
                  <a:tcPr/>
                </a:tc>
                <a:tc hMerge="1">
                  <a:txBody>
                    <a:bodyPr/>
                    <a:lstStyle/>
                    <a:p>
                      <a:endParaRPr lang="en-NZ"/>
                    </a:p>
                  </a:txBody>
                  <a:tcPr/>
                </a:tc>
                <a:tc hMerge="1">
                  <a:txBody>
                    <a:bodyPr/>
                    <a:lstStyle/>
                    <a:p>
                      <a:endParaRPr lang="en-NZ"/>
                    </a:p>
                  </a:txBody>
                  <a:tcPr/>
                </a:tc>
                <a:tc hMerge="1">
                  <a:txBody>
                    <a:bodyPr/>
                    <a:lstStyle/>
                    <a:p>
                      <a:endParaRPr lang="en-NZ"/>
                    </a:p>
                  </a:txBody>
                  <a:tcPr/>
                </a:tc>
                <a:tc hMerge="1">
                  <a:txBody>
                    <a:bodyPr/>
                    <a:lstStyle/>
                    <a:p>
                      <a:endParaRPr lang="en-NZ"/>
                    </a:p>
                  </a:txBody>
                  <a:tcPr/>
                </a:tc>
                <a:tc hMerge="1">
                  <a:txBody>
                    <a:bodyPr/>
                    <a:lstStyle/>
                    <a:p>
                      <a:endParaRPr lang="en-NZ"/>
                    </a:p>
                  </a:txBody>
                  <a:tcPr/>
                </a:tc>
                <a:tc hMerge="1">
                  <a:txBody>
                    <a:bodyPr/>
                    <a:lstStyle/>
                    <a:p>
                      <a:endParaRPr lang="en-NZ"/>
                    </a:p>
                  </a:txBody>
                  <a:tcPr/>
                </a:tc>
                <a:tc hMerge="1">
                  <a:txBody>
                    <a:bodyPr/>
                    <a:lstStyle/>
                    <a:p>
                      <a:endParaRPr lang="en-NZ"/>
                    </a:p>
                  </a:txBody>
                  <a:tcPr/>
                </a:tc>
                <a:tc hMerge="1">
                  <a:txBody>
                    <a:bodyPr/>
                    <a:lstStyle/>
                    <a:p>
                      <a:endParaRPr lang="en-NZ"/>
                    </a:p>
                  </a:txBody>
                  <a:tcPr/>
                </a:tc>
                <a:tc hMerge="1">
                  <a:txBody>
                    <a:bodyPr/>
                    <a:lstStyle/>
                    <a:p>
                      <a:endParaRPr lang="en-NZ"/>
                    </a:p>
                  </a:txBody>
                  <a:tcPr/>
                </a:tc>
                <a:tc hMerge="1">
                  <a:txBody>
                    <a:bodyPr/>
                    <a:lstStyle/>
                    <a:p>
                      <a:endParaRPr lang="en-NZ"/>
                    </a:p>
                  </a:txBody>
                  <a:tcPr/>
                </a:tc>
                <a:tc hMerge="1">
                  <a:txBody>
                    <a:bodyPr/>
                    <a:lstStyle/>
                    <a:p>
                      <a:endParaRPr lang="en-NZ"/>
                    </a:p>
                  </a:txBody>
                  <a:tcPr/>
                </a:tc>
                <a:tc hMerge="1">
                  <a:txBody>
                    <a:bodyPr/>
                    <a:lstStyle/>
                    <a:p>
                      <a:endParaRPr lang="en-NZ"/>
                    </a:p>
                  </a:txBody>
                  <a:tcPr/>
                </a:tc>
                <a:tc hMerge="1">
                  <a:txBody>
                    <a:bodyPr/>
                    <a:lstStyle/>
                    <a:p>
                      <a:endParaRPr lang="en-NZ"/>
                    </a:p>
                  </a:txBody>
                  <a:tcPr/>
                </a:tc>
                <a:tc hMerge="1">
                  <a:txBody>
                    <a:bodyPr/>
                    <a:lstStyle/>
                    <a:p>
                      <a:endParaRPr lang="en-NZ"/>
                    </a:p>
                  </a:txBody>
                  <a:tcPr/>
                </a:tc>
                <a:extLst>
                  <a:ext uri="{0D108BD9-81ED-4DB2-BD59-A6C34878D82A}">
                    <a16:rowId xmlns:a16="http://schemas.microsoft.com/office/drawing/2014/main" val="1515541205"/>
                  </a:ext>
                </a:extLst>
              </a:tr>
              <a:tr h="203819">
                <a:tc gridSpan="23">
                  <a:txBody>
                    <a:bodyPr/>
                    <a:lstStyle/>
                    <a:p>
                      <a:pPr marL="64770">
                        <a:spcAft>
                          <a:spcPts val="0"/>
                        </a:spcAft>
                      </a:pPr>
                      <a:r>
                        <a:rPr lang="en-US" sz="600">
                          <a:effectLst/>
                          <a:latin typeface="Garamond" panose="02020404030301010803" pitchFamily="18" charset="0"/>
                          <a:ea typeface="Calibri" panose="020F0502020204030204" pitchFamily="34" charset="0"/>
                          <a:cs typeface="Times New Roman" panose="02020603050405020304" pitchFamily="18" charset="0"/>
                        </a:rPr>
                        <a:t>Name(s):</a:t>
                      </a:r>
                      <a:endParaRPr lang="en-NZ" sz="5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NZ"/>
                    </a:p>
                  </a:txBody>
                  <a:tcPr/>
                </a:tc>
                <a:tc hMerge="1">
                  <a:txBody>
                    <a:bodyPr/>
                    <a:lstStyle/>
                    <a:p>
                      <a:endParaRPr lang="en-NZ"/>
                    </a:p>
                  </a:txBody>
                  <a:tcPr/>
                </a:tc>
                <a:tc hMerge="1">
                  <a:txBody>
                    <a:bodyPr/>
                    <a:lstStyle/>
                    <a:p>
                      <a:endParaRPr lang="en-NZ"/>
                    </a:p>
                  </a:txBody>
                  <a:tcPr/>
                </a:tc>
                <a:tc hMerge="1">
                  <a:txBody>
                    <a:bodyPr/>
                    <a:lstStyle/>
                    <a:p>
                      <a:endParaRPr lang="en-NZ"/>
                    </a:p>
                  </a:txBody>
                  <a:tcPr/>
                </a:tc>
                <a:tc hMerge="1">
                  <a:txBody>
                    <a:bodyPr/>
                    <a:lstStyle/>
                    <a:p>
                      <a:endParaRPr lang="en-NZ"/>
                    </a:p>
                  </a:txBody>
                  <a:tcPr/>
                </a:tc>
                <a:tc hMerge="1">
                  <a:txBody>
                    <a:bodyPr/>
                    <a:lstStyle/>
                    <a:p>
                      <a:endParaRPr lang="en-NZ"/>
                    </a:p>
                  </a:txBody>
                  <a:tcPr/>
                </a:tc>
                <a:tc hMerge="1">
                  <a:txBody>
                    <a:bodyPr/>
                    <a:lstStyle/>
                    <a:p>
                      <a:endParaRPr lang="en-NZ"/>
                    </a:p>
                  </a:txBody>
                  <a:tcPr/>
                </a:tc>
                <a:tc hMerge="1">
                  <a:txBody>
                    <a:bodyPr/>
                    <a:lstStyle/>
                    <a:p>
                      <a:endParaRPr lang="en-NZ"/>
                    </a:p>
                  </a:txBody>
                  <a:tcPr/>
                </a:tc>
                <a:tc hMerge="1">
                  <a:txBody>
                    <a:bodyPr/>
                    <a:lstStyle/>
                    <a:p>
                      <a:endParaRPr lang="en-NZ"/>
                    </a:p>
                  </a:txBody>
                  <a:tcPr/>
                </a:tc>
                <a:tc hMerge="1">
                  <a:txBody>
                    <a:bodyPr/>
                    <a:lstStyle/>
                    <a:p>
                      <a:endParaRPr lang="en-NZ"/>
                    </a:p>
                  </a:txBody>
                  <a:tcPr/>
                </a:tc>
                <a:tc hMerge="1">
                  <a:txBody>
                    <a:bodyPr/>
                    <a:lstStyle/>
                    <a:p>
                      <a:endParaRPr lang="en-NZ"/>
                    </a:p>
                  </a:txBody>
                  <a:tcPr/>
                </a:tc>
                <a:tc hMerge="1">
                  <a:txBody>
                    <a:bodyPr/>
                    <a:lstStyle/>
                    <a:p>
                      <a:endParaRPr lang="en-NZ"/>
                    </a:p>
                  </a:txBody>
                  <a:tcPr/>
                </a:tc>
                <a:tc hMerge="1">
                  <a:txBody>
                    <a:bodyPr/>
                    <a:lstStyle/>
                    <a:p>
                      <a:endParaRPr lang="en-NZ"/>
                    </a:p>
                  </a:txBody>
                  <a:tcPr/>
                </a:tc>
                <a:tc hMerge="1">
                  <a:txBody>
                    <a:bodyPr/>
                    <a:lstStyle/>
                    <a:p>
                      <a:endParaRPr lang="en-NZ"/>
                    </a:p>
                  </a:txBody>
                  <a:tcPr/>
                </a:tc>
                <a:tc hMerge="1">
                  <a:txBody>
                    <a:bodyPr/>
                    <a:lstStyle/>
                    <a:p>
                      <a:endParaRPr lang="en-NZ"/>
                    </a:p>
                  </a:txBody>
                  <a:tcPr/>
                </a:tc>
                <a:tc hMerge="1">
                  <a:txBody>
                    <a:bodyPr/>
                    <a:lstStyle/>
                    <a:p>
                      <a:endParaRPr lang="en-NZ"/>
                    </a:p>
                  </a:txBody>
                  <a:tcPr/>
                </a:tc>
                <a:tc hMerge="1">
                  <a:txBody>
                    <a:bodyPr/>
                    <a:lstStyle/>
                    <a:p>
                      <a:endParaRPr lang="en-NZ"/>
                    </a:p>
                  </a:txBody>
                  <a:tcPr/>
                </a:tc>
                <a:tc hMerge="1">
                  <a:txBody>
                    <a:bodyPr/>
                    <a:lstStyle/>
                    <a:p>
                      <a:endParaRPr lang="en-NZ"/>
                    </a:p>
                  </a:txBody>
                  <a:tcPr/>
                </a:tc>
                <a:tc hMerge="1">
                  <a:txBody>
                    <a:bodyPr/>
                    <a:lstStyle/>
                    <a:p>
                      <a:endParaRPr lang="en-NZ"/>
                    </a:p>
                  </a:txBody>
                  <a:tcPr/>
                </a:tc>
                <a:tc hMerge="1">
                  <a:txBody>
                    <a:bodyPr/>
                    <a:lstStyle/>
                    <a:p>
                      <a:endParaRPr lang="en-NZ"/>
                    </a:p>
                  </a:txBody>
                  <a:tcPr/>
                </a:tc>
                <a:tc hMerge="1">
                  <a:txBody>
                    <a:bodyPr/>
                    <a:lstStyle/>
                    <a:p>
                      <a:endParaRPr lang="en-NZ"/>
                    </a:p>
                  </a:txBody>
                  <a:tcPr/>
                </a:tc>
                <a:tc hMerge="1">
                  <a:txBody>
                    <a:bodyPr/>
                    <a:lstStyle/>
                    <a:p>
                      <a:endParaRPr lang="en-NZ"/>
                    </a:p>
                  </a:txBody>
                  <a:tcPr/>
                </a:tc>
                <a:extLst>
                  <a:ext uri="{0D108BD9-81ED-4DB2-BD59-A6C34878D82A}">
                    <a16:rowId xmlns:a16="http://schemas.microsoft.com/office/drawing/2014/main" val="1030263646"/>
                  </a:ext>
                </a:extLst>
              </a:tr>
              <a:tr h="91417">
                <a:tc gridSpan="23">
                  <a:txBody>
                    <a:bodyPr/>
                    <a:lstStyle/>
                    <a:p>
                      <a:pPr marL="64770">
                        <a:spcAft>
                          <a:spcPts val="0"/>
                        </a:spcAft>
                      </a:pPr>
                      <a:r>
                        <a:rPr lang="en-US" sz="500" b="1">
                          <a:effectLst/>
                          <a:latin typeface="Garamond" panose="02020404030301010803" pitchFamily="18" charset="0"/>
                          <a:ea typeface="Calibri" panose="020F0502020204030204" pitchFamily="34" charset="0"/>
                          <a:cs typeface="Times New Roman" panose="02020603050405020304" pitchFamily="18" charset="0"/>
                        </a:rPr>
                        <a:t>This</a:t>
                      </a:r>
                      <a:r>
                        <a:rPr lang="en-US" sz="500" b="1" spc="-20">
                          <a:effectLst/>
                          <a:latin typeface="Garamond" panose="02020404030301010803" pitchFamily="18" charset="0"/>
                          <a:ea typeface="Calibri" panose="020F0502020204030204" pitchFamily="34" charset="0"/>
                          <a:cs typeface="Times New Roman" panose="02020603050405020304" pitchFamily="18" charset="0"/>
                        </a:rPr>
                        <a:t> </a:t>
                      </a:r>
                      <a:r>
                        <a:rPr lang="en-US" sz="500" b="1">
                          <a:effectLst/>
                          <a:latin typeface="Garamond" panose="02020404030301010803" pitchFamily="18" charset="0"/>
                          <a:ea typeface="Calibri" panose="020F0502020204030204" pitchFamily="34" charset="0"/>
                          <a:cs typeface="Times New Roman" panose="02020603050405020304" pitchFamily="18" charset="0"/>
                        </a:rPr>
                        <a:t>section</a:t>
                      </a:r>
                      <a:r>
                        <a:rPr lang="en-US" sz="500" b="1" spc="-15">
                          <a:effectLst/>
                          <a:latin typeface="Garamond" panose="02020404030301010803" pitchFamily="18" charset="0"/>
                          <a:ea typeface="Calibri" panose="020F0502020204030204" pitchFamily="34" charset="0"/>
                          <a:cs typeface="Times New Roman" panose="02020603050405020304" pitchFamily="18" charset="0"/>
                        </a:rPr>
                        <a:t> </a:t>
                      </a:r>
                      <a:r>
                        <a:rPr lang="en-US" sz="500" b="1">
                          <a:effectLst/>
                          <a:latin typeface="Garamond" panose="02020404030301010803" pitchFamily="18" charset="0"/>
                          <a:ea typeface="Calibri" panose="020F0502020204030204" pitchFamily="34" charset="0"/>
                          <a:cs typeface="Times New Roman" panose="02020603050405020304" pitchFamily="18" charset="0"/>
                        </a:rPr>
                        <a:t>must</a:t>
                      </a:r>
                      <a:r>
                        <a:rPr lang="en-US" sz="500" b="1" spc="-15">
                          <a:effectLst/>
                          <a:latin typeface="Garamond" panose="02020404030301010803" pitchFamily="18" charset="0"/>
                          <a:ea typeface="Calibri" panose="020F0502020204030204" pitchFamily="34" charset="0"/>
                          <a:cs typeface="Times New Roman" panose="02020603050405020304" pitchFamily="18" charset="0"/>
                        </a:rPr>
                        <a:t> </a:t>
                      </a:r>
                      <a:r>
                        <a:rPr lang="en-US" sz="500" b="1">
                          <a:effectLst/>
                          <a:latin typeface="Garamond" panose="02020404030301010803" pitchFamily="18" charset="0"/>
                          <a:ea typeface="Calibri" panose="020F0502020204030204" pitchFamily="34" charset="0"/>
                          <a:cs typeface="Times New Roman" panose="02020603050405020304" pitchFamily="18" charset="0"/>
                        </a:rPr>
                        <a:t>be</a:t>
                      </a:r>
                      <a:r>
                        <a:rPr lang="en-US" sz="500" b="1" spc="-15">
                          <a:effectLst/>
                          <a:latin typeface="Garamond" panose="02020404030301010803" pitchFamily="18" charset="0"/>
                          <a:ea typeface="Calibri" panose="020F0502020204030204" pitchFamily="34" charset="0"/>
                          <a:cs typeface="Times New Roman" panose="02020603050405020304" pitchFamily="18" charset="0"/>
                        </a:rPr>
                        <a:t> </a:t>
                      </a:r>
                      <a:r>
                        <a:rPr lang="en-US" sz="500" b="1">
                          <a:effectLst/>
                          <a:latin typeface="Garamond" panose="02020404030301010803" pitchFamily="18" charset="0"/>
                          <a:ea typeface="Calibri" panose="020F0502020204030204" pitchFamily="34" charset="0"/>
                          <a:cs typeface="Times New Roman" panose="02020603050405020304" pitchFamily="18" charset="0"/>
                        </a:rPr>
                        <a:t>filled</a:t>
                      </a:r>
                      <a:r>
                        <a:rPr lang="en-US" sz="500" b="1" spc="-20">
                          <a:effectLst/>
                          <a:latin typeface="Garamond" panose="02020404030301010803" pitchFamily="18" charset="0"/>
                          <a:ea typeface="Calibri" panose="020F0502020204030204" pitchFamily="34" charset="0"/>
                          <a:cs typeface="Times New Roman" panose="02020603050405020304" pitchFamily="18" charset="0"/>
                        </a:rPr>
                        <a:t> </a:t>
                      </a:r>
                      <a:r>
                        <a:rPr lang="en-US" sz="500" b="1">
                          <a:effectLst/>
                          <a:latin typeface="Garamond" panose="02020404030301010803" pitchFamily="18" charset="0"/>
                          <a:ea typeface="Calibri" panose="020F0502020204030204" pitchFamily="34" charset="0"/>
                          <a:cs typeface="Times New Roman" panose="02020603050405020304" pitchFamily="18" charset="0"/>
                        </a:rPr>
                        <a:t>in:</a:t>
                      </a:r>
                      <a:endParaRPr lang="en-NZ" sz="5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NZ"/>
                    </a:p>
                  </a:txBody>
                  <a:tcPr/>
                </a:tc>
                <a:tc hMerge="1">
                  <a:txBody>
                    <a:bodyPr/>
                    <a:lstStyle/>
                    <a:p>
                      <a:endParaRPr lang="en-NZ"/>
                    </a:p>
                  </a:txBody>
                  <a:tcPr/>
                </a:tc>
                <a:tc hMerge="1">
                  <a:txBody>
                    <a:bodyPr/>
                    <a:lstStyle/>
                    <a:p>
                      <a:endParaRPr lang="en-NZ"/>
                    </a:p>
                  </a:txBody>
                  <a:tcPr/>
                </a:tc>
                <a:tc hMerge="1">
                  <a:txBody>
                    <a:bodyPr/>
                    <a:lstStyle/>
                    <a:p>
                      <a:endParaRPr lang="en-NZ"/>
                    </a:p>
                  </a:txBody>
                  <a:tcPr/>
                </a:tc>
                <a:tc hMerge="1">
                  <a:txBody>
                    <a:bodyPr/>
                    <a:lstStyle/>
                    <a:p>
                      <a:endParaRPr lang="en-NZ"/>
                    </a:p>
                  </a:txBody>
                  <a:tcPr/>
                </a:tc>
                <a:tc hMerge="1">
                  <a:txBody>
                    <a:bodyPr/>
                    <a:lstStyle/>
                    <a:p>
                      <a:endParaRPr lang="en-NZ"/>
                    </a:p>
                  </a:txBody>
                  <a:tcPr/>
                </a:tc>
                <a:tc hMerge="1">
                  <a:txBody>
                    <a:bodyPr/>
                    <a:lstStyle/>
                    <a:p>
                      <a:endParaRPr lang="en-NZ"/>
                    </a:p>
                  </a:txBody>
                  <a:tcPr/>
                </a:tc>
                <a:tc hMerge="1">
                  <a:txBody>
                    <a:bodyPr/>
                    <a:lstStyle/>
                    <a:p>
                      <a:endParaRPr lang="en-NZ"/>
                    </a:p>
                  </a:txBody>
                  <a:tcPr/>
                </a:tc>
                <a:tc hMerge="1">
                  <a:txBody>
                    <a:bodyPr/>
                    <a:lstStyle/>
                    <a:p>
                      <a:endParaRPr lang="en-NZ"/>
                    </a:p>
                  </a:txBody>
                  <a:tcPr/>
                </a:tc>
                <a:tc hMerge="1">
                  <a:txBody>
                    <a:bodyPr/>
                    <a:lstStyle/>
                    <a:p>
                      <a:endParaRPr lang="en-NZ"/>
                    </a:p>
                  </a:txBody>
                  <a:tcPr/>
                </a:tc>
                <a:tc hMerge="1">
                  <a:txBody>
                    <a:bodyPr/>
                    <a:lstStyle/>
                    <a:p>
                      <a:endParaRPr lang="en-NZ"/>
                    </a:p>
                  </a:txBody>
                  <a:tcPr/>
                </a:tc>
                <a:tc hMerge="1">
                  <a:txBody>
                    <a:bodyPr/>
                    <a:lstStyle/>
                    <a:p>
                      <a:endParaRPr lang="en-NZ"/>
                    </a:p>
                  </a:txBody>
                  <a:tcPr/>
                </a:tc>
                <a:tc hMerge="1">
                  <a:txBody>
                    <a:bodyPr/>
                    <a:lstStyle/>
                    <a:p>
                      <a:endParaRPr lang="en-NZ"/>
                    </a:p>
                  </a:txBody>
                  <a:tcPr/>
                </a:tc>
                <a:tc hMerge="1">
                  <a:txBody>
                    <a:bodyPr/>
                    <a:lstStyle/>
                    <a:p>
                      <a:endParaRPr lang="en-NZ"/>
                    </a:p>
                  </a:txBody>
                  <a:tcPr/>
                </a:tc>
                <a:tc hMerge="1">
                  <a:txBody>
                    <a:bodyPr/>
                    <a:lstStyle/>
                    <a:p>
                      <a:endParaRPr lang="en-NZ"/>
                    </a:p>
                  </a:txBody>
                  <a:tcPr/>
                </a:tc>
                <a:tc hMerge="1">
                  <a:txBody>
                    <a:bodyPr/>
                    <a:lstStyle/>
                    <a:p>
                      <a:endParaRPr lang="en-NZ"/>
                    </a:p>
                  </a:txBody>
                  <a:tcPr/>
                </a:tc>
                <a:tc hMerge="1">
                  <a:txBody>
                    <a:bodyPr/>
                    <a:lstStyle/>
                    <a:p>
                      <a:endParaRPr lang="en-NZ"/>
                    </a:p>
                  </a:txBody>
                  <a:tcPr/>
                </a:tc>
                <a:tc hMerge="1">
                  <a:txBody>
                    <a:bodyPr/>
                    <a:lstStyle/>
                    <a:p>
                      <a:endParaRPr lang="en-NZ"/>
                    </a:p>
                  </a:txBody>
                  <a:tcPr/>
                </a:tc>
                <a:tc hMerge="1">
                  <a:txBody>
                    <a:bodyPr/>
                    <a:lstStyle/>
                    <a:p>
                      <a:endParaRPr lang="en-NZ"/>
                    </a:p>
                  </a:txBody>
                  <a:tcPr/>
                </a:tc>
                <a:tc hMerge="1">
                  <a:txBody>
                    <a:bodyPr/>
                    <a:lstStyle/>
                    <a:p>
                      <a:endParaRPr lang="en-NZ"/>
                    </a:p>
                  </a:txBody>
                  <a:tcPr/>
                </a:tc>
                <a:tc hMerge="1">
                  <a:txBody>
                    <a:bodyPr/>
                    <a:lstStyle/>
                    <a:p>
                      <a:endParaRPr lang="en-NZ"/>
                    </a:p>
                  </a:txBody>
                  <a:tcPr/>
                </a:tc>
                <a:tc hMerge="1">
                  <a:txBody>
                    <a:bodyPr/>
                    <a:lstStyle/>
                    <a:p>
                      <a:endParaRPr lang="en-NZ"/>
                    </a:p>
                  </a:txBody>
                  <a:tcPr/>
                </a:tc>
                <a:extLst>
                  <a:ext uri="{0D108BD9-81ED-4DB2-BD59-A6C34878D82A}">
                    <a16:rowId xmlns:a16="http://schemas.microsoft.com/office/drawing/2014/main" val="2022286877"/>
                  </a:ext>
                </a:extLst>
              </a:tr>
              <a:tr h="203819">
                <a:tc gridSpan="23">
                  <a:txBody>
                    <a:bodyPr/>
                    <a:lstStyle/>
                    <a:p>
                      <a:pPr marL="64770">
                        <a:spcAft>
                          <a:spcPts val="0"/>
                        </a:spcAft>
                      </a:pPr>
                      <a:r>
                        <a:rPr lang="en-US" sz="600">
                          <a:effectLst/>
                          <a:latin typeface="Garamond" panose="02020404030301010803" pitchFamily="18" charset="0"/>
                          <a:ea typeface="Calibri" panose="020F0502020204030204" pitchFamily="34" charset="0"/>
                          <a:cs typeface="Times New Roman" panose="02020603050405020304" pitchFamily="18" charset="0"/>
                        </a:rPr>
                        <a:t>Address</a:t>
                      </a:r>
                      <a:r>
                        <a:rPr lang="en-US" sz="600" spc="-35">
                          <a:effectLst/>
                          <a:latin typeface="Garamond" panose="02020404030301010803" pitchFamily="18" charset="0"/>
                          <a:ea typeface="Calibri" panose="020F0502020204030204" pitchFamily="34" charset="0"/>
                          <a:cs typeface="Times New Roman" panose="02020603050405020304" pitchFamily="18" charset="0"/>
                        </a:rPr>
                        <a:t> </a:t>
                      </a:r>
                      <a:r>
                        <a:rPr lang="en-US" sz="600">
                          <a:effectLst/>
                          <a:latin typeface="Garamond" panose="02020404030301010803" pitchFamily="18" charset="0"/>
                          <a:ea typeface="Calibri" panose="020F0502020204030204" pitchFamily="34" charset="0"/>
                          <a:cs typeface="Times New Roman" panose="02020603050405020304" pitchFamily="18" charset="0"/>
                        </a:rPr>
                        <a:t>for</a:t>
                      </a:r>
                      <a:r>
                        <a:rPr lang="en-US" sz="600" spc="-35">
                          <a:effectLst/>
                          <a:latin typeface="Garamond" panose="02020404030301010803" pitchFamily="18" charset="0"/>
                          <a:ea typeface="Calibri" panose="020F0502020204030204" pitchFamily="34" charset="0"/>
                          <a:cs typeface="Times New Roman" panose="02020603050405020304" pitchFamily="18" charset="0"/>
                        </a:rPr>
                        <a:t> </a:t>
                      </a:r>
                      <a:r>
                        <a:rPr lang="en-US" sz="600">
                          <a:effectLst/>
                          <a:latin typeface="Garamond" panose="02020404030301010803" pitchFamily="18" charset="0"/>
                          <a:ea typeface="Calibri" panose="020F0502020204030204" pitchFamily="34" charset="0"/>
                          <a:cs typeface="Times New Roman" panose="02020603050405020304" pitchFamily="18" charset="0"/>
                        </a:rPr>
                        <a:t>service</a:t>
                      </a:r>
                      <a:endParaRPr lang="en-NZ" sz="5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NZ"/>
                    </a:p>
                  </a:txBody>
                  <a:tcPr/>
                </a:tc>
                <a:tc hMerge="1">
                  <a:txBody>
                    <a:bodyPr/>
                    <a:lstStyle/>
                    <a:p>
                      <a:endParaRPr lang="en-NZ"/>
                    </a:p>
                  </a:txBody>
                  <a:tcPr/>
                </a:tc>
                <a:tc hMerge="1">
                  <a:txBody>
                    <a:bodyPr/>
                    <a:lstStyle/>
                    <a:p>
                      <a:endParaRPr lang="en-NZ"/>
                    </a:p>
                  </a:txBody>
                  <a:tcPr/>
                </a:tc>
                <a:tc hMerge="1">
                  <a:txBody>
                    <a:bodyPr/>
                    <a:lstStyle/>
                    <a:p>
                      <a:endParaRPr lang="en-NZ"/>
                    </a:p>
                  </a:txBody>
                  <a:tcPr/>
                </a:tc>
                <a:tc hMerge="1">
                  <a:txBody>
                    <a:bodyPr/>
                    <a:lstStyle/>
                    <a:p>
                      <a:endParaRPr lang="en-NZ"/>
                    </a:p>
                  </a:txBody>
                  <a:tcPr/>
                </a:tc>
                <a:tc hMerge="1">
                  <a:txBody>
                    <a:bodyPr/>
                    <a:lstStyle/>
                    <a:p>
                      <a:endParaRPr lang="en-NZ"/>
                    </a:p>
                  </a:txBody>
                  <a:tcPr/>
                </a:tc>
                <a:tc hMerge="1">
                  <a:txBody>
                    <a:bodyPr/>
                    <a:lstStyle/>
                    <a:p>
                      <a:endParaRPr lang="en-NZ"/>
                    </a:p>
                  </a:txBody>
                  <a:tcPr/>
                </a:tc>
                <a:tc hMerge="1">
                  <a:txBody>
                    <a:bodyPr/>
                    <a:lstStyle/>
                    <a:p>
                      <a:endParaRPr lang="en-NZ"/>
                    </a:p>
                  </a:txBody>
                  <a:tcPr/>
                </a:tc>
                <a:tc hMerge="1">
                  <a:txBody>
                    <a:bodyPr/>
                    <a:lstStyle/>
                    <a:p>
                      <a:endParaRPr lang="en-NZ"/>
                    </a:p>
                  </a:txBody>
                  <a:tcPr/>
                </a:tc>
                <a:tc hMerge="1">
                  <a:txBody>
                    <a:bodyPr/>
                    <a:lstStyle/>
                    <a:p>
                      <a:endParaRPr lang="en-NZ"/>
                    </a:p>
                  </a:txBody>
                  <a:tcPr/>
                </a:tc>
                <a:tc hMerge="1">
                  <a:txBody>
                    <a:bodyPr/>
                    <a:lstStyle/>
                    <a:p>
                      <a:endParaRPr lang="en-NZ"/>
                    </a:p>
                  </a:txBody>
                  <a:tcPr/>
                </a:tc>
                <a:tc hMerge="1">
                  <a:txBody>
                    <a:bodyPr/>
                    <a:lstStyle/>
                    <a:p>
                      <a:endParaRPr lang="en-NZ"/>
                    </a:p>
                  </a:txBody>
                  <a:tcPr/>
                </a:tc>
                <a:tc hMerge="1">
                  <a:txBody>
                    <a:bodyPr/>
                    <a:lstStyle/>
                    <a:p>
                      <a:endParaRPr lang="en-NZ"/>
                    </a:p>
                  </a:txBody>
                  <a:tcPr/>
                </a:tc>
                <a:tc hMerge="1">
                  <a:txBody>
                    <a:bodyPr/>
                    <a:lstStyle/>
                    <a:p>
                      <a:endParaRPr lang="en-NZ"/>
                    </a:p>
                  </a:txBody>
                  <a:tcPr/>
                </a:tc>
                <a:tc hMerge="1">
                  <a:txBody>
                    <a:bodyPr/>
                    <a:lstStyle/>
                    <a:p>
                      <a:endParaRPr lang="en-NZ"/>
                    </a:p>
                  </a:txBody>
                  <a:tcPr/>
                </a:tc>
                <a:tc hMerge="1">
                  <a:txBody>
                    <a:bodyPr/>
                    <a:lstStyle/>
                    <a:p>
                      <a:endParaRPr lang="en-NZ"/>
                    </a:p>
                  </a:txBody>
                  <a:tcPr/>
                </a:tc>
                <a:tc hMerge="1">
                  <a:txBody>
                    <a:bodyPr/>
                    <a:lstStyle/>
                    <a:p>
                      <a:endParaRPr lang="en-NZ"/>
                    </a:p>
                  </a:txBody>
                  <a:tcPr/>
                </a:tc>
                <a:tc hMerge="1">
                  <a:txBody>
                    <a:bodyPr/>
                    <a:lstStyle/>
                    <a:p>
                      <a:endParaRPr lang="en-NZ"/>
                    </a:p>
                  </a:txBody>
                  <a:tcPr/>
                </a:tc>
                <a:tc hMerge="1">
                  <a:txBody>
                    <a:bodyPr/>
                    <a:lstStyle/>
                    <a:p>
                      <a:endParaRPr lang="en-NZ"/>
                    </a:p>
                  </a:txBody>
                  <a:tcPr/>
                </a:tc>
                <a:tc hMerge="1">
                  <a:txBody>
                    <a:bodyPr/>
                    <a:lstStyle/>
                    <a:p>
                      <a:endParaRPr lang="en-NZ"/>
                    </a:p>
                  </a:txBody>
                  <a:tcPr/>
                </a:tc>
                <a:tc hMerge="1">
                  <a:txBody>
                    <a:bodyPr/>
                    <a:lstStyle/>
                    <a:p>
                      <a:endParaRPr lang="en-NZ"/>
                    </a:p>
                  </a:txBody>
                  <a:tcPr/>
                </a:tc>
                <a:tc hMerge="1">
                  <a:txBody>
                    <a:bodyPr/>
                    <a:lstStyle/>
                    <a:p>
                      <a:endParaRPr lang="en-NZ"/>
                    </a:p>
                  </a:txBody>
                  <a:tcPr/>
                </a:tc>
                <a:extLst>
                  <a:ext uri="{0D108BD9-81ED-4DB2-BD59-A6C34878D82A}">
                    <a16:rowId xmlns:a16="http://schemas.microsoft.com/office/drawing/2014/main" val="3354979843"/>
                  </a:ext>
                </a:extLst>
              </a:tr>
              <a:tr h="198070">
                <a:tc gridSpan="6">
                  <a:txBody>
                    <a:bodyPr/>
                    <a:lstStyle/>
                    <a:p>
                      <a:pPr marL="64770">
                        <a:lnSpc>
                          <a:spcPts val="1345"/>
                        </a:lnSpc>
                        <a:spcAft>
                          <a:spcPts val="0"/>
                        </a:spcAft>
                      </a:pPr>
                      <a:r>
                        <a:rPr lang="en-US" sz="600">
                          <a:effectLst/>
                          <a:latin typeface="Garamond" panose="02020404030301010803" pitchFamily="18" charset="0"/>
                          <a:ea typeface="Calibri" panose="020F0502020204030204" pitchFamily="34" charset="0"/>
                          <a:cs typeface="Times New Roman" panose="02020603050405020304" pitchFamily="18" charset="0"/>
                        </a:rPr>
                        <a:t>Phone </a:t>
                      </a:r>
                      <a:r>
                        <a:rPr lang="en-US" sz="600" spc="250">
                          <a:effectLst/>
                          <a:latin typeface="Garamond" panose="02020404030301010803" pitchFamily="18" charset="0"/>
                          <a:ea typeface="Calibri" panose="020F0502020204030204" pitchFamily="34" charset="0"/>
                          <a:cs typeface="Times New Roman" panose="02020603050405020304" pitchFamily="18" charset="0"/>
                        </a:rPr>
                        <a:t> </a:t>
                      </a:r>
                      <a:r>
                        <a:rPr lang="en-US" sz="500">
                          <a:effectLst/>
                          <a:latin typeface="Garamond" panose="02020404030301010803" pitchFamily="18" charset="0"/>
                          <a:ea typeface="Calibri" panose="020F0502020204030204" pitchFamily="34" charset="0"/>
                          <a:cs typeface="Times New Roman" panose="02020603050405020304" pitchFamily="18" charset="0"/>
                        </a:rPr>
                        <a:t>(Wk)</a:t>
                      </a:r>
                      <a:endParaRPr lang="en-NZ" sz="5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NZ"/>
                    </a:p>
                  </a:txBody>
                  <a:tcPr/>
                </a:tc>
                <a:tc hMerge="1">
                  <a:txBody>
                    <a:bodyPr/>
                    <a:lstStyle/>
                    <a:p>
                      <a:endParaRPr lang="en-NZ"/>
                    </a:p>
                  </a:txBody>
                  <a:tcPr/>
                </a:tc>
                <a:tc hMerge="1">
                  <a:txBody>
                    <a:bodyPr/>
                    <a:lstStyle/>
                    <a:p>
                      <a:endParaRPr lang="en-NZ"/>
                    </a:p>
                  </a:txBody>
                  <a:tcPr/>
                </a:tc>
                <a:tc hMerge="1">
                  <a:txBody>
                    <a:bodyPr/>
                    <a:lstStyle/>
                    <a:p>
                      <a:endParaRPr lang="en-NZ"/>
                    </a:p>
                  </a:txBody>
                  <a:tcPr/>
                </a:tc>
                <a:tc hMerge="1">
                  <a:txBody>
                    <a:bodyPr/>
                    <a:lstStyle/>
                    <a:p>
                      <a:endParaRPr lang="en-NZ"/>
                    </a:p>
                  </a:txBody>
                  <a:tcPr/>
                </a:tc>
                <a:tc gridSpan="11">
                  <a:txBody>
                    <a:bodyPr/>
                    <a:lstStyle/>
                    <a:p>
                      <a:pPr marR="123190" algn="r">
                        <a:spcBef>
                          <a:spcPts val="225"/>
                        </a:spcBef>
                        <a:spcAft>
                          <a:spcPts val="0"/>
                        </a:spcAft>
                      </a:pPr>
                      <a:r>
                        <a:rPr lang="en-US" sz="500">
                          <a:effectLst/>
                          <a:latin typeface="Garamond" panose="02020404030301010803" pitchFamily="18" charset="0"/>
                          <a:ea typeface="Calibri" panose="020F0502020204030204" pitchFamily="34" charset="0"/>
                          <a:cs typeface="Times New Roman" panose="02020603050405020304" pitchFamily="18" charset="0"/>
                        </a:rPr>
                        <a:t>(Hm)</a:t>
                      </a:r>
                      <a:endParaRPr lang="en-NZ" sz="5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NZ"/>
                    </a:p>
                  </a:txBody>
                  <a:tcPr/>
                </a:tc>
                <a:tc hMerge="1">
                  <a:txBody>
                    <a:bodyPr/>
                    <a:lstStyle/>
                    <a:p>
                      <a:endParaRPr lang="en-NZ"/>
                    </a:p>
                  </a:txBody>
                  <a:tcPr/>
                </a:tc>
                <a:tc hMerge="1">
                  <a:txBody>
                    <a:bodyPr/>
                    <a:lstStyle/>
                    <a:p>
                      <a:endParaRPr lang="en-NZ"/>
                    </a:p>
                  </a:txBody>
                  <a:tcPr/>
                </a:tc>
                <a:tc hMerge="1">
                  <a:txBody>
                    <a:bodyPr/>
                    <a:lstStyle/>
                    <a:p>
                      <a:endParaRPr lang="en-NZ"/>
                    </a:p>
                  </a:txBody>
                  <a:tcPr/>
                </a:tc>
                <a:tc hMerge="1">
                  <a:txBody>
                    <a:bodyPr/>
                    <a:lstStyle/>
                    <a:p>
                      <a:endParaRPr lang="en-NZ"/>
                    </a:p>
                  </a:txBody>
                  <a:tcPr/>
                </a:tc>
                <a:tc hMerge="1">
                  <a:txBody>
                    <a:bodyPr/>
                    <a:lstStyle/>
                    <a:p>
                      <a:endParaRPr lang="en-NZ"/>
                    </a:p>
                  </a:txBody>
                  <a:tcPr/>
                </a:tc>
                <a:tc hMerge="1">
                  <a:txBody>
                    <a:bodyPr/>
                    <a:lstStyle/>
                    <a:p>
                      <a:endParaRPr lang="en-NZ"/>
                    </a:p>
                  </a:txBody>
                  <a:tcPr/>
                </a:tc>
                <a:tc hMerge="1">
                  <a:txBody>
                    <a:bodyPr/>
                    <a:lstStyle/>
                    <a:p>
                      <a:endParaRPr lang="en-NZ"/>
                    </a:p>
                  </a:txBody>
                  <a:tcPr/>
                </a:tc>
                <a:tc hMerge="1">
                  <a:txBody>
                    <a:bodyPr/>
                    <a:lstStyle/>
                    <a:p>
                      <a:endParaRPr lang="en-NZ"/>
                    </a:p>
                  </a:txBody>
                  <a:tcPr/>
                </a:tc>
                <a:tc hMerge="1">
                  <a:txBody>
                    <a:bodyPr/>
                    <a:lstStyle/>
                    <a:p>
                      <a:endParaRPr lang="en-NZ"/>
                    </a:p>
                  </a:txBody>
                  <a:tcPr/>
                </a:tc>
                <a:tc gridSpan="6">
                  <a:txBody>
                    <a:bodyPr/>
                    <a:lstStyle/>
                    <a:p>
                      <a:pPr marR="161290" algn="r">
                        <a:spcBef>
                          <a:spcPts val="225"/>
                        </a:spcBef>
                        <a:spcAft>
                          <a:spcPts val="0"/>
                        </a:spcAft>
                      </a:pPr>
                      <a:r>
                        <a:rPr lang="en-US" sz="500">
                          <a:effectLst/>
                          <a:latin typeface="Garamond" panose="02020404030301010803" pitchFamily="18" charset="0"/>
                          <a:ea typeface="Calibri" panose="020F0502020204030204" pitchFamily="34" charset="0"/>
                          <a:cs typeface="Times New Roman" panose="02020603050405020304" pitchFamily="18" charset="0"/>
                        </a:rPr>
                        <a:t>(Mobile)</a:t>
                      </a:r>
                      <a:endParaRPr lang="en-NZ" sz="5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NZ"/>
                    </a:p>
                  </a:txBody>
                  <a:tcPr/>
                </a:tc>
                <a:tc hMerge="1">
                  <a:txBody>
                    <a:bodyPr/>
                    <a:lstStyle/>
                    <a:p>
                      <a:endParaRPr lang="en-NZ"/>
                    </a:p>
                  </a:txBody>
                  <a:tcPr/>
                </a:tc>
                <a:tc hMerge="1">
                  <a:txBody>
                    <a:bodyPr/>
                    <a:lstStyle/>
                    <a:p>
                      <a:endParaRPr lang="en-NZ"/>
                    </a:p>
                  </a:txBody>
                  <a:tcPr/>
                </a:tc>
                <a:tc hMerge="1">
                  <a:txBody>
                    <a:bodyPr/>
                    <a:lstStyle/>
                    <a:p>
                      <a:endParaRPr lang="en-NZ"/>
                    </a:p>
                  </a:txBody>
                  <a:tcPr/>
                </a:tc>
                <a:tc hMerge="1">
                  <a:txBody>
                    <a:bodyPr/>
                    <a:lstStyle/>
                    <a:p>
                      <a:endParaRPr lang="en-NZ"/>
                    </a:p>
                  </a:txBody>
                  <a:tcPr/>
                </a:tc>
                <a:extLst>
                  <a:ext uri="{0D108BD9-81ED-4DB2-BD59-A6C34878D82A}">
                    <a16:rowId xmlns:a16="http://schemas.microsoft.com/office/drawing/2014/main" val="2177463178"/>
                  </a:ext>
                </a:extLst>
              </a:tr>
              <a:tr h="203819">
                <a:tc gridSpan="23">
                  <a:txBody>
                    <a:bodyPr/>
                    <a:lstStyle/>
                    <a:p>
                      <a:pPr marL="64770">
                        <a:spcAft>
                          <a:spcPts val="0"/>
                        </a:spcAft>
                      </a:pPr>
                      <a:r>
                        <a:rPr lang="en-US" sz="600">
                          <a:effectLst/>
                          <a:latin typeface="Garamond" panose="02020404030301010803" pitchFamily="18" charset="0"/>
                          <a:ea typeface="Calibri" panose="020F0502020204030204" pitchFamily="34" charset="0"/>
                          <a:cs typeface="Times New Roman" panose="02020603050405020304" pitchFamily="18" charset="0"/>
                        </a:rPr>
                        <a:t>Other</a:t>
                      </a:r>
                      <a:r>
                        <a:rPr lang="en-US" sz="600" spc="-45">
                          <a:effectLst/>
                          <a:latin typeface="Garamond" panose="02020404030301010803" pitchFamily="18" charset="0"/>
                          <a:ea typeface="Calibri" panose="020F0502020204030204" pitchFamily="34" charset="0"/>
                          <a:cs typeface="Times New Roman" panose="02020603050405020304" pitchFamily="18" charset="0"/>
                        </a:rPr>
                        <a:t> </a:t>
                      </a:r>
                      <a:r>
                        <a:rPr lang="en-US" sz="600">
                          <a:effectLst/>
                          <a:latin typeface="Garamond" panose="02020404030301010803" pitchFamily="18" charset="0"/>
                          <a:ea typeface="Calibri" panose="020F0502020204030204" pitchFamily="34" charset="0"/>
                          <a:cs typeface="Times New Roman" panose="02020603050405020304" pitchFamily="18" charset="0"/>
                        </a:rPr>
                        <a:t>contact</a:t>
                      </a:r>
                      <a:r>
                        <a:rPr lang="en-US" sz="600" spc="-45">
                          <a:effectLst/>
                          <a:latin typeface="Garamond" panose="02020404030301010803" pitchFamily="18" charset="0"/>
                          <a:ea typeface="Calibri" panose="020F0502020204030204" pitchFamily="34" charset="0"/>
                          <a:cs typeface="Times New Roman" panose="02020603050405020304" pitchFamily="18" charset="0"/>
                        </a:rPr>
                        <a:t> </a:t>
                      </a:r>
                      <a:r>
                        <a:rPr lang="en-US" sz="600">
                          <a:effectLst/>
                          <a:latin typeface="Garamond" panose="02020404030301010803" pitchFamily="18" charset="0"/>
                          <a:ea typeface="Calibri" panose="020F0502020204030204" pitchFamily="34" charset="0"/>
                          <a:cs typeface="Times New Roman" panose="02020603050405020304" pitchFamily="18" charset="0"/>
                        </a:rPr>
                        <a:t>address(es)</a:t>
                      </a:r>
                      <a:endParaRPr lang="en-NZ" sz="5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NZ"/>
                    </a:p>
                  </a:txBody>
                  <a:tcPr/>
                </a:tc>
                <a:tc hMerge="1">
                  <a:txBody>
                    <a:bodyPr/>
                    <a:lstStyle/>
                    <a:p>
                      <a:endParaRPr lang="en-NZ"/>
                    </a:p>
                  </a:txBody>
                  <a:tcPr/>
                </a:tc>
                <a:tc hMerge="1">
                  <a:txBody>
                    <a:bodyPr/>
                    <a:lstStyle/>
                    <a:p>
                      <a:endParaRPr lang="en-NZ"/>
                    </a:p>
                  </a:txBody>
                  <a:tcPr/>
                </a:tc>
                <a:tc hMerge="1">
                  <a:txBody>
                    <a:bodyPr/>
                    <a:lstStyle/>
                    <a:p>
                      <a:endParaRPr lang="en-NZ"/>
                    </a:p>
                  </a:txBody>
                  <a:tcPr/>
                </a:tc>
                <a:tc hMerge="1">
                  <a:txBody>
                    <a:bodyPr/>
                    <a:lstStyle/>
                    <a:p>
                      <a:endParaRPr lang="en-NZ"/>
                    </a:p>
                  </a:txBody>
                  <a:tcPr/>
                </a:tc>
                <a:tc hMerge="1">
                  <a:txBody>
                    <a:bodyPr/>
                    <a:lstStyle/>
                    <a:p>
                      <a:endParaRPr lang="en-NZ"/>
                    </a:p>
                  </a:txBody>
                  <a:tcPr/>
                </a:tc>
                <a:tc hMerge="1">
                  <a:txBody>
                    <a:bodyPr/>
                    <a:lstStyle/>
                    <a:p>
                      <a:endParaRPr lang="en-NZ"/>
                    </a:p>
                  </a:txBody>
                  <a:tcPr/>
                </a:tc>
                <a:tc hMerge="1">
                  <a:txBody>
                    <a:bodyPr/>
                    <a:lstStyle/>
                    <a:p>
                      <a:endParaRPr lang="en-NZ"/>
                    </a:p>
                  </a:txBody>
                  <a:tcPr/>
                </a:tc>
                <a:tc hMerge="1">
                  <a:txBody>
                    <a:bodyPr/>
                    <a:lstStyle/>
                    <a:p>
                      <a:endParaRPr lang="en-NZ"/>
                    </a:p>
                  </a:txBody>
                  <a:tcPr/>
                </a:tc>
                <a:tc hMerge="1">
                  <a:txBody>
                    <a:bodyPr/>
                    <a:lstStyle/>
                    <a:p>
                      <a:endParaRPr lang="en-NZ"/>
                    </a:p>
                  </a:txBody>
                  <a:tcPr/>
                </a:tc>
                <a:tc hMerge="1">
                  <a:txBody>
                    <a:bodyPr/>
                    <a:lstStyle/>
                    <a:p>
                      <a:endParaRPr lang="en-NZ"/>
                    </a:p>
                  </a:txBody>
                  <a:tcPr/>
                </a:tc>
                <a:tc hMerge="1">
                  <a:txBody>
                    <a:bodyPr/>
                    <a:lstStyle/>
                    <a:p>
                      <a:endParaRPr lang="en-NZ"/>
                    </a:p>
                  </a:txBody>
                  <a:tcPr/>
                </a:tc>
                <a:tc hMerge="1">
                  <a:txBody>
                    <a:bodyPr/>
                    <a:lstStyle/>
                    <a:p>
                      <a:endParaRPr lang="en-NZ"/>
                    </a:p>
                  </a:txBody>
                  <a:tcPr/>
                </a:tc>
                <a:tc hMerge="1">
                  <a:txBody>
                    <a:bodyPr/>
                    <a:lstStyle/>
                    <a:p>
                      <a:endParaRPr lang="en-NZ"/>
                    </a:p>
                  </a:txBody>
                  <a:tcPr/>
                </a:tc>
                <a:tc hMerge="1">
                  <a:txBody>
                    <a:bodyPr/>
                    <a:lstStyle/>
                    <a:p>
                      <a:endParaRPr lang="en-NZ"/>
                    </a:p>
                  </a:txBody>
                  <a:tcPr/>
                </a:tc>
                <a:tc hMerge="1">
                  <a:txBody>
                    <a:bodyPr/>
                    <a:lstStyle/>
                    <a:p>
                      <a:endParaRPr lang="en-NZ"/>
                    </a:p>
                  </a:txBody>
                  <a:tcPr/>
                </a:tc>
                <a:tc hMerge="1">
                  <a:txBody>
                    <a:bodyPr/>
                    <a:lstStyle/>
                    <a:p>
                      <a:endParaRPr lang="en-NZ"/>
                    </a:p>
                  </a:txBody>
                  <a:tcPr/>
                </a:tc>
                <a:tc hMerge="1">
                  <a:txBody>
                    <a:bodyPr/>
                    <a:lstStyle/>
                    <a:p>
                      <a:endParaRPr lang="en-NZ"/>
                    </a:p>
                  </a:txBody>
                  <a:tcPr/>
                </a:tc>
                <a:tc hMerge="1">
                  <a:txBody>
                    <a:bodyPr/>
                    <a:lstStyle/>
                    <a:p>
                      <a:endParaRPr lang="en-NZ"/>
                    </a:p>
                  </a:txBody>
                  <a:tcPr/>
                </a:tc>
                <a:tc hMerge="1">
                  <a:txBody>
                    <a:bodyPr/>
                    <a:lstStyle/>
                    <a:p>
                      <a:endParaRPr lang="en-NZ"/>
                    </a:p>
                  </a:txBody>
                  <a:tcPr/>
                </a:tc>
                <a:tc hMerge="1">
                  <a:txBody>
                    <a:bodyPr/>
                    <a:lstStyle/>
                    <a:p>
                      <a:endParaRPr lang="en-NZ"/>
                    </a:p>
                  </a:txBody>
                  <a:tcPr/>
                </a:tc>
                <a:tc hMerge="1">
                  <a:txBody>
                    <a:bodyPr/>
                    <a:lstStyle/>
                    <a:p>
                      <a:endParaRPr lang="en-NZ"/>
                    </a:p>
                  </a:txBody>
                  <a:tcPr/>
                </a:tc>
                <a:extLst>
                  <a:ext uri="{0D108BD9-81ED-4DB2-BD59-A6C34878D82A}">
                    <a16:rowId xmlns:a16="http://schemas.microsoft.com/office/drawing/2014/main" val="2334172496"/>
                  </a:ext>
                </a:extLst>
              </a:tr>
              <a:tr h="103762">
                <a:tc gridSpan="23">
                  <a:txBody>
                    <a:bodyPr/>
                    <a:lstStyle/>
                    <a:p>
                      <a:pPr>
                        <a:spcAft>
                          <a:spcPts val="0"/>
                        </a:spcAft>
                      </a:pPr>
                      <a:r>
                        <a:rPr lang="en-US" sz="500">
                          <a:effectLst/>
                          <a:latin typeface="Calibri" panose="020F0502020204030204" pitchFamily="34" charset="0"/>
                          <a:ea typeface="Calibri" panose="020F0502020204030204" pitchFamily="34" charset="0"/>
                          <a:cs typeface="Times New Roman" panose="02020603050405020304" pitchFamily="18" charset="0"/>
                        </a:rPr>
                        <a:t> </a:t>
                      </a:r>
                      <a:endParaRPr lang="en-NZ" sz="5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NZ"/>
                    </a:p>
                  </a:txBody>
                  <a:tcPr/>
                </a:tc>
                <a:tc hMerge="1">
                  <a:txBody>
                    <a:bodyPr/>
                    <a:lstStyle/>
                    <a:p>
                      <a:endParaRPr lang="en-NZ"/>
                    </a:p>
                  </a:txBody>
                  <a:tcPr/>
                </a:tc>
                <a:tc hMerge="1">
                  <a:txBody>
                    <a:bodyPr/>
                    <a:lstStyle/>
                    <a:p>
                      <a:endParaRPr lang="en-NZ"/>
                    </a:p>
                  </a:txBody>
                  <a:tcPr/>
                </a:tc>
                <a:tc hMerge="1">
                  <a:txBody>
                    <a:bodyPr/>
                    <a:lstStyle/>
                    <a:p>
                      <a:endParaRPr lang="en-NZ"/>
                    </a:p>
                  </a:txBody>
                  <a:tcPr/>
                </a:tc>
                <a:tc hMerge="1">
                  <a:txBody>
                    <a:bodyPr/>
                    <a:lstStyle/>
                    <a:p>
                      <a:endParaRPr lang="en-NZ"/>
                    </a:p>
                  </a:txBody>
                  <a:tcPr/>
                </a:tc>
                <a:tc hMerge="1">
                  <a:txBody>
                    <a:bodyPr/>
                    <a:lstStyle/>
                    <a:p>
                      <a:endParaRPr lang="en-NZ"/>
                    </a:p>
                  </a:txBody>
                  <a:tcPr/>
                </a:tc>
                <a:tc hMerge="1">
                  <a:txBody>
                    <a:bodyPr/>
                    <a:lstStyle/>
                    <a:p>
                      <a:endParaRPr lang="en-NZ"/>
                    </a:p>
                  </a:txBody>
                  <a:tcPr/>
                </a:tc>
                <a:tc hMerge="1">
                  <a:txBody>
                    <a:bodyPr/>
                    <a:lstStyle/>
                    <a:p>
                      <a:endParaRPr lang="en-NZ"/>
                    </a:p>
                  </a:txBody>
                  <a:tcPr/>
                </a:tc>
                <a:tc hMerge="1">
                  <a:txBody>
                    <a:bodyPr/>
                    <a:lstStyle/>
                    <a:p>
                      <a:endParaRPr lang="en-NZ"/>
                    </a:p>
                  </a:txBody>
                  <a:tcPr/>
                </a:tc>
                <a:tc hMerge="1">
                  <a:txBody>
                    <a:bodyPr/>
                    <a:lstStyle/>
                    <a:p>
                      <a:endParaRPr lang="en-NZ"/>
                    </a:p>
                  </a:txBody>
                  <a:tcPr/>
                </a:tc>
                <a:tc hMerge="1">
                  <a:txBody>
                    <a:bodyPr/>
                    <a:lstStyle/>
                    <a:p>
                      <a:endParaRPr lang="en-NZ"/>
                    </a:p>
                  </a:txBody>
                  <a:tcPr/>
                </a:tc>
                <a:tc hMerge="1">
                  <a:txBody>
                    <a:bodyPr/>
                    <a:lstStyle/>
                    <a:p>
                      <a:endParaRPr lang="en-NZ"/>
                    </a:p>
                  </a:txBody>
                  <a:tcPr/>
                </a:tc>
                <a:tc hMerge="1">
                  <a:txBody>
                    <a:bodyPr/>
                    <a:lstStyle/>
                    <a:p>
                      <a:endParaRPr lang="en-NZ"/>
                    </a:p>
                  </a:txBody>
                  <a:tcPr/>
                </a:tc>
                <a:tc hMerge="1">
                  <a:txBody>
                    <a:bodyPr/>
                    <a:lstStyle/>
                    <a:p>
                      <a:endParaRPr lang="en-NZ"/>
                    </a:p>
                  </a:txBody>
                  <a:tcPr/>
                </a:tc>
                <a:tc hMerge="1">
                  <a:txBody>
                    <a:bodyPr/>
                    <a:lstStyle/>
                    <a:p>
                      <a:endParaRPr lang="en-NZ"/>
                    </a:p>
                  </a:txBody>
                  <a:tcPr/>
                </a:tc>
                <a:tc hMerge="1">
                  <a:txBody>
                    <a:bodyPr/>
                    <a:lstStyle/>
                    <a:p>
                      <a:endParaRPr lang="en-NZ"/>
                    </a:p>
                  </a:txBody>
                  <a:tcPr/>
                </a:tc>
                <a:tc hMerge="1">
                  <a:txBody>
                    <a:bodyPr/>
                    <a:lstStyle/>
                    <a:p>
                      <a:endParaRPr lang="en-NZ"/>
                    </a:p>
                  </a:txBody>
                  <a:tcPr/>
                </a:tc>
                <a:tc hMerge="1">
                  <a:txBody>
                    <a:bodyPr/>
                    <a:lstStyle/>
                    <a:p>
                      <a:endParaRPr lang="en-NZ"/>
                    </a:p>
                  </a:txBody>
                  <a:tcPr/>
                </a:tc>
                <a:tc hMerge="1">
                  <a:txBody>
                    <a:bodyPr/>
                    <a:lstStyle/>
                    <a:p>
                      <a:endParaRPr lang="en-NZ"/>
                    </a:p>
                  </a:txBody>
                  <a:tcPr/>
                </a:tc>
                <a:tc hMerge="1">
                  <a:txBody>
                    <a:bodyPr/>
                    <a:lstStyle/>
                    <a:p>
                      <a:endParaRPr lang="en-NZ"/>
                    </a:p>
                  </a:txBody>
                  <a:tcPr/>
                </a:tc>
                <a:tc hMerge="1">
                  <a:txBody>
                    <a:bodyPr/>
                    <a:lstStyle/>
                    <a:p>
                      <a:endParaRPr lang="en-NZ"/>
                    </a:p>
                  </a:txBody>
                  <a:tcPr/>
                </a:tc>
                <a:tc hMerge="1">
                  <a:txBody>
                    <a:bodyPr/>
                    <a:lstStyle/>
                    <a:p>
                      <a:endParaRPr lang="en-NZ"/>
                    </a:p>
                  </a:txBody>
                  <a:tcPr/>
                </a:tc>
                <a:extLst>
                  <a:ext uri="{0D108BD9-81ED-4DB2-BD59-A6C34878D82A}">
                    <a16:rowId xmlns:a16="http://schemas.microsoft.com/office/drawing/2014/main" val="2808865938"/>
                  </a:ext>
                </a:extLst>
              </a:tr>
              <a:tr h="237171">
                <a:tc gridSpan="23">
                  <a:txBody>
                    <a:bodyPr/>
                    <a:lstStyle/>
                    <a:p>
                      <a:pPr marL="64770">
                        <a:spcAft>
                          <a:spcPts val="0"/>
                        </a:spcAft>
                      </a:pPr>
                      <a:r>
                        <a:rPr lang="en-US" sz="800" b="1">
                          <a:effectLst/>
                          <a:latin typeface="Garamond" panose="02020404030301010803" pitchFamily="18" charset="0"/>
                          <a:ea typeface="Calibri" panose="020F0502020204030204" pitchFamily="34" charset="0"/>
                          <a:cs typeface="Times New Roman" panose="02020603050405020304" pitchFamily="18" charset="0"/>
                        </a:rPr>
                        <a:t>Tenancy</a:t>
                      </a:r>
                      <a:r>
                        <a:rPr lang="en-US" sz="800" b="1" spc="-110">
                          <a:effectLst/>
                          <a:latin typeface="Garamond" panose="02020404030301010803" pitchFamily="18" charset="0"/>
                          <a:ea typeface="Calibri" panose="020F0502020204030204" pitchFamily="34" charset="0"/>
                          <a:cs typeface="Times New Roman" panose="02020603050405020304" pitchFamily="18" charset="0"/>
                        </a:rPr>
                        <a:t> </a:t>
                      </a:r>
                      <a:r>
                        <a:rPr lang="en-US" sz="800" b="1">
                          <a:effectLst/>
                          <a:latin typeface="Garamond" panose="02020404030301010803" pitchFamily="18" charset="0"/>
                          <a:ea typeface="Calibri" panose="020F0502020204030204" pitchFamily="34" charset="0"/>
                          <a:cs typeface="Times New Roman" panose="02020603050405020304" pitchFamily="18" charset="0"/>
                        </a:rPr>
                        <a:t>Details</a:t>
                      </a:r>
                      <a:endParaRPr lang="en-NZ" sz="5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NZ"/>
                    </a:p>
                  </a:txBody>
                  <a:tcPr/>
                </a:tc>
                <a:tc hMerge="1">
                  <a:txBody>
                    <a:bodyPr/>
                    <a:lstStyle/>
                    <a:p>
                      <a:endParaRPr lang="en-NZ"/>
                    </a:p>
                  </a:txBody>
                  <a:tcPr/>
                </a:tc>
                <a:tc hMerge="1">
                  <a:txBody>
                    <a:bodyPr/>
                    <a:lstStyle/>
                    <a:p>
                      <a:endParaRPr lang="en-NZ"/>
                    </a:p>
                  </a:txBody>
                  <a:tcPr/>
                </a:tc>
                <a:tc hMerge="1">
                  <a:txBody>
                    <a:bodyPr/>
                    <a:lstStyle/>
                    <a:p>
                      <a:endParaRPr lang="en-NZ"/>
                    </a:p>
                  </a:txBody>
                  <a:tcPr/>
                </a:tc>
                <a:tc hMerge="1">
                  <a:txBody>
                    <a:bodyPr/>
                    <a:lstStyle/>
                    <a:p>
                      <a:endParaRPr lang="en-NZ"/>
                    </a:p>
                  </a:txBody>
                  <a:tcPr/>
                </a:tc>
                <a:tc hMerge="1">
                  <a:txBody>
                    <a:bodyPr/>
                    <a:lstStyle/>
                    <a:p>
                      <a:endParaRPr lang="en-NZ"/>
                    </a:p>
                  </a:txBody>
                  <a:tcPr/>
                </a:tc>
                <a:tc hMerge="1">
                  <a:txBody>
                    <a:bodyPr/>
                    <a:lstStyle/>
                    <a:p>
                      <a:endParaRPr lang="en-NZ"/>
                    </a:p>
                  </a:txBody>
                  <a:tcPr/>
                </a:tc>
                <a:tc hMerge="1">
                  <a:txBody>
                    <a:bodyPr/>
                    <a:lstStyle/>
                    <a:p>
                      <a:endParaRPr lang="en-NZ"/>
                    </a:p>
                  </a:txBody>
                  <a:tcPr/>
                </a:tc>
                <a:tc hMerge="1">
                  <a:txBody>
                    <a:bodyPr/>
                    <a:lstStyle/>
                    <a:p>
                      <a:endParaRPr lang="en-NZ"/>
                    </a:p>
                  </a:txBody>
                  <a:tcPr/>
                </a:tc>
                <a:tc hMerge="1">
                  <a:txBody>
                    <a:bodyPr/>
                    <a:lstStyle/>
                    <a:p>
                      <a:endParaRPr lang="en-NZ"/>
                    </a:p>
                  </a:txBody>
                  <a:tcPr/>
                </a:tc>
                <a:tc hMerge="1">
                  <a:txBody>
                    <a:bodyPr/>
                    <a:lstStyle/>
                    <a:p>
                      <a:endParaRPr lang="en-NZ"/>
                    </a:p>
                  </a:txBody>
                  <a:tcPr/>
                </a:tc>
                <a:tc hMerge="1">
                  <a:txBody>
                    <a:bodyPr/>
                    <a:lstStyle/>
                    <a:p>
                      <a:endParaRPr lang="en-NZ"/>
                    </a:p>
                  </a:txBody>
                  <a:tcPr/>
                </a:tc>
                <a:tc hMerge="1">
                  <a:txBody>
                    <a:bodyPr/>
                    <a:lstStyle/>
                    <a:p>
                      <a:endParaRPr lang="en-NZ"/>
                    </a:p>
                  </a:txBody>
                  <a:tcPr/>
                </a:tc>
                <a:tc hMerge="1">
                  <a:txBody>
                    <a:bodyPr/>
                    <a:lstStyle/>
                    <a:p>
                      <a:endParaRPr lang="en-NZ"/>
                    </a:p>
                  </a:txBody>
                  <a:tcPr/>
                </a:tc>
                <a:tc hMerge="1">
                  <a:txBody>
                    <a:bodyPr/>
                    <a:lstStyle/>
                    <a:p>
                      <a:endParaRPr lang="en-NZ"/>
                    </a:p>
                  </a:txBody>
                  <a:tcPr/>
                </a:tc>
                <a:tc hMerge="1">
                  <a:txBody>
                    <a:bodyPr/>
                    <a:lstStyle/>
                    <a:p>
                      <a:endParaRPr lang="en-NZ"/>
                    </a:p>
                  </a:txBody>
                  <a:tcPr/>
                </a:tc>
                <a:tc hMerge="1">
                  <a:txBody>
                    <a:bodyPr/>
                    <a:lstStyle/>
                    <a:p>
                      <a:endParaRPr lang="en-NZ"/>
                    </a:p>
                  </a:txBody>
                  <a:tcPr/>
                </a:tc>
                <a:tc hMerge="1">
                  <a:txBody>
                    <a:bodyPr/>
                    <a:lstStyle/>
                    <a:p>
                      <a:endParaRPr lang="en-NZ"/>
                    </a:p>
                  </a:txBody>
                  <a:tcPr/>
                </a:tc>
                <a:tc hMerge="1">
                  <a:txBody>
                    <a:bodyPr/>
                    <a:lstStyle/>
                    <a:p>
                      <a:endParaRPr lang="en-NZ"/>
                    </a:p>
                  </a:txBody>
                  <a:tcPr/>
                </a:tc>
                <a:tc hMerge="1">
                  <a:txBody>
                    <a:bodyPr/>
                    <a:lstStyle/>
                    <a:p>
                      <a:endParaRPr lang="en-NZ"/>
                    </a:p>
                  </a:txBody>
                  <a:tcPr/>
                </a:tc>
                <a:tc hMerge="1">
                  <a:txBody>
                    <a:bodyPr/>
                    <a:lstStyle/>
                    <a:p>
                      <a:endParaRPr lang="en-NZ"/>
                    </a:p>
                  </a:txBody>
                  <a:tcPr/>
                </a:tc>
                <a:tc hMerge="1">
                  <a:txBody>
                    <a:bodyPr/>
                    <a:lstStyle/>
                    <a:p>
                      <a:endParaRPr lang="en-NZ"/>
                    </a:p>
                  </a:txBody>
                  <a:tcPr/>
                </a:tc>
                <a:extLst>
                  <a:ext uri="{0D108BD9-81ED-4DB2-BD59-A6C34878D82A}">
                    <a16:rowId xmlns:a16="http://schemas.microsoft.com/office/drawing/2014/main" val="3066124157"/>
                  </a:ext>
                </a:extLst>
              </a:tr>
              <a:tr h="203819">
                <a:tc gridSpan="23">
                  <a:txBody>
                    <a:bodyPr/>
                    <a:lstStyle/>
                    <a:p>
                      <a:pPr marL="64770">
                        <a:spcAft>
                          <a:spcPts val="0"/>
                        </a:spcAft>
                      </a:pPr>
                      <a:r>
                        <a:rPr lang="en-US" sz="600">
                          <a:effectLst/>
                          <a:latin typeface="Garamond" panose="02020404030301010803" pitchFamily="18" charset="0"/>
                          <a:ea typeface="Calibri" panose="020F0502020204030204" pitchFamily="34" charset="0"/>
                          <a:cs typeface="Times New Roman" panose="02020603050405020304" pitchFamily="18" charset="0"/>
                        </a:rPr>
                        <a:t>Address</a:t>
                      </a:r>
                      <a:r>
                        <a:rPr lang="en-US" sz="600" spc="-40">
                          <a:effectLst/>
                          <a:latin typeface="Garamond" panose="02020404030301010803" pitchFamily="18" charset="0"/>
                          <a:ea typeface="Calibri" panose="020F0502020204030204" pitchFamily="34" charset="0"/>
                          <a:cs typeface="Times New Roman" panose="02020603050405020304" pitchFamily="18" charset="0"/>
                        </a:rPr>
                        <a:t> </a:t>
                      </a:r>
                      <a:r>
                        <a:rPr lang="en-US" sz="600">
                          <a:effectLst/>
                          <a:latin typeface="Garamond" panose="02020404030301010803" pitchFamily="18" charset="0"/>
                          <a:ea typeface="Calibri" panose="020F0502020204030204" pitchFamily="34" charset="0"/>
                          <a:cs typeface="Times New Roman" panose="02020603050405020304" pitchFamily="18" charset="0"/>
                        </a:rPr>
                        <a:t>of</a:t>
                      </a:r>
                      <a:r>
                        <a:rPr lang="en-US" sz="600" spc="-35">
                          <a:effectLst/>
                          <a:latin typeface="Garamond" panose="02020404030301010803" pitchFamily="18" charset="0"/>
                          <a:ea typeface="Calibri" panose="020F0502020204030204" pitchFamily="34" charset="0"/>
                          <a:cs typeface="Times New Roman" panose="02020603050405020304" pitchFamily="18" charset="0"/>
                        </a:rPr>
                        <a:t> </a:t>
                      </a:r>
                      <a:r>
                        <a:rPr lang="en-US" sz="600">
                          <a:effectLst/>
                          <a:latin typeface="Garamond" panose="02020404030301010803" pitchFamily="18" charset="0"/>
                          <a:ea typeface="Calibri" panose="020F0502020204030204" pitchFamily="34" charset="0"/>
                          <a:cs typeface="Times New Roman" panose="02020603050405020304" pitchFamily="18" charset="0"/>
                        </a:rPr>
                        <a:t>tenancy</a:t>
                      </a:r>
                      <a:endParaRPr lang="en-NZ" sz="5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NZ"/>
                    </a:p>
                  </a:txBody>
                  <a:tcPr/>
                </a:tc>
                <a:tc hMerge="1">
                  <a:txBody>
                    <a:bodyPr/>
                    <a:lstStyle/>
                    <a:p>
                      <a:endParaRPr lang="en-NZ"/>
                    </a:p>
                  </a:txBody>
                  <a:tcPr/>
                </a:tc>
                <a:tc hMerge="1">
                  <a:txBody>
                    <a:bodyPr/>
                    <a:lstStyle/>
                    <a:p>
                      <a:endParaRPr lang="en-NZ"/>
                    </a:p>
                  </a:txBody>
                  <a:tcPr/>
                </a:tc>
                <a:tc hMerge="1">
                  <a:txBody>
                    <a:bodyPr/>
                    <a:lstStyle/>
                    <a:p>
                      <a:endParaRPr lang="en-NZ"/>
                    </a:p>
                  </a:txBody>
                  <a:tcPr/>
                </a:tc>
                <a:tc hMerge="1">
                  <a:txBody>
                    <a:bodyPr/>
                    <a:lstStyle/>
                    <a:p>
                      <a:endParaRPr lang="en-NZ"/>
                    </a:p>
                  </a:txBody>
                  <a:tcPr/>
                </a:tc>
                <a:tc hMerge="1">
                  <a:txBody>
                    <a:bodyPr/>
                    <a:lstStyle/>
                    <a:p>
                      <a:endParaRPr lang="en-NZ"/>
                    </a:p>
                  </a:txBody>
                  <a:tcPr/>
                </a:tc>
                <a:tc hMerge="1">
                  <a:txBody>
                    <a:bodyPr/>
                    <a:lstStyle/>
                    <a:p>
                      <a:endParaRPr lang="en-NZ"/>
                    </a:p>
                  </a:txBody>
                  <a:tcPr/>
                </a:tc>
                <a:tc hMerge="1">
                  <a:txBody>
                    <a:bodyPr/>
                    <a:lstStyle/>
                    <a:p>
                      <a:endParaRPr lang="en-NZ"/>
                    </a:p>
                  </a:txBody>
                  <a:tcPr/>
                </a:tc>
                <a:tc hMerge="1">
                  <a:txBody>
                    <a:bodyPr/>
                    <a:lstStyle/>
                    <a:p>
                      <a:endParaRPr lang="en-NZ"/>
                    </a:p>
                  </a:txBody>
                  <a:tcPr/>
                </a:tc>
                <a:tc hMerge="1">
                  <a:txBody>
                    <a:bodyPr/>
                    <a:lstStyle/>
                    <a:p>
                      <a:endParaRPr lang="en-NZ"/>
                    </a:p>
                  </a:txBody>
                  <a:tcPr/>
                </a:tc>
                <a:tc hMerge="1">
                  <a:txBody>
                    <a:bodyPr/>
                    <a:lstStyle/>
                    <a:p>
                      <a:endParaRPr lang="en-NZ"/>
                    </a:p>
                  </a:txBody>
                  <a:tcPr/>
                </a:tc>
                <a:tc hMerge="1">
                  <a:txBody>
                    <a:bodyPr/>
                    <a:lstStyle/>
                    <a:p>
                      <a:endParaRPr lang="en-NZ"/>
                    </a:p>
                  </a:txBody>
                  <a:tcPr/>
                </a:tc>
                <a:tc hMerge="1">
                  <a:txBody>
                    <a:bodyPr/>
                    <a:lstStyle/>
                    <a:p>
                      <a:endParaRPr lang="en-NZ"/>
                    </a:p>
                  </a:txBody>
                  <a:tcPr/>
                </a:tc>
                <a:tc hMerge="1">
                  <a:txBody>
                    <a:bodyPr/>
                    <a:lstStyle/>
                    <a:p>
                      <a:endParaRPr lang="en-NZ"/>
                    </a:p>
                  </a:txBody>
                  <a:tcPr/>
                </a:tc>
                <a:tc hMerge="1">
                  <a:txBody>
                    <a:bodyPr/>
                    <a:lstStyle/>
                    <a:p>
                      <a:endParaRPr lang="en-NZ"/>
                    </a:p>
                  </a:txBody>
                  <a:tcPr/>
                </a:tc>
                <a:tc hMerge="1">
                  <a:txBody>
                    <a:bodyPr/>
                    <a:lstStyle/>
                    <a:p>
                      <a:endParaRPr lang="en-NZ"/>
                    </a:p>
                  </a:txBody>
                  <a:tcPr/>
                </a:tc>
                <a:tc hMerge="1">
                  <a:txBody>
                    <a:bodyPr/>
                    <a:lstStyle/>
                    <a:p>
                      <a:endParaRPr lang="en-NZ"/>
                    </a:p>
                  </a:txBody>
                  <a:tcPr/>
                </a:tc>
                <a:tc hMerge="1">
                  <a:txBody>
                    <a:bodyPr/>
                    <a:lstStyle/>
                    <a:p>
                      <a:endParaRPr lang="en-NZ"/>
                    </a:p>
                  </a:txBody>
                  <a:tcPr/>
                </a:tc>
                <a:tc hMerge="1">
                  <a:txBody>
                    <a:bodyPr/>
                    <a:lstStyle/>
                    <a:p>
                      <a:endParaRPr lang="en-NZ"/>
                    </a:p>
                  </a:txBody>
                  <a:tcPr/>
                </a:tc>
                <a:tc hMerge="1">
                  <a:txBody>
                    <a:bodyPr/>
                    <a:lstStyle/>
                    <a:p>
                      <a:endParaRPr lang="en-NZ"/>
                    </a:p>
                  </a:txBody>
                  <a:tcPr/>
                </a:tc>
                <a:tc hMerge="1">
                  <a:txBody>
                    <a:bodyPr/>
                    <a:lstStyle/>
                    <a:p>
                      <a:endParaRPr lang="en-NZ"/>
                    </a:p>
                  </a:txBody>
                  <a:tcPr/>
                </a:tc>
                <a:tc hMerge="1">
                  <a:txBody>
                    <a:bodyPr/>
                    <a:lstStyle/>
                    <a:p>
                      <a:endParaRPr lang="en-NZ"/>
                    </a:p>
                  </a:txBody>
                  <a:tcPr/>
                </a:tc>
                <a:extLst>
                  <a:ext uri="{0D108BD9-81ED-4DB2-BD59-A6C34878D82A}">
                    <a16:rowId xmlns:a16="http://schemas.microsoft.com/office/drawing/2014/main" val="46586931"/>
                  </a:ext>
                </a:extLst>
              </a:tr>
              <a:tr h="219401">
                <a:tc gridSpan="23">
                  <a:txBody>
                    <a:bodyPr/>
                    <a:lstStyle/>
                    <a:p>
                      <a:pPr marL="64770">
                        <a:spcAft>
                          <a:spcPts val="0"/>
                        </a:spcAft>
                        <a:tabLst>
                          <a:tab pos="2405380" algn="l"/>
                        </a:tabLst>
                      </a:pPr>
                      <a:r>
                        <a:rPr lang="en-US" sz="600">
                          <a:effectLst/>
                          <a:latin typeface="Garamond" panose="02020404030301010803" pitchFamily="18" charset="0"/>
                          <a:ea typeface="Calibri" panose="020F0502020204030204" pitchFamily="34" charset="0"/>
                          <a:cs typeface="Times New Roman" panose="02020603050405020304" pitchFamily="18" charset="0"/>
                        </a:rPr>
                        <a:t>Rent</a:t>
                      </a:r>
                      <a:r>
                        <a:rPr lang="en-US" sz="600" spc="-20">
                          <a:effectLst/>
                          <a:latin typeface="Garamond" panose="02020404030301010803" pitchFamily="18" charset="0"/>
                          <a:ea typeface="Calibri" panose="020F0502020204030204" pitchFamily="34" charset="0"/>
                          <a:cs typeface="Times New Roman" panose="02020603050405020304" pitchFamily="18" charset="0"/>
                        </a:rPr>
                        <a:t> </a:t>
                      </a:r>
                      <a:r>
                        <a:rPr lang="en-US" sz="600">
                          <a:effectLst/>
                          <a:latin typeface="Garamond" panose="02020404030301010803" pitchFamily="18" charset="0"/>
                          <a:ea typeface="Calibri" panose="020F0502020204030204" pitchFamily="34" charset="0"/>
                          <a:cs typeface="Times New Roman" panose="02020603050405020304" pitchFamily="18" charset="0"/>
                        </a:rPr>
                        <a:t>per</a:t>
                      </a:r>
                      <a:r>
                        <a:rPr lang="en-US" sz="600" spc="-20">
                          <a:effectLst/>
                          <a:latin typeface="Garamond" panose="02020404030301010803" pitchFamily="18" charset="0"/>
                          <a:ea typeface="Calibri" panose="020F0502020204030204" pitchFamily="34" charset="0"/>
                          <a:cs typeface="Times New Roman" panose="02020603050405020304" pitchFamily="18" charset="0"/>
                        </a:rPr>
                        <a:t> </a:t>
                      </a:r>
                      <a:r>
                        <a:rPr lang="en-US" sz="600">
                          <a:effectLst/>
                          <a:latin typeface="Garamond" panose="02020404030301010803" pitchFamily="18" charset="0"/>
                          <a:ea typeface="Calibri" panose="020F0502020204030204" pitchFamily="34" charset="0"/>
                          <a:cs typeface="Times New Roman" panose="02020603050405020304" pitchFamily="18" charset="0"/>
                        </a:rPr>
                        <a:t>week:</a:t>
                      </a:r>
                      <a:r>
                        <a:rPr lang="en-US" sz="600" spc="-15">
                          <a:effectLst/>
                          <a:latin typeface="Garamond" panose="02020404030301010803" pitchFamily="18" charset="0"/>
                          <a:ea typeface="Calibri" panose="020F0502020204030204" pitchFamily="34" charset="0"/>
                          <a:cs typeface="Times New Roman" panose="02020603050405020304" pitchFamily="18" charset="0"/>
                        </a:rPr>
                        <a:t> </a:t>
                      </a:r>
                      <a:r>
                        <a:rPr lang="en-US" sz="600" b="1">
                          <a:effectLst/>
                          <a:latin typeface="Garamond" panose="02020404030301010803" pitchFamily="18" charset="0"/>
                          <a:ea typeface="Calibri" panose="020F0502020204030204" pitchFamily="34" charset="0"/>
                          <a:cs typeface="Times New Roman" panose="02020603050405020304" pitchFamily="18" charset="0"/>
                        </a:rPr>
                        <a:t>$	</a:t>
                      </a:r>
                      <a:r>
                        <a:rPr lang="en-US" sz="600">
                          <a:effectLst/>
                          <a:latin typeface="Garamond" panose="02020404030301010803" pitchFamily="18" charset="0"/>
                          <a:ea typeface="Calibri" panose="020F0502020204030204" pitchFamily="34" charset="0"/>
                          <a:cs typeface="Times New Roman" panose="02020603050405020304" pitchFamily="18" charset="0"/>
                        </a:rPr>
                        <a:t>To</a:t>
                      </a:r>
                      <a:r>
                        <a:rPr lang="en-US" sz="600" spc="-30">
                          <a:effectLst/>
                          <a:latin typeface="Garamond" panose="02020404030301010803" pitchFamily="18" charset="0"/>
                          <a:ea typeface="Calibri" panose="020F0502020204030204" pitchFamily="34" charset="0"/>
                          <a:cs typeface="Times New Roman" panose="02020603050405020304" pitchFamily="18" charset="0"/>
                        </a:rPr>
                        <a:t> </a:t>
                      </a:r>
                      <a:r>
                        <a:rPr lang="en-US" sz="600">
                          <a:effectLst/>
                          <a:latin typeface="Garamond" panose="02020404030301010803" pitchFamily="18" charset="0"/>
                          <a:ea typeface="Calibri" panose="020F0502020204030204" pitchFamily="34" charset="0"/>
                          <a:cs typeface="Times New Roman" panose="02020603050405020304" pitchFamily="18" charset="0"/>
                        </a:rPr>
                        <a:t>be</a:t>
                      </a:r>
                      <a:r>
                        <a:rPr lang="en-US" sz="600" spc="-25">
                          <a:effectLst/>
                          <a:latin typeface="Garamond" panose="02020404030301010803" pitchFamily="18" charset="0"/>
                          <a:ea typeface="Calibri" panose="020F0502020204030204" pitchFamily="34" charset="0"/>
                          <a:cs typeface="Times New Roman" panose="02020603050405020304" pitchFamily="18" charset="0"/>
                        </a:rPr>
                        <a:t> </a:t>
                      </a:r>
                      <a:r>
                        <a:rPr lang="en-US" sz="600">
                          <a:effectLst/>
                          <a:latin typeface="Garamond" panose="02020404030301010803" pitchFamily="18" charset="0"/>
                          <a:ea typeface="Calibri" panose="020F0502020204030204" pitchFamily="34" charset="0"/>
                          <a:cs typeface="Times New Roman" panose="02020603050405020304" pitchFamily="18" charset="0"/>
                        </a:rPr>
                        <a:t>paid</a:t>
                      </a:r>
                      <a:r>
                        <a:rPr lang="en-US" sz="600" spc="-30">
                          <a:effectLst/>
                          <a:latin typeface="Garamond" panose="02020404030301010803" pitchFamily="18" charset="0"/>
                          <a:ea typeface="Calibri" panose="020F0502020204030204" pitchFamily="34" charset="0"/>
                          <a:cs typeface="Times New Roman" panose="02020603050405020304" pitchFamily="18" charset="0"/>
                        </a:rPr>
                        <a:t> </a:t>
                      </a:r>
                      <a:r>
                        <a:rPr lang="en-US" sz="600" b="1">
                          <a:effectLst/>
                          <a:latin typeface="Garamond" panose="02020404030301010803" pitchFamily="18" charset="0"/>
                          <a:ea typeface="Calibri" panose="020F0502020204030204" pitchFamily="34" charset="0"/>
                          <a:cs typeface="Times New Roman" panose="02020603050405020304" pitchFamily="18" charset="0"/>
                        </a:rPr>
                        <a:t>Weekly</a:t>
                      </a:r>
                      <a:r>
                        <a:rPr lang="en-US" sz="600" b="1" spc="-25">
                          <a:effectLst/>
                          <a:latin typeface="Garamond" panose="02020404030301010803" pitchFamily="18" charset="0"/>
                          <a:ea typeface="Calibri" panose="020F0502020204030204" pitchFamily="34" charset="0"/>
                          <a:cs typeface="Times New Roman" panose="02020603050405020304" pitchFamily="18" charset="0"/>
                        </a:rPr>
                        <a:t> </a:t>
                      </a:r>
                      <a:r>
                        <a:rPr lang="en-US" sz="600">
                          <a:effectLst/>
                          <a:latin typeface="Garamond" panose="02020404030301010803" pitchFamily="18" charset="0"/>
                          <a:ea typeface="Calibri" panose="020F0502020204030204" pitchFamily="34" charset="0"/>
                          <a:cs typeface="Times New Roman" panose="02020603050405020304" pitchFamily="18" charset="0"/>
                        </a:rPr>
                        <a:t>/</a:t>
                      </a:r>
                      <a:r>
                        <a:rPr lang="en-US" sz="600" b="1">
                          <a:effectLst/>
                          <a:latin typeface="Garamond" panose="02020404030301010803" pitchFamily="18" charset="0"/>
                          <a:ea typeface="Calibri" panose="020F0502020204030204" pitchFamily="34" charset="0"/>
                          <a:cs typeface="Times New Roman" panose="02020603050405020304" pitchFamily="18" charset="0"/>
                        </a:rPr>
                        <a:t>fortnightly/</a:t>
                      </a:r>
                      <a:r>
                        <a:rPr lang="en-US" sz="600" b="1" spc="-30">
                          <a:effectLst/>
                          <a:latin typeface="Garamond" panose="02020404030301010803" pitchFamily="18" charset="0"/>
                          <a:ea typeface="Calibri" panose="020F0502020204030204" pitchFamily="34" charset="0"/>
                          <a:cs typeface="Times New Roman" panose="02020603050405020304" pitchFamily="18" charset="0"/>
                        </a:rPr>
                        <a:t> </a:t>
                      </a:r>
                      <a:r>
                        <a:rPr lang="en-US" sz="600" b="1">
                          <a:effectLst/>
                          <a:latin typeface="Garamond" panose="02020404030301010803" pitchFamily="18" charset="0"/>
                          <a:ea typeface="Calibri" panose="020F0502020204030204" pitchFamily="34" charset="0"/>
                          <a:cs typeface="Times New Roman" panose="02020603050405020304" pitchFamily="18" charset="0"/>
                        </a:rPr>
                        <a:t>monthly</a:t>
                      </a:r>
                      <a:r>
                        <a:rPr lang="en-US" sz="600" b="1" spc="-25">
                          <a:effectLst/>
                          <a:latin typeface="Garamond" panose="02020404030301010803" pitchFamily="18" charset="0"/>
                          <a:ea typeface="Calibri" panose="020F0502020204030204" pitchFamily="34" charset="0"/>
                          <a:cs typeface="Times New Roman" panose="02020603050405020304" pitchFamily="18" charset="0"/>
                        </a:rPr>
                        <a:t> </a:t>
                      </a:r>
                      <a:r>
                        <a:rPr lang="en-US" sz="600">
                          <a:effectLst/>
                          <a:latin typeface="Garamond" panose="02020404030301010803" pitchFamily="18" charset="0"/>
                          <a:ea typeface="Calibri" panose="020F0502020204030204" pitchFamily="34" charset="0"/>
                          <a:cs typeface="Times New Roman" panose="02020603050405020304" pitchFamily="18" charset="0"/>
                        </a:rPr>
                        <a:t>in</a:t>
                      </a:r>
                      <a:r>
                        <a:rPr lang="en-US" sz="600" spc="-25">
                          <a:effectLst/>
                          <a:latin typeface="Garamond" panose="02020404030301010803" pitchFamily="18" charset="0"/>
                          <a:ea typeface="Calibri" panose="020F0502020204030204" pitchFamily="34" charset="0"/>
                          <a:cs typeface="Times New Roman" panose="02020603050405020304" pitchFamily="18" charset="0"/>
                        </a:rPr>
                        <a:t> </a:t>
                      </a:r>
                      <a:r>
                        <a:rPr lang="en-US" sz="600">
                          <a:effectLst/>
                          <a:latin typeface="Garamond" panose="02020404030301010803" pitchFamily="18" charset="0"/>
                          <a:ea typeface="Calibri" panose="020F0502020204030204" pitchFamily="34" charset="0"/>
                          <a:cs typeface="Times New Roman" panose="02020603050405020304" pitchFamily="18" charset="0"/>
                        </a:rPr>
                        <a:t>advance,</a:t>
                      </a:r>
                      <a:endParaRPr lang="en-NZ" sz="5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NZ"/>
                    </a:p>
                  </a:txBody>
                  <a:tcPr/>
                </a:tc>
                <a:tc hMerge="1">
                  <a:txBody>
                    <a:bodyPr/>
                    <a:lstStyle/>
                    <a:p>
                      <a:endParaRPr lang="en-NZ"/>
                    </a:p>
                  </a:txBody>
                  <a:tcPr/>
                </a:tc>
                <a:tc hMerge="1">
                  <a:txBody>
                    <a:bodyPr/>
                    <a:lstStyle/>
                    <a:p>
                      <a:endParaRPr lang="en-NZ"/>
                    </a:p>
                  </a:txBody>
                  <a:tcPr/>
                </a:tc>
                <a:tc hMerge="1">
                  <a:txBody>
                    <a:bodyPr/>
                    <a:lstStyle/>
                    <a:p>
                      <a:endParaRPr lang="en-NZ"/>
                    </a:p>
                  </a:txBody>
                  <a:tcPr/>
                </a:tc>
                <a:tc hMerge="1">
                  <a:txBody>
                    <a:bodyPr/>
                    <a:lstStyle/>
                    <a:p>
                      <a:endParaRPr lang="en-NZ"/>
                    </a:p>
                  </a:txBody>
                  <a:tcPr/>
                </a:tc>
                <a:tc hMerge="1">
                  <a:txBody>
                    <a:bodyPr/>
                    <a:lstStyle/>
                    <a:p>
                      <a:endParaRPr lang="en-NZ"/>
                    </a:p>
                  </a:txBody>
                  <a:tcPr/>
                </a:tc>
                <a:tc hMerge="1">
                  <a:txBody>
                    <a:bodyPr/>
                    <a:lstStyle/>
                    <a:p>
                      <a:endParaRPr lang="en-NZ"/>
                    </a:p>
                  </a:txBody>
                  <a:tcPr/>
                </a:tc>
                <a:tc hMerge="1">
                  <a:txBody>
                    <a:bodyPr/>
                    <a:lstStyle/>
                    <a:p>
                      <a:endParaRPr lang="en-NZ"/>
                    </a:p>
                  </a:txBody>
                  <a:tcPr/>
                </a:tc>
                <a:tc hMerge="1">
                  <a:txBody>
                    <a:bodyPr/>
                    <a:lstStyle/>
                    <a:p>
                      <a:endParaRPr lang="en-NZ"/>
                    </a:p>
                  </a:txBody>
                  <a:tcPr/>
                </a:tc>
                <a:tc hMerge="1">
                  <a:txBody>
                    <a:bodyPr/>
                    <a:lstStyle/>
                    <a:p>
                      <a:endParaRPr lang="en-NZ"/>
                    </a:p>
                  </a:txBody>
                  <a:tcPr/>
                </a:tc>
                <a:tc hMerge="1">
                  <a:txBody>
                    <a:bodyPr/>
                    <a:lstStyle/>
                    <a:p>
                      <a:endParaRPr lang="en-NZ"/>
                    </a:p>
                  </a:txBody>
                  <a:tcPr/>
                </a:tc>
                <a:tc hMerge="1">
                  <a:txBody>
                    <a:bodyPr/>
                    <a:lstStyle/>
                    <a:p>
                      <a:endParaRPr lang="en-NZ"/>
                    </a:p>
                  </a:txBody>
                  <a:tcPr/>
                </a:tc>
                <a:tc hMerge="1">
                  <a:txBody>
                    <a:bodyPr/>
                    <a:lstStyle/>
                    <a:p>
                      <a:endParaRPr lang="en-NZ"/>
                    </a:p>
                  </a:txBody>
                  <a:tcPr/>
                </a:tc>
                <a:tc hMerge="1">
                  <a:txBody>
                    <a:bodyPr/>
                    <a:lstStyle/>
                    <a:p>
                      <a:endParaRPr lang="en-NZ"/>
                    </a:p>
                  </a:txBody>
                  <a:tcPr/>
                </a:tc>
                <a:tc hMerge="1">
                  <a:txBody>
                    <a:bodyPr/>
                    <a:lstStyle/>
                    <a:p>
                      <a:endParaRPr lang="en-NZ"/>
                    </a:p>
                  </a:txBody>
                  <a:tcPr/>
                </a:tc>
                <a:tc hMerge="1">
                  <a:txBody>
                    <a:bodyPr/>
                    <a:lstStyle/>
                    <a:p>
                      <a:endParaRPr lang="en-NZ"/>
                    </a:p>
                  </a:txBody>
                  <a:tcPr/>
                </a:tc>
                <a:tc hMerge="1">
                  <a:txBody>
                    <a:bodyPr/>
                    <a:lstStyle/>
                    <a:p>
                      <a:endParaRPr lang="en-NZ"/>
                    </a:p>
                  </a:txBody>
                  <a:tcPr/>
                </a:tc>
                <a:tc hMerge="1">
                  <a:txBody>
                    <a:bodyPr/>
                    <a:lstStyle/>
                    <a:p>
                      <a:endParaRPr lang="en-NZ"/>
                    </a:p>
                  </a:txBody>
                  <a:tcPr/>
                </a:tc>
                <a:tc hMerge="1">
                  <a:txBody>
                    <a:bodyPr/>
                    <a:lstStyle/>
                    <a:p>
                      <a:endParaRPr lang="en-NZ"/>
                    </a:p>
                  </a:txBody>
                  <a:tcPr/>
                </a:tc>
                <a:tc hMerge="1">
                  <a:txBody>
                    <a:bodyPr/>
                    <a:lstStyle/>
                    <a:p>
                      <a:endParaRPr lang="en-NZ"/>
                    </a:p>
                  </a:txBody>
                  <a:tcPr/>
                </a:tc>
                <a:tc hMerge="1">
                  <a:txBody>
                    <a:bodyPr/>
                    <a:lstStyle/>
                    <a:p>
                      <a:endParaRPr lang="en-NZ"/>
                    </a:p>
                  </a:txBody>
                  <a:tcPr/>
                </a:tc>
                <a:tc hMerge="1">
                  <a:txBody>
                    <a:bodyPr/>
                    <a:lstStyle/>
                    <a:p>
                      <a:endParaRPr lang="en-NZ"/>
                    </a:p>
                  </a:txBody>
                  <a:tcPr/>
                </a:tc>
                <a:extLst>
                  <a:ext uri="{0D108BD9-81ED-4DB2-BD59-A6C34878D82A}">
                    <a16:rowId xmlns:a16="http://schemas.microsoft.com/office/drawing/2014/main" val="3906458479"/>
                  </a:ext>
                </a:extLst>
              </a:tr>
              <a:tr h="109700">
                <a:tc gridSpan="23">
                  <a:txBody>
                    <a:bodyPr/>
                    <a:lstStyle/>
                    <a:p>
                      <a:pPr marL="64770">
                        <a:spcAft>
                          <a:spcPts val="0"/>
                        </a:spcAft>
                      </a:pPr>
                      <a:r>
                        <a:rPr lang="en-US" sz="600">
                          <a:effectLst/>
                          <a:latin typeface="Garamond" panose="02020404030301010803" pitchFamily="18" charset="0"/>
                          <a:ea typeface="Calibri" panose="020F0502020204030204" pitchFamily="34" charset="0"/>
                          <a:cs typeface="Times New Roman" panose="02020603050405020304" pitchFamily="18" charset="0"/>
                        </a:rPr>
                        <a:t>Bond</a:t>
                      </a:r>
                      <a:r>
                        <a:rPr lang="en-US" sz="600" spc="-10">
                          <a:effectLst/>
                          <a:latin typeface="Garamond" panose="02020404030301010803" pitchFamily="18" charset="0"/>
                          <a:ea typeface="Calibri" panose="020F0502020204030204" pitchFamily="34" charset="0"/>
                          <a:cs typeface="Times New Roman" panose="02020603050405020304" pitchFamily="18" charset="0"/>
                        </a:rPr>
                        <a:t> </a:t>
                      </a:r>
                      <a:r>
                        <a:rPr lang="en-US" sz="600">
                          <a:effectLst/>
                          <a:latin typeface="Garamond" panose="02020404030301010803" pitchFamily="18" charset="0"/>
                          <a:ea typeface="Calibri" panose="020F0502020204030204" pitchFamily="34" charset="0"/>
                          <a:cs typeface="Times New Roman" panose="02020603050405020304" pitchFamily="18" charset="0"/>
                        </a:rPr>
                        <a:t>amount</a:t>
                      </a:r>
                      <a:r>
                        <a:rPr lang="en-US" sz="600" spc="-5">
                          <a:effectLst/>
                          <a:latin typeface="Garamond" panose="02020404030301010803" pitchFamily="18" charset="0"/>
                          <a:ea typeface="Calibri" panose="020F0502020204030204" pitchFamily="34" charset="0"/>
                          <a:cs typeface="Times New Roman" panose="02020603050405020304" pitchFamily="18" charset="0"/>
                        </a:rPr>
                        <a:t> </a:t>
                      </a:r>
                      <a:r>
                        <a:rPr lang="en-US" sz="600">
                          <a:effectLst/>
                          <a:latin typeface="Garamond" panose="02020404030301010803" pitchFamily="18" charset="0"/>
                          <a:ea typeface="Calibri" panose="020F0502020204030204" pitchFamily="34" charset="0"/>
                          <a:cs typeface="Times New Roman" panose="02020603050405020304" pitchFamily="18" charset="0"/>
                        </a:rPr>
                        <a:t>$</a:t>
                      </a:r>
                      <a:r>
                        <a:rPr lang="en-US" sz="600" spc="-10">
                          <a:effectLst/>
                          <a:latin typeface="Garamond" panose="02020404030301010803" pitchFamily="18" charset="0"/>
                          <a:ea typeface="Calibri" panose="020F0502020204030204" pitchFamily="34" charset="0"/>
                          <a:cs typeface="Times New Roman" panose="02020603050405020304" pitchFamily="18" charset="0"/>
                        </a:rPr>
                        <a:t> </a:t>
                      </a:r>
                      <a:r>
                        <a:rPr lang="en-US" sz="600">
                          <a:effectLst/>
                          <a:latin typeface="Garamond" panose="02020404030301010803" pitchFamily="18" charset="0"/>
                          <a:ea typeface="Calibri" panose="020F0502020204030204" pitchFamily="34" charset="0"/>
                          <a:cs typeface="Times New Roman" panose="02020603050405020304" pitchFamily="18" charset="0"/>
                        </a:rPr>
                        <a:t>-</a:t>
                      </a:r>
                      <a:r>
                        <a:rPr lang="en-US" sz="600" spc="-5">
                          <a:effectLst/>
                          <a:latin typeface="Garamond" panose="02020404030301010803" pitchFamily="18" charset="0"/>
                          <a:ea typeface="Calibri" panose="020F0502020204030204" pitchFamily="34" charset="0"/>
                          <a:cs typeface="Times New Roman" panose="02020603050405020304" pitchFamily="18" charset="0"/>
                        </a:rPr>
                        <a:t> </a:t>
                      </a:r>
                      <a:r>
                        <a:rPr lang="en-US" sz="600">
                          <a:effectLst/>
                          <a:latin typeface="Garamond" panose="02020404030301010803" pitchFamily="18" charset="0"/>
                          <a:ea typeface="Calibri" panose="020F0502020204030204" pitchFamily="34" charset="0"/>
                          <a:cs typeface="Times New Roman" panose="02020603050405020304" pitchFamily="18" charset="0"/>
                        </a:rPr>
                        <a:t>NIL</a:t>
                      </a:r>
                      <a:endParaRPr lang="en-NZ" sz="5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NZ"/>
                    </a:p>
                  </a:txBody>
                  <a:tcPr/>
                </a:tc>
                <a:tc hMerge="1">
                  <a:txBody>
                    <a:bodyPr/>
                    <a:lstStyle/>
                    <a:p>
                      <a:endParaRPr lang="en-NZ"/>
                    </a:p>
                  </a:txBody>
                  <a:tcPr/>
                </a:tc>
                <a:tc hMerge="1">
                  <a:txBody>
                    <a:bodyPr/>
                    <a:lstStyle/>
                    <a:p>
                      <a:endParaRPr lang="en-NZ"/>
                    </a:p>
                  </a:txBody>
                  <a:tcPr/>
                </a:tc>
                <a:tc hMerge="1">
                  <a:txBody>
                    <a:bodyPr/>
                    <a:lstStyle/>
                    <a:p>
                      <a:endParaRPr lang="en-NZ"/>
                    </a:p>
                  </a:txBody>
                  <a:tcPr/>
                </a:tc>
                <a:tc hMerge="1">
                  <a:txBody>
                    <a:bodyPr/>
                    <a:lstStyle/>
                    <a:p>
                      <a:endParaRPr lang="en-NZ"/>
                    </a:p>
                  </a:txBody>
                  <a:tcPr/>
                </a:tc>
                <a:tc hMerge="1">
                  <a:txBody>
                    <a:bodyPr/>
                    <a:lstStyle/>
                    <a:p>
                      <a:endParaRPr lang="en-NZ"/>
                    </a:p>
                  </a:txBody>
                  <a:tcPr/>
                </a:tc>
                <a:tc hMerge="1">
                  <a:txBody>
                    <a:bodyPr/>
                    <a:lstStyle/>
                    <a:p>
                      <a:endParaRPr lang="en-NZ"/>
                    </a:p>
                  </a:txBody>
                  <a:tcPr/>
                </a:tc>
                <a:tc hMerge="1">
                  <a:txBody>
                    <a:bodyPr/>
                    <a:lstStyle/>
                    <a:p>
                      <a:endParaRPr lang="en-NZ"/>
                    </a:p>
                  </a:txBody>
                  <a:tcPr/>
                </a:tc>
                <a:tc hMerge="1">
                  <a:txBody>
                    <a:bodyPr/>
                    <a:lstStyle/>
                    <a:p>
                      <a:endParaRPr lang="en-NZ"/>
                    </a:p>
                  </a:txBody>
                  <a:tcPr/>
                </a:tc>
                <a:tc hMerge="1">
                  <a:txBody>
                    <a:bodyPr/>
                    <a:lstStyle/>
                    <a:p>
                      <a:endParaRPr lang="en-NZ"/>
                    </a:p>
                  </a:txBody>
                  <a:tcPr/>
                </a:tc>
                <a:tc hMerge="1">
                  <a:txBody>
                    <a:bodyPr/>
                    <a:lstStyle/>
                    <a:p>
                      <a:endParaRPr lang="en-NZ"/>
                    </a:p>
                  </a:txBody>
                  <a:tcPr/>
                </a:tc>
                <a:tc hMerge="1">
                  <a:txBody>
                    <a:bodyPr/>
                    <a:lstStyle/>
                    <a:p>
                      <a:endParaRPr lang="en-NZ"/>
                    </a:p>
                  </a:txBody>
                  <a:tcPr/>
                </a:tc>
                <a:tc hMerge="1">
                  <a:txBody>
                    <a:bodyPr/>
                    <a:lstStyle/>
                    <a:p>
                      <a:endParaRPr lang="en-NZ"/>
                    </a:p>
                  </a:txBody>
                  <a:tcPr/>
                </a:tc>
                <a:tc hMerge="1">
                  <a:txBody>
                    <a:bodyPr/>
                    <a:lstStyle/>
                    <a:p>
                      <a:endParaRPr lang="en-NZ"/>
                    </a:p>
                  </a:txBody>
                  <a:tcPr/>
                </a:tc>
                <a:tc hMerge="1">
                  <a:txBody>
                    <a:bodyPr/>
                    <a:lstStyle/>
                    <a:p>
                      <a:endParaRPr lang="en-NZ"/>
                    </a:p>
                  </a:txBody>
                  <a:tcPr/>
                </a:tc>
                <a:tc hMerge="1">
                  <a:txBody>
                    <a:bodyPr/>
                    <a:lstStyle/>
                    <a:p>
                      <a:endParaRPr lang="en-NZ"/>
                    </a:p>
                  </a:txBody>
                  <a:tcPr/>
                </a:tc>
                <a:tc hMerge="1">
                  <a:txBody>
                    <a:bodyPr/>
                    <a:lstStyle/>
                    <a:p>
                      <a:endParaRPr lang="en-NZ"/>
                    </a:p>
                  </a:txBody>
                  <a:tcPr/>
                </a:tc>
                <a:tc hMerge="1">
                  <a:txBody>
                    <a:bodyPr/>
                    <a:lstStyle/>
                    <a:p>
                      <a:endParaRPr lang="en-NZ"/>
                    </a:p>
                  </a:txBody>
                  <a:tcPr/>
                </a:tc>
                <a:tc hMerge="1">
                  <a:txBody>
                    <a:bodyPr/>
                    <a:lstStyle/>
                    <a:p>
                      <a:endParaRPr lang="en-NZ"/>
                    </a:p>
                  </a:txBody>
                  <a:tcPr/>
                </a:tc>
                <a:tc hMerge="1">
                  <a:txBody>
                    <a:bodyPr/>
                    <a:lstStyle/>
                    <a:p>
                      <a:endParaRPr lang="en-NZ"/>
                    </a:p>
                  </a:txBody>
                  <a:tcPr/>
                </a:tc>
                <a:tc hMerge="1">
                  <a:txBody>
                    <a:bodyPr/>
                    <a:lstStyle/>
                    <a:p>
                      <a:endParaRPr lang="en-NZ"/>
                    </a:p>
                  </a:txBody>
                  <a:tcPr/>
                </a:tc>
                <a:tc hMerge="1">
                  <a:txBody>
                    <a:bodyPr/>
                    <a:lstStyle/>
                    <a:p>
                      <a:endParaRPr lang="en-NZ"/>
                    </a:p>
                  </a:txBody>
                  <a:tcPr/>
                </a:tc>
                <a:extLst>
                  <a:ext uri="{0D108BD9-81ED-4DB2-BD59-A6C34878D82A}">
                    <a16:rowId xmlns:a16="http://schemas.microsoft.com/office/drawing/2014/main" val="2196468405"/>
                  </a:ext>
                </a:extLst>
              </a:tr>
              <a:tr h="109700">
                <a:tc gridSpan="23">
                  <a:txBody>
                    <a:bodyPr/>
                    <a:lstStyle/>
                    <a:p>
                      <a:pPr marL="64770">
                        <a:spcAft>
                          <a:spcPts val="0"/>
                        </a:spcAft>
                      </a:pPr>
                      <a:r>
                        <a:rPr lang="en-US" sz="600">
                          <a:effectLst/>
                          <a:latin typeface="Garamond" panose="02020404030301010803" pitchFamily="18" charset="0"/>
                          <a:ea typeface="Calibri" panose="020F0502020204030204" pitchFamily="34" charset="0"/>
                          <a:cs typeface="Times New Roman" panose="02020603050405020304" pitchFamily="18" charset="0"/>
                        </a:rPr>
                        <a:t>Rent</a:t>
                      </a:r>
                      <a:r>
                        <a:rPr lang="en-US" sz="600" spc="-20">
                          <a:effectLst/>
                          <a:latin typeface="Garamond" panose="02020404030301010803" pitchFamily="18" charset="0"/>
                          <a:ea typeface="Calibri" panose="020F0502020204030204" pitchFamily="34" charset="0"/>
                          <a:cs typeface="Times New Roman" panose="02020603050405020304" pitchFamily="18" charset="0"/>
                        </a:rPr>
                        <a:t> </a:t>
                      </a:r>
                      <a:r>
                        <a:rPr lang="en-US" sz="600">
                          <a:effectLst/>
                          <a:latin typeface="Garamond" panose="02020404030301010803" pitchFamily="18" charset="0"/>
                          <a:ea typeface="Calibri" panose="020F0502020204030204" pitchFamily="34" charset="0"/>
                          <a:cs typeface="Times New Roman" panose="02020603050405020304" pitchFamily="18" charset="0"/>
                        </a:rPr>
                        <a:t>review</a:t>
                      </a:r>
                      <a:r>
                        <a:rPr lang="en-US" sz="600" spc="-15">
                          <a:effectLst/>
                          <a:latin typeface="Garamond" panose="02020404030301010803" pitchFamily="18" charset="0"/>
                          <a:ea typeface="Calibri" panose="020F0502020204030204" pitchFamily="34" charset="0"/>
                          <a:cs typeface="Times New Roman" panose="02020603050405020304" pitchFamily="18" charset="0"/>
                        </a:rPr>
                        <a:t> </a:t>
                      </a:r>
                      <a:r>
                        <a:rPr lang="en-US" sz="600">
                          <a:effectLst/>
                          <a:latin typeface="Garamond" panose="02020404030301010803" pitchFamily="18" charset="0"/>
                          <a:ea typeface="Calibri" panose="020F0502020204030204" pitchFamily="34" charset="0"/>
                          <a:cs typeface="Times New Roman" panose="02020603050405020304" pitchFamily="18" charset="0"/>
                        </a:rPr>
                        <a:t>date:</a:t>
                      </a:r>
                      <a:r>
                        <a:rPr lang="en-US" sz="600" spc="-15">
                          <a:effectLst/>
                          <a:latin typeface="Garamond" panose="02020404030301010803" pitchFamily="18" charset="0"/>
                          <a:ea typeface="Calibri" panose="020F0502020204030204" pitchFamily="34" charset="0"/>
                          <a:cs typeface="Times New Roman" panose="02020603050405020304" pitchFamily="18" charset="0"/>
                        </a:rPr>
                        <a:t> </a:t>
                      </a:r>
                      <a:r>
                        <a:rPr lang="en-US" sz="600">
                          <a:effectLst/>
                          <a:latin typeface="Garamond" panose="02020404030301010803" pitchFamily="18" charset="0"/>
                          <a:ea typeface="Calibri" panose="020F0502020204030204" pitchFamily="34" charset="0"/>
                          <a:cs typeface="Times New Roman" panose="02020603050405020304" pitchFamily="18" charset="0"/>
                        </a:rPr>
                        <a:t>31</a:t>
                      </a:r>
                      <a:r>
                        <a:rPr lang="en-US" sz="600" spc="-15">
                          <a:effectLst/>
                          <a:latin typeface="Garamond" panose="02020404030301010803" pitchFamily="18" charset="0"/>
                          <a:ea typeface="Calibri" panose="020F0502020204030204" pitchFamily="34" charset="0"/>
                          <a:cs typeface="Times New Roman" panose="02020603050405020304" pitchFamily="18" charset="0"/>
                        </a:rPr>
                        <a:t> </a:t>
                      </a:r>
                      <a:r>
                        <a:rPr lang="en-US" sz="600">
                          <a:effectLst/>
                          <a:latin typeface="Garamond" panose="02020404030301010803" pitchFamily="18" charset="0"/>
                          <a:ea typeface="Calibri" panose="020F0502020204030204" pitchFamily="34" charset="0"/>
                          <a:cs typeface="Times New Roman" panose="02020603050405020304" pitchFamily="18" charset="0"/>
                        </a:rPr>
                        <a:t>January</a:t>
                      </a:r>
                      <a:r>
                        <a:rPr lang="en-US" sz="600" spc="-20">
                          <a:effectLst/>
                          <a:latin typeface="Garamond" panose="02020404030301010803" pitchFamily="18" charset="0"/>
                          <a:ea typeface="Calibri" panose="020F0502020204030204" pitchFamily="34" charset="0"/>
                          <a:cs typeface="Times New Roman" panose="02020603050405020304" pitchFamily="18" charset="0"/>
                        </a:rPr>
                        <a:t> </a:t>
                      </a:r>
                      <a:r>
                        <a:rPr lang="en-US" sz="600">
                          <a:effectLst/>
                          <a:latin typeface="Garamond" panose="02020404030301010803" pitchFamily="18" charset="0"/>
                          <a:ea typeface="Calibri" panose="020F0502020204030204" pitchFamily="34" charset="0"/>
                          <a:cs typeface="Times New Roman" panose="02020603050405020304" pitchFamily="18" charset="0"/>
                        </a:rPr>
                        <a:t>in</a:t>
                      </a:r>
                      <a:r>
                        <a:rPr lang="en-US" sz="600" spc="-15">
                          <a:effectLst/>
                          <a:latin typeface="Garamond" panose="02020404030301010803" pitchFamily="18" charset="0"/>
                          <a:ea typeface="Calibri" panose="020F0502020204030204" pitchFamily="34" charset="0"/>
                          <a:cs typeface="Times New Roman" panose="02020603050405020304" pitchFamily="18" charset="0"/>
                        </a:rPr>
                        <a:t> </a:t>
                      </a:r>
                      <a:r>
                        <a:rPr lang="en-US" sz="600">
                          <a:effectLst/>
                          <a:latin typeface="Garamond" panose="02020404030301010803" pitchFamily="18" charset="0"/>
                          <a:ea typeface="Calibri" panose="020F0502020204030204" pitchFamily="34" charset="0"/>
                          <a:cs typeface="Times New Roman" panose="02020603050405020304" pitchFamily="18" charset="0"/>
                        </a:rPr>
                        <a:t>each</a:t>
                      </a:r>
                      <a:r>
                        <a:rPr lang="en-US" sz="600" spc="-15">
                          <a:effectLst/>
                          <a:latin typeface="Garamond" panose="02020404030301010803" pitchFamily="18" charset="0"/>
                          <a:ea typeface="Calibri" panose="020F0502020204030204" pitchFamily="34" charset="0"/>
                          <a:cs typeface="Times New Roman" panose="02020603050405020304" pitchFamily="18" charset="0"/>
                        </a:rPr>
                        <a:t> </a:t>
                      </a:r>
                      <a:r>
                        <a:rPr lang="en-US" sz="600">
                          <a:effectLst/>
                          <a:latin typeface="Garamond" panose="02020404030301010803" pitchFamily="18" charset="0"/>
                          <a:ea typeface="Calibri" panose="020F0502020204030204" pitchFamily="34" charset="0"/>
                          <a:cs typeface="Times New Roman" panose="02020603050405020304" pitchFamily="18" charset="0"/>
                        </a:rPr>
                        <a:t>calendar</a:t>
                      </a:r>
                      <a:r>
                        <a:rPr lang="en-US" sz="600" spc="-15">
                          <a:effectLst/>
                          <a:latin typeface="Garamond" panose="02020404030301010803" pitchFamily="18" charset="0"/>
                          <a:ea typeface="Calibri" panose="020F0502020204030204" pitchFamily="34" charset="0"/>
                          <a:cs typeface="Times New Roman" panose="02020603050405020304" pitchFamily="18" charset="0"/>
                        </a:rPr>
                        <a:t> </a:t>
                      </a:r>
                      <a:r>
                        <a:rPr lang="en-US" sz="600">
                          <a:effectLst/>
                          <a:latin typeface="Garamond" panose="02020404030301010803" pitchFamily="18" charset="0"/>
                          <a:ea typeface="Calibri" panose="020F0502020204030204" pitchFamily="34" charset="0"/>
                          <a:cs typeface="Times New Roman" panose="02020603050405020304" pitchFamily="18" charset="0"/>
                        </a:rPr>
                        <a:t>year.</a:t>
                      </a:r>
                      <a:endParaRPr lang="en-NZ" sz="5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NZ"/>
                    </a:p>
                  </a:txBody>
                  <a:tcPr/>
                </a:tc>
                <a:tc hMerge="1">
                  <a:txBody>
                    <a:bodyPr/>
                    <a:lstStyle/>
                    <a:p>
                      <a:endParaRPr lang="en-NZ"/>
                    </a:p>
                  </a:txBody>
                  <a:tcPr/>
                </a:tc>
                <a:tc hMerge="1">
                  <a:txBody>
                    <a:bodyPr/>
                    <a:lstStyle/>
                    <a:p>
                      <a:endParaRPr lang="en-NZ"/>
                    </a:p>
                  </a:txBody>
                  <a:tcPr/>
                </a:tc>
                <a:tc hMerge="1">
                  <a:txBody>
                    <a:bodyPr/>
                    <a:lstStyle/>
                    <a:p>
                      <a:endParaRPr lang="en-NZ"/>
                    </a:p>
                  </a:txBody>
                  <a:tcPr/>
                </a:tc>
                <a:tc hMerge="1">
                  <a:txBody>
                    <a:bodyPr/>
                    <a:lstStyle/>
                    <a:p>
                      <a:endParaRPr lang="en-NZ"/>
                    </a:p>
                  </a:txBody>
                  <a:tcPr/>
                </a:tc>
                <a:tc hMerge="1">
                  <a:txBody>
                    <a:bodyPr/>
                    <a:lstStyle/>
                    <a:p>
                      <a:endParaRPr lang="en-NZ"/>
                    </a:p>
                  </a:txBody>
                  <a:tcPr/>
                </a:tc>
                <a:tc hMerge="1">
                  <a:txBody>
                    <a:bodyPr/>
                    <a:lstStyle/>
                    <a:p>
                      <a:endParaRPr lang="en-NZ"/>
                    </a:p>
                  </a:txBody>
                  <a:tcPr/>
                </a:tc>
                <a:tc hMerge="1">
                  <a:txBody>
                    <a:bodyPr/>
                    <a:lstStyle/>
                    <a:p>
                      <a:endParaRPr lang="en-NZ"/>
                    </a:p>
                  </a:txBody>
                  <a:tcPr/>
                </a:tc>
                <a:tc hMerge="1">
                  <a:txBody>
                    <a:bodyPr/>
                    <a:lstStyle/>
                    <a:p>
                      <a:endParaRPr lang="en-NZ"/>
                    </a:p>
                  </a:txBody>
                  <a:tcPr/>
                </a:tc>
                <a:tc hMerge="1">
                  <a:txBody>
                    <a:bodyPr/>
                    <a:lstStyle/>
                    <a:p>
                      <a:endParaRPr lang="en-NZ"/>
                    </a:p>
                  </a:txBody>
                  <a:tcPr/>
                </a:tc>
                <a:tc hMerge="1">
                  <a:txBody>
                    <a:bodyPr/>
                    <a:lstStyle/>
                    <a:p>
                      <a:endParaRPr lang="en-NZ"/>
                    </a:p>
                  </a:txBody>
                  <a:tcPr/>
                </a:tc>
                <a:tc hMerge="1">
                  <a:txBody>
                    <a:bodyPr/>
                    <a:lstStyle/>
                    <a:p>
                      <a:endParaRPr lang="en-NZ"/>
                    </a:p>
                  </a:txBody>
                  <a:tcPr/>
                </a:tc>
                <a:tc hMerge="1">
                  <a:txBody>
                    <a:bodyPr/>
                    <a:lstStyle/>
                    <a:p>
                      <a:endParaRPr lang="en-NZ"/>
                    </a:p>
                  </a:txBody>
                  <a:tcPr/>
                </a:tc>
                <a:tc hMerge="1">
                  <a:txBody>
                    <a:bodyPr/>
                    <a:lstStyle/>
                    <a:p>
                      <a:endParaRPr lang="en-NZ"/>
                    </a:p>
                  </a:txBody>
                  <a:tcPr/>
                </a:tc>
                <a:tc hMerge="1">
                  <a:txBody>
                    <a:bodyPr/>
                    <a:lstStyle/>
                    <a:p>
                      <a:endParaRPr lang="en-NZ"/>
                    </a:p>
                  </a:txBody>
                  <a:tcPr/>
                </a:tc>
                <a:tc hMerge="1">
                  <a:txBody>
                    <a:bodyPr/>
                    <a:lstStyle/>
                    <a:p>
                      <a:endParaRPr lang="en-NZ"/>
                    </a:p>
                  </a:txBody>
                  <a:tcPr/>
                </a:tc>
                <a:tc hMerge="1">
                  <a:txBody>
                    <a:bodyPr/>
                    <a:lstStyle/>
                    <a:p>
                      <a:endParaRPr lang="en-NZ"/>
                    </a:p>
                  </a:txBody>
                  <a:tcPr/>
                </a:tc>
                <a:tc hMerge="1">
                  <a:txBody>
                    <a:bodyPr/>
                    <a:lstStyle/>
                    <a:p>
                      <a:endParaRPr lang="en-NZ"/>
                    </a:p>
                  </a:txBody>
                  <a:tcPr/>
                </a:tc>
                <a:tc hMerge="1">
                  <a:txBody>
                    <a:bodyPr/>
                    <a:lstStyle/>
                    <a:p>
                      <a:endParaRPr lang="en-NZ"/>
                    </a:p>
                  </a:txBody>
                  <a:tcPr/>
                </a:tc>
                <a:tc hMerge="1">
                  <a:txBody>
                    <a:bodyPr/>
                    <a:lstStyle/>
                    <a:p>
                      <a:endParaRPr lang="en-NZ"/>
                    </a:p>
                  </a:txBody>
                  <a:tcPr/>
                </a:tc>
                <a:tc hMerge="1">
                  <a:txBody>
                    <a:bodyPr/>
                    <a:lstStyle/>
                    <a:p>
                      <a:endParaRPr lang="en-NZ"/>
                    </a:p>
                  </a:txBody>
                  <a:tcPr/>
                </a:tc>
                <a:tc hMerge="1">
                  <a:txBody>
                    <a:bodyPr/>
                    <a:lstStyle/>
                    <a:p>
                      <a:endParaRPr lang="en-NZ"/>
                    </a:p>
                  </a:txBody>
                  <a:tcPr/>
                </a:tc>
                <a:extLst>
                  <a:ext uri="{0D108BD9-81ED-4DB2-BD59-A6C34878D82A}">
                    <a16:rowId xmlns:a16="http://schemas.microsoft.com/office/drawing/2014/main" val="632984418"/>
                  </a:ext>
                </a:extLst>
              </a:tr>
              <a:tr h="205671">
                <a:tc gridSpan="23">
                  <a:txBody>
                    <a:bodyPr/>
                    <a:lstStyle/>
                    <a:p>
                      <a:pPr marL="64770">
                        <a:spcAft>
                          <a:spcPts val="0"/>
                        </a:spcAft>
                      </a:pPr>
                      <a:r>
                        <a:rPr lang="en-US" sz="600">
                          <a:effectLst/>
                          <a:latin typeface="Garamond" panose="02020404030301010803" pitchFamily="18" charset="0"/>
                          <a:ea typeface="Calibri" panose="020F0502020204030204" pitchFamily="34" charset="0"/>
                          <a:cs typeface="Times New Roman" panose="02020603050405020304" pitchFamily="18" charset="0"/>
                        </a:rPr>
                        <a:t>The</a:t>
                      </a:r>
                      <a:r>
                        <a:rPr lang="en-US" sz="600" spc="-20">
                          <a:effectLst/>
                          <a:latin typeface="Garamond" panose="02020404030301010803" pitchFamily="18" charset="0"/>
                          <a:ea typeface="Calibri" panose="020F0502020204030204" pitchFamily="34" charset="0"/>
                          <a:cs typeface="Times New Roman" panose="02020603050405020304" pitchFamily="18" charset="0"/>
                        </a:rPr>
                        <a:t> </a:t>
                      </a:r>
                      <a:r>
                        <a:rPr lang="en-US" sz="600">
                          <a:effectLst/>
                          <a:latin typeface="Garamond" panose="02020404030301010803" pitchFamily="18" charset="0"/>
                          <a:ea typeface="Calibri" panose="020F0502020204030204" pitchFamily="34" charset="0"/>
                          <a:cs typeface="Times New Roman" panose="02020603050405020304" pitchFamily="18" charset="0"/>
                        </a:rPr>
                        <a:t>Rent</a:t>
                      </a:r>
                      <a:r>
                        <a:rPr lang="en-US" sz="600" spc="-15">
                          <a:effectLst/>
                          <a:latin typeface="Garamond" panose="02020404030301010803" pitchFamily="18" charset="0"/>
                          <a:ea typeface="Calibri" panose="020F0502020204030204" pitchFamily="34" charset="0"/>
                          <a:cs typeface="Times New Roman" panose="02020603050405020304" pitchFamily="18" charset="0"/>
                        </a:rPr>
                        <a:t> </a:t>
                      </a:r>
                      <a:r>
                        <a:rPr lang="en-US" sz="600">
                          <a:effectLst/>
                          <a:latin typeface="Garamond" panose="02020404030301010803" pitchFamily="18" charset="0"/>
                          <a:ea typeface="Calibri" panose="020F0502020204030204" pitchFamily="34" charset="0"/>
                          <a:cs typeface="Times New Roman" panose="02020603050405020304" pitchFamily="18" charset="0"/>
                        </a:rPr>
                        <a:t>shall</a:t>
                      </a:r>
                      <a:r>
                        <a:rPr lang="en-US" sz="600" spc="-20">
                          <a:effectLst/>
                          <a:latin typeface="Garamond" panose="02020404030301010803" pitchFamily="18" charset="0"/>
                          <a:ea typeface="Calibri" panose="020F0502020204030204" pitchFamily="34" charset="0"/>
                          <a:cs typeface="Times New Roman" panose="02020603050405020304" pitchFamily="18" charset="0"/>
                        </a:rPr>
                        <a:t> </a:t>
                      </a:r>
                      <a:r>
                        <a:rPr lang="en-US" sz="600">
                          <a:effectLst/>
                          <a:latin typeface="Garamond" panose="02020404030301010803" pitchFamily="18" charset="0"/>
                          <a:ea typeface="Calibri" panose="020F0502020204030204" pitchFamily="34" charset="0"/>
                          <a:cs typeface="Times New Roman" panose="02020603050405020304" pitchFamily="18" charset="0"/>
                        </a:rPr>
                        <a:t>be</a:t>
                      </a:r>
                      <a:r>
                        <a:rPr lang="en-US" sz="600" spc="-15">
                          <a:effectLst/>
                          <a:latin typeface="Garamond" panose="02020404030301010803" pitchFamily="18" charset="0"/>
                          <a:ea typeface="Calibri" panose="020F0502020204030204" pitchFamily="34" charset="0"/>
                          <a:cs typeface="Times New Roman" panose="02020603050405020304" pitchFamily="18" charset="0"/>
                        </a:rPr>
                        <a:t> </a:t>
                      </a:r>
                      <a:r>
                        <a:rPr lang="en-US" sz="600">
                          <a:effectLst/>
                          <a:latin typeface="Garamond" panose="02020404030301010803" pitchFamily="18" charset="0"/>
                          <a:ea typeface="Calibri" panose="020F0502020204030204" pitchFamily="34" charset="0"/>
                          <a:cs typeface="Times New Roman" panose="02020603050405020304" pitchFamily="18" charset="0"/>
                        </a:rPr>
                        <a:t>paid</a:t>
                      </a:r>
                      <a:r>
                        <a:rPr lang="en-US" sz="600" spc="-15">
                          <a:effectLst/>
                          <a:latin typeface="Garamond" panose="02020404030301010803" pitchFamily="18" charset="0"/>
                          <a:ea typeface="Calibri" panose="020F0502020204030204" pitchFamily="34" charset="0"/>
                          <a:cs typeface="Times New Roman" panose="02020603050405020304" pitchFamily="18" charset="0"/>
                        </a:rPr>
                        <a:t> </a:t>
                      </a:r>
                      <a:r>
                        <a:rPr lang="en-US" sz="600">
                          <a:effectLst/>
                          <a:latin typeface="Garamond" panose="02020404030301010803" pitchFamily="18" charset="0"/>
                          <a:ea typeface="Calibri" panose="020F0502020204030204" pitchFamily="34" charset="0"/>
                          <a:cs typeface="Times New Roman" panose="02020603050405020304" pitchFamily="18" charset="0"/>
                        </a:rPr>
                        <a:t>into</a:t>
                      </a:r>
                      <a:r>
                        <a:rPr lang="en-US" sz="600" spc="-20">
                          <a:effectLst/>
                          <a:latin typeface="Garamond" panose="02020404030301010803" pitchFamily="18" charset="0"/>
                          <a:ea typeface="Calibri" panose="020F0502020204030204" pitchFamily="34" charset="0"/>
                          <a:cs typeface="Times New Roman" panose="02020603050405020304" pitchFamily="18" charset="0"/>
                        </a:rPr>
                        <a:t> </a:t>
                      </a:r>
                      <a:r>
                        <a:rPr lang="en-US" sz="600">
                          <a:effectLst/>
                          <a:latin typeface="Garamond" panose="02020404030301010803" pitchFamily="18" charset="0"/>
                          <a:ea typeface="Calibri" panose="020F0502020204030204" pitchFamily="34" charset="0"/>
                          <a:cs typeface="Times New Roman" panose="02020603050405020304" pitchFamily="18" charset="0"/>
                        </a:rPr>
                        <a:t>the</a:t>
                      </a:r>
                      <a:r>
                        <a:rPr lang="en-US" sz="600" spc="-15">
                          <a:effectLst/>
                          <a:latin typeface="Garamond" panose="02020404030301010803" pitchFamily="18" charset="0"/>
                          <a:ea typeface="Calibri" panose="020F0502020204030204" pitchFamily="34" charset="0"/>
                          <a:cs typeface="Times New Roman" panose="02020603050405020304" pitchFamily="18" charset="0"/>
                        </a:rPr>
                        <a:t> </a:t>
                      </a:r>
                      <a:r>
                        <a:rPr lang="en-US" sz="600">
                          <a:effectLst/>
                          <a:latin typeface="Garamond" panose="02020404030301010803" pitchFamily="18" charset="0"/>
                          <a:ea typeface="Calibri" panose="020F0502020204030204" pitchFamily="34" charset="0"/>
                          <a:cs typeface="Times New Roman" panose="02020603050405020304" pitchFamily="18" charset="0"/>
                        </a:rPr>
                        <a:t>following</a:t>
                      </a:r>
                      <a:r>
                        <a:rPr lang="en-US" sz="600" spc="-20">
                          <a:effectLst/>
                          <a:latin typeface="Garamond" panose="02020404030301010803" pitchFamily="18" charset="0"/>
                          <a:ea typeface="Calibri" panose="020F0502020204030204" pitchFamily="34" charset="0"/>
                          <a:cs typeface="Times New Roman" panose="02020603050405020304" pitchFamily="18" charset="0"/>
                        </a:rPr>
                        <a:t> </a:t>
                      </a:r>
                      <a:r>
                        <a:rPr lang="en-US" sz="600">
                          <a:effectLst/>
                          <a:latin typeface="Garamond" panose="02020404030301010803" pitchFamily="18" charset="0"/>
                          <a:ea typeface="Calibri" panose="020F0502020204030204" pitchFamily="34" charset="0"/>
                          <a:cs typeface="Times New Roman" panose="02020603050405020304" pitchFamily="18" charset="0"/>
                        </a:rPr>
                        <a:t>Bank</a:t>
                      </a:r>
                      <a:r>
                        <a:rPr lang="en-US" sz="600" spc="-15">
                          <a:effectLst/>
                          <a:latin typeface="Garamond" panose="02020404030301010803" pitchFamily="18" charset="0"/>
                          <a:ea typeface="Calibri" panose="020F0502020204030204" pitchFamily="34" charset="0"/>
                          <a:cs typeface="Times New Roman" panose="02020603050405020304" pitchFamily="18" charset="0"/>
                        </a:rPr>
                        <a:t> </a:t>
                      </a:r>
                      <a:r>
                        <a:rPr lang="en-US" sz="600">
                          <a:effectLst/>
                          <a:latin typeface="Garamond" panose="02020404030301010803" pitchFamily="18" charset="0"/>
                          <a:ea typeface="Calibri" panose="020F0502020204030204" pitchFamily="34" charset="0"/>
                          <a:cs typeface="Times New Roman" panose="02020603050405020304" pitchFamily="18" charset="0"/>
                        </a:rPr>
                        <a:t>Account:</a:t>
                      </a:r>
                      <a:endParaRPr lang="en-NZ" sz="5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NZ"/>
                    </a:p>
                  </a:txBody>
                  <a:tcPr/>
                </a:tc>
                <a:tc hMerge="1">
                  <a:txBody>
                    <a:bodyPr/>
                    <a:lstStyle/>
                    <a:p>
                      <a:endParaRPr lang="en-NZ"/>
                    </a:p>
                  </a:txBody>
                  <a:tcPr/>
                </a:tc>
                <a:tc hMerge="1">
                  <a:txBody>
                    <a:bodyPr/>
                    <a:lstStyle/>
                    <a:p>
                      <a:endParaRPr lang="en-NZ"/>
                    </a:p>
                  </a:txBody>
                  <a:tcPr/>
                </a:tc>
                <a:tc hMerge="1">
                  <a:txBody>
                    <a:bodyPr/>
                    <a:lstStyle/>
                    <a:p>
                      <a:endParaRPr lang="en-NZ"/>
                    </a:p>
                  </a:txBody>
                  <a:tcPr/>
                </a:tc>
                <a:tc hMerge="1">
                  <a:txBody>
                    <a:bodyPr/>
                    <a:lstStyle/>
                    <a:p>
                      <a:endParaRPr lang="en-NZ"/>
                    </a:p>
                  </a:txBody>
                  <a:tcPr/>
                </a:tc>
                <a:tc hMerge="1">
                  <a:txBody>
                    <a:bodyPr/>
                    <a:lstStyle/>
                    <a:p>
                      <a:endParaRPr lang="en-NZ"/>
                    </a:p>
                  </a:txBody>
                  <a:tcPr/>
                </a:tc>
                <a:tc hMerge="1">
                  <a:txBody>
                    <a:bodyPr/>
                    <a:lstStyle/>
                    <a:p>
                      <a:endParaRPr lang="en-NZ"/>
                    </a:p>
                  </a:txBody>
                  <a:tcPr/>
                </a:tc>
                <a:tc hMerge="1">
                  <a:txBody>
                    <a:bodyPr/>
                    <a:lstStyle/>
                    <a:p>
                      <a:endParaRPr lang="en-NZ"/>
                    </a:p>
                  </a:txBody>
                  <a:tcPr/>
                </a:tc>
                <a:tc hMerge="1">
                  <a:txBody>
                    <a:bodyPr/>
                    <a:lstStyle/>
                    <a:p>
                      <a:endParaRPr lang="en-NZ"/>
                    </a:p>
                  </a:txBody>
                  <a:tcPr/>
                </a:tc>
                <a:tc hMerge="1">
                  <a:txBody>
                    <a:bodyPr/>
                    <a:lstStyle/>
                    <a:p>
                      <a:endParaRPr lang="en-NZ"/>
                    </a:p>
                  </a:txBody>
                  <a:tcPr/>
                </a:tc>
                <a:tc hMerge="1">
                  <a:txBody>
                    <a:bodyPr/>
                    <a:lstStyle/>
                    <a:p>
                      <a:endParaRPr lang="en-NZ"/>
                    </a:p>
                  </a:txBody>
                  <a:tcPr/>
                </a:tc>
                <a:tc hMerge="1">
                  <a:txBody>
                    <a:bodyPr/>
                    <a:lstStyle/>
                    <a:p>
                      <a:endParaRPr lang="en-NZ"/>
                    </a:p>
                  </a:txBody>
                  <a:tcPr/>
                </a:tc>
                <a:tc hMerge="1">
                  <a:txBody>
                    <a:bodyPr/>
                    <a:lstStyle/>
                    <a:p>
                      <a:endParaRPr lang="en-NZ"/>
                    </a:p>
                  </a:txBody>
                  <a:tcPr/>
                </a:tc>
                <a:tc hMerge="1">
                  <a:txBody>
                    <a:bodyPr/>
                    <a:lstStyle/>
                    <a:p>
                      <a:endParaRPr lang="en-NZ"/>
                    </a:p>
                  </a:txBody>
                  <a:tcPr/>
                </a:tc>
                <a:tc hMerge="1">
                  <a:txBody>
                    <a:bodyPr/>
                    <a:lstStyle/>
                    <a:p>
                      <a:endParaRPr lang="en-NZ"/>
                    </a:p>
                  </a:txBody>
                  <a:tcPr/>
                </a:tc>
                <a:tc hMerge="1">
                  <a:txBody>
                    <a:bodyPr/>
                    <a:lstStyle/>
                    <a:p>
                      <a:endParaRPr lang="en-NZ"/>
                    </a:p>
                  </a:txBody>
                  <a:tcPr/>
                </a:tc>
                <a:tc hMerge="1">
                  <a:txBody>
                    <a:bodyPr/>
                    <a:lstStyle/>
                    <a:p>
                      <a:endParaRPr lang="en-NZ"/>
                    </a:p>
                  </a:txBody>
                  <a:tcPr/>
                </a:tc>
                <a:tc hMerge="1">
                  <a:txBody>
                    <a:bodyPr/>
                    <a:lstStyle/>
                    <a:p>
                      <a:endParaRPr lang="en-NZ"/>
                    </a:p>
                  </a:txBody>
                  <a:tcPr/>
                </a:tc>
                <a:tc hMerge="1">
                  <a:txBody>
                    <a:bodyPr/>
                    <a:lstStyle/>
                    <a:p>
                      <a:endParaRPr lang="en-NZ"/>
                    </a:p>
                  </a:txBody>
                  <a:tcPr/>
                </a:tc>
                <a:tc hMerge="1">
                  <a:txBody>
                    <a:bodyPr/>
                    <a:lstStyle/>
                    <a:p>
                      <a:endParaRPr lang="en-NZ"/>
                    </a:p>
                  </a:txBody>
                  <a:tcPr/>
                </a:tc>
                <a:tc hMerge="1">
                  <a:txBody>
                    <a:bodyPr/>
                    <a:lstStyle/>
                    <a:p>
                      <a:endParaRPr lang="en-NZ"/>
                    </a:p>
                  </a:txBody>
                  <a:tcPr/>
                </a:tc>
                <a:tc hMerge="1">
                  <a:txBody>
                    <a:bodyPr/>
                    <a:lstStyle/>
                    <a:p>
                      <a:endParaRPr lang="en-NZ"/>
                    </a:p>
                  </a:txBody>
                  <a:tcPr/>
                </a:tc>
                <a:extLst>
                  <a:ext uri="{0D108BD9-81ED-4DB2-BD59-A6C34878D82A}">
                    <a16:rowId xmlns:a16="http://schemas.microsoft.com/office/drawing/2014/main" val="228511901"/>
                  </a:ext>
                </a:extLst>
              </a:tr>
              <a:tr h="177878">
                <a:tc>
                  <a:txBody>
                    <a:bodyPr/>
                    <a:lstStyle/>
                    <a:p>
                      <a:pPr>
                        <a:spcAft>
                          <a:spcPts val="0"/>
                        </a:spcAft>
                      </a:pPr>
                      <a:r>
                        <a:rPr lang="en-US" sz="500">
                          <a:effectLst/>
                          <a:latin typeface="Calibri" panose="020F0502020204030204" pitchFamily="34" charset="0"/>
                          <a:ea typeface="Calibri" panose="020F0502020204030204" pitchFamily="34" charset="0"/>
                          <a:cs typeface="Times New Roman" panose="02020603050405020304" pitchFamily="18" charset="0"/>
                        </a:rPr>
                        <a:t> </a:t>
                      </a:r>
                      <a:endParaRPr lang="en-NZ" sz="5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500">
                          <a:effectLst/>
                          <a:latin typeface="Calibri" panose="020F0502020204030204" pitchFamily="34" charset="0"/>
                          <a:ea typeface="Calibri" panose="020F0502020204030204" pitchFamily="34" charset="0"/>
                          <a:cs typeface="Times New Roman" panose="02020603050405020304" pitchFamily="18" charset="0"/>
                        </a:rPr>
                        <a:t> </a:t>
                      </a:r>
                      <a:endParaRPr lang="en-NZ" sz="5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500">
                          <a:effectLst/>
                          <a:latin typeface="Calibri" panose="020F0502020204030204" pitchFamily="34" charset="0"/>
                          <a:ea typeface="Calibri" panose="020F0502020204030204" pitchFamily="34" charset="0"/>
                          <a:cs typeface="Times New Roman" panose="02020603050405020304" pitchFamily="18" charset="0"/>
                        </a:rPr>
                        <a:t> </a:t>
                      </a:r>
                      <a:endParaRPr lang="en-NZ" sz="5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500">
                          <a:effectLst/>
                          <a:latin typeface="Calibri" panose="020F0502020204030204" pitchFamily="34" charset="0"/>
                          <a:ea typeface="Calibri" panose="020F0502020204030204" pitchFamily="34" charset="0"/>
                          <a:cs typeface="Times New Roman" panose="02020603050405020304" pitchFamily="18" charset="0"/>
                        </a:rPr>
                        <a:t> </a:t>
                      </a:r>
                      <a:endParaRPr lang="en-NZ" sz="5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7E7E7E"/>
                    </a:solidFill>
                  </a:tcPr>
                </a:tc>
                <a:tc>
                  <a:txBody>
                    <a:bodyPr/>
                    <a:lstStyle/>
                    <a:p>
                      <a:pPr>
                        <a:spcAft>
                          <a:spcPts val="0"/>
                        </a:spcAft>
                      </a:pPr>
                      <a:r>
                        <a:rPr lang="en-US" sz="500">
                          <a:effectLst/>
                          <a:latin typeface="Calibri" panose="020F0502020204030204" pitchFamily="34" charset="0"/>
                          <a:ea typeface="Calibri" panose="020F0502020204030204" pitchFamily="34" charset="0"/>
                          <a:cs typeface="Times New Roman" panose="02020603050405020304" pitchFamily="18" charset="0"/>
                        </a:rPr>
                        <a:t> </a:t>
                      </a:r>
                      <a:endParaRPr lang="en-NZ" sz="5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spcAft>
                          <a:spcPts val="0"/>
                        </a:spcAft>
                      </a:pPr>
                      <a:r>
                        <a:rPr lang="en-US" sz="500">
                          <a:effectLst/>
                          <a:latin typeface="Calibri" panose="020F0502020204030204" pitchFamily="34" charset="0"/>
                          <a:ea typeface="Calibri" panose="020F0502020204030204" pitchFamily="34" charset="0"/>
                          <a:cs typeface="Times New Roman" panose="02020603050405020304" pitchFamily="18" charset="0"/>
                        </a:rPr>
                        <a:t> </a:t>
                      </a:r>
                      <a:endParaRPr lang="en-NZ" sz="5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NZ"/>
                    </a:p>
                  </a:txBody>
                  <a:tcPr/>
                </a:tc>
                <a:tc>
                  <a:txBody>
                    <a:bodyPr/>
                    <a:lstStyle/>
                    <a:p>
                      <a:pPr>
                        <a:spcAft>
                          <a:spcPts val="0"/>
                        </a:spcAft>
                      </a:pPr>
                      <a:r>
                        <a:rPr lang="en-US" sz="500">
                          <a:effectLst/>
                          <a:latin typeface="Calibri" panose="020F0502020204030204" pitchFamily="34" charset="0"/>
                          <a:ea typeface="Calibri" panose="020F0502020204030204" pitchFamily="34" charset="0"/>
                          <a:cs typeface="Times New Roman" panose="02020603050405020304" pitchFamily="18" charset="0"/>
                        </a:rPr>
                        <a:t> </a:t>
                      </a:r>
                      <a:endParaRPr lang="en-NZ" sz="5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500">
                          <a:effectLst/>
                          <a:latin typeface="Calibri" panose="020F0502020204030204" pitchFamily="34" charset="0"/>
                          <a:ea typeface="Calibri" panose="020F0502020204030204" pitchFamily="34" charset="0"/>
                          <a:cs typeface="Times New Roman" panose="02020603050405020304" pitchFamily="18" charset="0"/>
                        </a:rPr>
                        <a:t> </a:t>
                      </a:r>
                      <a:endParaRPr lang="en-NZ" sz="5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500">
                          <a:effectLst/>
                          <a:latin typeface="Calibri" panose="020F0502020204030204" pitchFamily="34" charset="0"/>
                          <a:ea typeface="Calibri" panose="020F0502020204030204" pitchFamily="34" charset="0"/>
                          <a:cs typeface="Times New Roman" panose="02020603050405020304" pitchFamily="18" charset="0"/>
                        </a:rPr>
                        <a:t> </a:t>
                      </a:r>
                      <a:endParaRPr lang="en-NZ" sz="5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7E7E7E"/>
                    </a:solidFill>
                  </a:tcPr>
                </a:tc>
                <a:tc>
                  <a:txBody>
                    <a:bodyPr/>
                    <a:lstStyle/>
                    <a:p>
                      <a:pPr>
                        <a:spcAft>
                          <a:spcPts val="0"/>
                        </a:spcAft>
                      </a:pPr>
                      <a:r>
                        <a:rPr lang="en-US" sz="500">
                          <a:effectLst/>
                          <a:latin typeface="Calibri" panose="020F0502020204030204" pitchFamily="34" charset="0"/>
                          <a:ea typeface="Calibri" panose="020F0502020204030204" pitchFamily="34" charset="0"/>
                          <a:cs typeface="Times New Roman" panose="02020603050405020304" pitchFamily="18" charset="0"/>
                        </a:rPr>
                        <a:t> </a:t>
                      </a:r>
                      <a:endParaRPr lang="en-NZ" sz="5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500">
                          <a:effectLst/>
                          <a:latin typeface="Calibri" panose="020F0502020204030204" pitchFamily="34" charset="0"/>
                          <a:ea typeface="Calibri" panose="020F0502020204030204" pitchFamily="34" charset="0"/>
                          <a:cs typeface="Times New Roman" panose="02020603050405020304" pitchFamily="18" charset="0"/>
                        </a:rPr>
                        <a:t> </a:t>
                      </a:r>
                      <a:endParaRPr lang="en-NZ" sz="5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500">
                          <a:effectLst/>
                          <a:latin typeface="Calibri" panose="020F0502020204030204" pitchFamily="34" charset="0"/>
                          <a:ea typeface="Calibri" panose="020F0502020204030204" pitchFamily="34" charset="0"/>
                          <a:cs typeface="Times New Roman" panose="02020603050405020304" pitchFamily="18" charset="0"/>
                        </a:rPr>
                        <a:t> </a:t>
                      </a:r>
                      <a:endParaRPr lang="en-NZ" sz="5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500">
                          <a:effectLst/>
                          <a:latin typeface="Calibri" panose="020F0502020204030204" pitchFamily="34" charset="0"/>
                          <a:ea typeface="Calibri" panose="020F0502020204030204" pitchFamily="34" charset="0"/>
                          <a:cs typeface="Times New Roman" panose="02020603050405020304" pitchFamily="18" charset="0"/>
                        </a:rPr>
                        <a:t> </a:t>
                      </a:r>
                      <a:endParaRPr lang="en-NZ" sz="5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500">
                          <a:effectLst/>
                          <a:latin typeface="Calibri" panose="020F0502020204030204" pitchFamily="34" charset="0"/>
                          <a:ea typeface="Calibri" panose="020F0502020204030204" pitchFamily="34" charset="0"/>
                          <a:cs typeface="Times New Roman" panose="02020603050405020304" pitchFamily="18" charset="0"/>
                        </a:rPr>
                        <a:t> </a:t>
                      </a:r>
                      <a:endParaRPr lang="en-NZ" sz="5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500">
                          <a:effectLst/>
                          <a:latin typeface="Calibri" panose="020F0502020204030204" pitchFamily="34" charset="0"/>
                          <a:ea typeface="Calibri" panose="020F0502020204030204" pitchFamily="34" charset="0"/>
                          <a:cs typeface="Times New Roman" panose="02020603050405020304" pitchFamily="18" charset="0"/>
                        </a:rPr>
                        <a:t> </a:t>
                      </a:r>
                      <a:endParaRPr lang="en-NZ" sz="5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spcAft>
                          <a:spcPts val="0"/>
                        </a:spcAft>
                      </a:pPr>
                      <a:r>
                        <a:rPr lang="en-US" sz="500">
                          <a:effectLst/>
                          <a:latin typeface="Calibri" panose="020F0502020204030204" pitchFamily="34" charset="0"/>
                          <a:ea typeface="Calibri" panose="020F0502020204030204" pitchFamily="34" charset="0"/>
                          <a:cs typeface="Times New Roman" panose="02020603050405020304" pitchFamily="18" charset="0"/>
                        </a:rPr>
                        <a:t> </a:t>
                      </a:r>
                      <a:endParaRPr lang="en-NZ" sz="5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NZ"/>
                    </a:p>
                  </a:txBody>
                  <a:tcPr/>
                </a:tc>
                <a:tc>
                  <a:txBody>
                    <a:bodyPr/>
                    <a:lstStyle/>
                    <a:p>
                      <a:pPr>
                        <a:spcAft>
                          <a:spcPts val="0"/>
                        </a:spcAft>
                      </a:pPr>
                      <a:r>
                        <a:rPr lang="en-US" sz="500">
                          <a:effectLst/>
                          <a:latin typeface="Calibri" panose="020F0502020204030204" pitchFamily="34" charset="0"/>
                          <a:ea typeface="Calibri" panose="020F0502020204030204" pitchFamily="34" charset="0"/>
                          <a:cs typeface="Times New Roman" panose="02020603050405020304" pitchFamily="18" charset="0"/>
                        </a:rPr>
                        <a:t> </a:t>
                      </a:r>
                      <a:endParaRPr lang="en-NZ" sz="5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7E7E7E"/>
                    </a:solidFill>
                  </a:tcPr>
                </a:tc>
                <a:tc>
                  <a:txBody>
                    <a:bodyPr/>
                    <a:lstStyle/>
                    <a:p>
                      <a:pPr>
                        <a:spcAft>
                          <a:spcPts val="0"/>
                        </a:spcAft>
                      </a:pPr>
                      <a:r>
                        <a:rPr lang="en-US" sz="500">
                          <a:effectLst/>
                          <a:latin typeface="Calibri" panose="020F0502020204030204" pitchFamily="34" charset="0"/>
                          <a:ea typeface="Calibri" panose="020F0502020204030204" pitchFamily="34" charset="0"/>
                          <a:cs typeface="Times New Roman" panose="02020603050405020304" pitchFamily="18" charset="0"/>
                        </a:rPr>
                        <a:t> </a:t>
                      </a:r>
                      <a:endParaRPr lang="en-NZ" sz="5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500">
                          <a:effectLst/>
                          <a:latin typeface="Calibri" panose="020F0502020204030204" pitchFamily="34" charset="0"/>
                          <a:ea typeface="Calibri" panose="020F0502020204030204" pitchFamily="34" charset="0"/>
                          <a:cs typeface="Times New Roman" panose="02020603050405020304" pitchFamily="18" charset="0"/>
                        </a:rPr>
                        <a:t> </a:t>
                      </a:r>
                      <a:endParaRPr lang="en-NZ" sz="5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500">
                          <a:effectLst/>
                          <a:latin typeface="Calibri" panose="020F0502020204030204" pitchFamily="34" charset="0"/>
                          <a:ea typeface="Calibri" panose="020F0502020204030204" pitchFamily="34" charset="0"/>
                          <a:cs typeface="Times New Roman" panose="02020603050405020304" pitchFamily="18" charset="0"/>
                        </a:rPr>
                        <a:t> </a:t>
                      </a:r>
                      <a:endParaRPr lang="en-NZ" sz="5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500">
                          <a:effectLst/>
                          <a:latin typeface="Calibri" panose="020F0502020204030204" pitchFamily="34" charset="0"/>
                          <a:ea typeface="Calibri" panose="020F0502020204030204" pitchFamily="34" charset="0"/>
                          <a:cs typeface="Times New Roman" panose="02020603050405020304" pitchFamily="18" charset="0"/>
                        </a:rPr>
                        <a:t> </a:t>
                      </a:r>
                      <a:endParaRPr lang="en-NZ" sz="5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34495998"/>
                  </a:ext>
                </a:extLst>
              </a:tr>
              <a:tr h="103762">
                <a:tc gridSpan="23">
                  <a:txBody>
                    <a:bodyPr/>
                    <a:lstStyle/>
                    <a:p>
                      <a:pPr>
                        <a:spcAft>
                          <a:spcPts val="0"/>
                        </a:spcAft>
                      </a:pPr>
                      <a:r>
                        <a:rPr lang="en-US" sz="500">
                          <a:effectLst/>
                          <a:latin typeface="Calibri" panose="020F0502020204030204" pitchFamily="34" charset="0"/>
                          <a:ea typeface="Calibri" panose="020F0502020204030204" pitchFamily="34" charset="0"/>
                          <a:cs typeface="Times New Roman" panose="02020603050405020304" pitchFamily="18" charset="0"/>
                        </a:rPr>
                        <a:t> </a:t>
                      </a:r>
                      <a:endParaRPr lang="en-NZ" sz="5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NZ"/>
                    </a:p>
                  </a:txBody>
                  <a:tcPr/>
                </a:tc>
                <a:tc hMerge="1">
                  <a:txBody>
                    <a:bodyPr/>
                    <a:lstStyle/>
                    <a:p>
                      <a:endParaRPr lang="en-NZ"/>
                    </a:p>
                  </a:txBody>
                  <a:tcPr/>
                </a:tc>
                <a:tc hMerge="1">
                  <a:txBody>
                    <a:bodyPr/>
                    <a:lstStyle/>
                    <a:p>
                      <a:endParaRPr lang="en-NZ"/>
                    </a:p>
                  </a:txBody>
                  <a:tcPr/>
                </a:tc>
                <a:tc hMerge="1">
                  <a:txBody>
                    <a:bodyPr/>
                    <a:lstStyle/>
                    <a:p>
                      <a:endParaRPr lang="en-NZ"/>
                    </a:p>
                  </a:txBody>
                  <a:tcPr/>
                </a:tc>
                <a:tc hMerge="1">
                  <a:txBody>
                    <a:bodyPr/>
                    <a:lstStyle/>
                    <a:p>
                      <a:endParaRPr lang="en-NZ"/>
                    </a:p>
                  </a:txBody>
                  <a:tcPr/>
                </a:tc>
                <a:tc hMerge="1">
                  <a:txBody>
                    <a:bodyPr/>
                    <a:lstStyle/>
                    <a:p>
                      <a:endParaRPr lang="en-NZ"/>
                    </a:p>
                  </a:txBody>
                  <a:tcPr/>
                </a:tc>
                <a:tc hMerge="1">
                  <a:txBody>
                    <a:bodyPr/>
                    <a:lstStyle/>
                    <a:p>
                      <a:endParaRPr lang="en-NZ"/>
                    </a:p>
                  </a:txBody>
                  <a:tcPr/>
                </a:tc>
                <a:tc hMerge="1">
                  <a:txBody>
                    <a:bodyPr/>
                    <a:lstStyle/>
                    <a:p>
                      <a:endParaRPr lang="en-NZ"/>
                    </a:p>
                  </a:txBody>
                  <a:tcPr/>
                </a:tc>
                <a:tc hMerge="1">
                  <a:txBody>
                    <a:bodyPr/>
                    <a:lstStyle/>
                    <a:p>
                      <a:endParaRPr lang="en-NZ"/>
                    </a:p>
                  </a:txBody>
                  <a:tcPr/>
                </a:tc>
                <a:tc hMerge="1">
                  <a:txBody>
                    <a:bodyPr/>
                    <a:lstStyle/>
                    <a:p>
                      <a:endParaRPr lang="en-NZ"/>
                    </a:p>
                  </a:txBody>
                  <a:tcPr/>
                </a:tc>
                <a:tc hMerge="1">
                  <a:txBody>
                    <a:bodyPr/>
                    <a:lstStyle/>
                    <a:p>
                      <a:endParaRPr lang="en-NZ"/>
                    </a:p>
                  </a:txBody>
                  <a:tcPr/>
                </a:tc>
                <a:tc hMerge="1">
                  <a:txBody>
                    <a:bodyPr/>
                    <a:lstStyle/>
                    <a:p>
                      <a:endParaRPr lang="en-NZ"/>
                    </a:p>
                  </a:txBody>
                  <a:tcPr/>
                </a:tc>
                <a:tc hMerge="1">
                  <a:txBody>
                    <a:bodyPr/>
                    <a:lstStyle/>
                    <a:p>
                      <a:endParaRPr lang="en-NZ"/>
                    </a:p>
                  </a:txBody>
                  <a:tcPr/>
                </a:tc>
                <a:tc hMerge="1">
                  <a:txBody>
                    <a:bodyPr/>
                    <a:lstStyle/>
                    <a:p>
                      <a:endParaRPr lang="en-NZ"/>
                    </a:p>
                  </a:txBody>
                  <a:tcPr/>
                </a:tc>
                <a:tc hMerge="1">
                  <a:txBody>
                    <a:bodyPr/>
                    <a:lstStyle/>
                    <a:p>
                      <a:endParaRPr lang="en-NZ"/>
                    </a:p>
                  </a:txBody>
                  <a:tcPr/>
                </a:tc>
                <a:tc hMerge="1">
                  <a:txBody>
                    <a:bodyPr/>
                    <a:lstStyle/>
                    <a:p>
                      <a:endParaRPr lang="en-NZ"/>
                    </a:p>
                  </a:txBody>
                  <a:tcPr/>
                </a:tc>
                <a:tc hMerge="1">
                  <a:txBody>
                    <a:bodyPr/>
                    <a:lstStyle/>
                    <a:p>
                      <a:endParaRPr lang="en-NZ"/>
                    </a:p>
                  </a:txBody>
                  <a:tcPr/>
                </a:tc>
                <a:tc hMerge="1">
                  <a:txBody>
                    <a:bodyPr/>
                    <a:lstStyle/>
                    <a:p>
                      <a:endParaRPr lang="en-NZ"/>
                    </a:p>
                  </a:txBody>
                  <a:tcPr/>
                </a:tc>
                <a:tc hMerge="1">
                  <a:txBody>
                    <a:bodyPr/>
                    <a:lstStyle/>
                    <a:p>
                      <a:endParaRPr lang="en-NZ"/>
                    </a:p>
                  </a:txBody>
                  <a:tcPr/>
                </a:tc>
                <a:tc hMerge="1">
                  <a:txBody>
                    <a:bodyPr/>
                    <a:lstStyle/>
                    <a:p>
                      <a:endParaRPr lang="en-NZ"/>
                    </a:p>
                  </a:txBody>
                  <a:tcPr/>
                </a:tc>
                <a:tc hMerge="1">
                  <a:txBody>
                    <a:bodyPr/>
                    <a:lstStyle/>
                    <a:p>
                      <a:endParaRPr lang="en-NZ"/>
                    </a:p>
                  </a:txBody>
                  <a:tcPr/>
                </a:tc>
                <a:tc hMerge="1">
                  <a:txBody>
                    <a:bodyPr/>
                    <a:lstStyle/>
                    <a:p>
                      <a:endParaRPr lang="en-NZ"/>
                    </a:p>
                  </a:txBody>
                  <a:tcPr/>
                </a:tc>
                <a:extLst>
                  <a:ext uri="{0D108BD9-81ED-4DB2-BD59-A6C34878D82A}">
                    <a16:rowId xmlns:a16="http://schemas.microsoft.com/office/drawing/2014/main" val="3467020015"/>
                  </a:ext>
                </a:extLst>
              </a:tr>
              <a:tr h="403932">
                <a:tc gridSpan="23">
                  <a:txBody>
                    <a:bodyPr/>
                    <a:lstStyle/>
                    <a:p>
                      <a:pPr marL="64770">
                        <a:spcAft>
                          <a:spcPts val="0"/>
                        </a:spcAft>
                        <a:tabLst>
                          <a:tab pos="1055370" algn="l"/>
                        </a:tabLst>
                      </a:pPr>
                      <a:r>
                        <a:rPr lang="en-US" sz="600">
                          <a:effectLst/>
                          <a:latin typeface="Garamond" panose="02020404030301010803" pitchFamily="18" charset="0"/>
                          <a:ea typeface="Calibri" panose="020F0502020204030204" pitchFamily="34" charset="0"/>
                          <a:cs typeface="Times New Roman" panose="02020603050405020304" pitchFamily="18" charset="0"/>
                        </a:rPr>
                        <a:t>Branch	Bank</a:t>
                      </a:r>
                      <a:endParaRPr lang="en-NZ" sz="5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NZ"/>
                    </a:p>
                  </a:txBody>
                  <a:tcPr/>
                </a:tc>
                <a:tc hMerge="1">
                  <a:txBody>
                    <a:bodyPr/>
                    <a:lstStyle/>
                    <a:p>
                      <a:endParaRPr lang="en-NZ"/>
                    </a:p>
                  </a:txBody>
                  <a:tcPr/>
                </a:tc>
                <a:tc hMerge="1">
                  <a:txBody>
                    <a:bodyPr/>
                    <a:lstStyle/>
                    <a:p>
                      <a:endParaRPr lang="en-NZ"/>
                    </a:p>
                  </a:txBody>
                  <a:tcPr/>
                </a:tc>
                <a:tc hMerge="1">
                  <a:txBody>
                    <a:bodyPr/>
                    <a:lstStyle/>
                    <a:p>
                      <a:endParaRPr lang="en-NZ"/>
                    </a:p>
                  </a:txBody>
                  <a:tcPr/>
                </a:tc>
                <a:tc hMerge="1">
                  <a:txBody>
                    <a:bodyPr/>
                    <a:lstStyle/>
                    <a:p>
                      <a:endParaRPr lang="en-NZ"/>
                    </a:p>
                  </a:txBody>
                  <a:tcPr/>
                </a:tc>
                <a:tc hMerge="1">
                  <a:txBody>
                    <a:bodyPr/>
                    <a:lstStyle/>
                    <a:p>
                      <a:endParaRPr lang="en-NZ"/>
                    </a:p>
                  </a:txBody>
                  <a:tcPr/>
                </a:tc>
                <a:tc hMerge="1">
                  <a:txBody>
                    <a:bodyPr/>
                    <a:lstStyle/>
                    <a:p>
                      <a:endParaRPr lang="en-NZ"/>
                    </a:p>
                  </a:txBody>
                  <a:tcPr/>
                </a:tc>
                <a:tc hMerge="1">
                  <a:txBody>
                    <a:bodyPr/>
                    <a:lstStyle/>
                    <a:p>
                      <a:endParaRPr lang="en-NZ"/>
                    </a:p>
                  </a:txBody>
                  <a:tcPr/>
                </a:tc>
                <a:tc hMerge="1">
                  <a:txBody>
                    <a:bodyPr/>
                    <a:lstStyle/>
                    <a:p>
                      <a:endParaRPr lang="en-NZ"/>
                    </a:p>
                  </a:txBody>
                  <a:tcPr/>
                </a:tc>
                <a:tc hMerge="1">
                  <a:txBody>
                    <a:bodyPr/>
                    <a:lstStyle/>
                    <a:p>
                      <a:endParaRPr lang="en-NZ"/>
                    </a:p>
                  </a:txBody>
                  <a:tcPr/>
                </a:tc>
                <a:tc hMerge="1">
                  <a:txBody>
                    <a:bodyPr/>
                    <a:lstStyle/>
                    <a:p>
                      <a:endParaRPr lang="en-NZ"/>
                    </a:p>
                  </a:txBody>
                  <a:tcPr/>
                </a:tc>
                <a:tc hMerge="1">
                  <a:txBody>
                    <a:bodyPr/>
                    <a:lstStyle/>
                    <a:p>
                      <a:endParaRPr lang="en-NZ"/>
                    </a:p>
                  </a:txBody>
                  <a:tcPr/>
                </a:tc>
                <a:tc hMerge="1">
                  <a:txBody>
                    <a:bodyPr/>
                    <a:lstStyle/>
                    <a:p>
                      <a:endParaRPr lang="en-NZ"/>
                    </a:p>
                  </a:txBody>
                  <a:tcPr/>
                </a:tc>
                <a:tc hMerge="1">
                  <a:txBody>
                    <a:bodyPr/>
                    <a:lstStyle/>
                    <a:p>
                      <a:endParaRPr lang="en-NZ"/>
                    </a:p>
                  </a:txBody>
                  <a:tcPr/>
                </a:tc>
                <a:tc hMerge="1">
                  <a:txBody>
                    <a:bodyPr/>
                    <a:lstStyle/>
                    <a:p>
                      <a:endParaRPr lang="en-NZ"/>
                    </a:p>
                  </a:txBody>
                  <a:tcPr/>
                </a:tc>
                <a:tc hMerge="1">
                  <a:txBody>
                    <a:bodyPr/>
                    <a:lstStyle/>
                    <a:p>
                      <a:endParaRPr lang="en-NZ"/>
                    </a:p>
                  </a:txBody>
                  <a:tcPr/>
                </a:tc>
                <a:tc hMerge="1">
                  <a:txBody>
                    <a:bodyPr/>
                    <a:lstStyle/>
                    <a:p>
                      <a:endParaRPr lang="en-NZ"/>
                    </a:p>
                  </a:txBody>
                  <a:tcPr/>
                </a:tc>
                <a:tc hMerge="1">
                  <a:txBody>
                    <a:bodyPr/>
                    <a:lstStyle/>
                    <a:p>
                      <a:endParaRPr lang="en-NZ"/>
                    </a:p>
                  </a:txBody>
                  <a:tcPr/>
                </a:tc>
                <a:tc hMerge="1">
                  <a:txBody>
                    <a:bodyPr/>
                    <a:lstStyle/>
                    <a:p>
                      <a:endParaRPr lang="en-NZ"/>
                    </a:p>
                  </a:txBody>
                  <a:tcPr/>
                </a:tc>
                <a:tc hMerge="1">
                  <a:txBody>
                    <a:bodyPr/>
                    <a:lstStyle/>
                    <a:p>
                      <a:endParaRPr lang="en-NZ"/>
                    </a:p>
                  </a:txBody>
                  <a:tcPr/>
                </a:tc>
                <a:tc hMerge="1">
                  <a:txBody>
                    <a:bodyPr/>
                    <a:lstStyle/>
                    <a:p>
                      <a:endParaRPr lang="en-NZ"/>
                    </a:p>
                  </a:txBody>
                  <a:tcPr/>
                </a:tc>
                <a:tc hMerge="1">
                  <a:txBody>
                    <a:bodyPr/>
                    <a:lstStyle/>
                    <a:p>
                      <a:endParaRPr lang="en-NZ"/>
                    </a:p>
                  </a:txBody>
                  <a:tcPr/>
                </a:tc>
                <a:extLst>
                  <a:ext uri="{0D108BD9-81ED-4DB2-BD59-A6C34878D82A}">
                    <a16:rowId xmlns:a16="http://schemas.microsoft.com/office/drawing/2014/main" val="3455413565"/>
                  </a:ext>
                </a:extLst>
              </a:tr>
              <a:tr h="146267">
                <a:tc gridSpan="23">
                  <a:txBody>
                    <a:bodyPr/>
                    <a:lstStyle/>
                    <a:p>
                      <a:pPr marL="64770">
                        <a:spcAft>
                          <a:spcPts val="0"/>
                        </a:spcAft>
                      </a:pPr>
                      <a:r>
                        <a:rPr lang="en-US" sz="800" b="1">
                          <a:effectLst/>
                          <a:latin typeface="Garamond" panose="02020404030301010803" pitchFamily="18" charset="0"/>
                          <a:ea typeface="Calibri" panose="020F0502020204030204" pitchFamily="34" charset="0"/>
                          <a:cs typeface="Times New Roman" panose="02020603050405020304" pitchFamily="18" charset="0"/>
                        </a:rPr>
                        <a:t>The</a:t>
                      </a:r>
                      <a:r>
                        <a:rPr lang="en-US" sz="800" b="1" spc="-30">
                          <a:effectLst/>
                          <a:latin typeface="Garamond" panose="02020404030301010803" pitchFamily="18" charset="0"/>
                          <a:ea typeface="Calibri" panose="020F0502020204030204" pitchFamily="34" charset="0"/>
                          <a:cs typeface="Times New Roman" panose="02020603050405020304" pitchFamily="18" charset="0"/>
                        </a:rPr>
                        <a:t> </a:t>
                      </a:r>
                      <a:r>
                        <a:rPr lang="en-US" sz="800" b="1">
                          <a:effectLst/>
                          <a:latin typeface="Garamond" panose="02020404030301010803" pitchFamily="18" charset="0"/>
                          <a:ea typeface="Calibri" panose="020F0502020204030204" pitchFamily="34" charset="0"/>
                          <a:cs typeface="Times New Roman" panose="02020603050405020304" pitchFamily="18" charset="0"/>
                        </a:rPr>
                        <a:t>landlord</a:t>
                      </a:r>
                      <a:r>
                        <a:rPr lang="en-US" sz="800" b="1" spc="-25">
                          <a:effectLst/>
                          <a:latin typeface="Garamond" panose="02020404030301010803" pitchFamily="18" charset="0"/>
                          <a:ea typeface="Calibri" panose="020F0502020204030204" pitchFamily="34" charset="0"/>
                          <a:cs typeface="Times New Roman" panose="02020603050405020304" pitchFamily="18" charset="0"/>
                        </a:rPr>
                        <a:t> </a:t>
                      </a:r>
                      <a:r>
                        <a:rPr lang="en-US" sz="800" b="1">
                          <a:effectLst/>
                          <a:latin typeface="Garamond" panose="02020404030301010803" pitchFamily="18" charset="0"/>
                          <a:ea typeface="Calibri" panose="020F0502020204030204" pitchFamily="34" charset="0"/>
                          <a:cs typeface="Times New Roman" panose="02020603050405020304" pitchFamily="18" charset="0"/>
                        </a:rPr>
                        <a:t>and</a:t>
                      </a:r>
                      <a:r>
                        <a:rPr lang="en-US" sz="800" b="1" spc="-30">
                          <a:effectLst/>
                          <a:latin typeface="Garamond" panose="02020404030301010803" pitchFamily="18" charset="0"/>
                          <a:ea typeface="Calibri" panose="020F0502020204030204" pitchFamily="34" charset="0"/>
                          <a:cs typeface="Times New Roman" panose="02020603050405020304" pitchFamily="18" charset="0"/>
                        </a:rPr>
                        <a:t> </a:t>
                      </a:r>
                      <a:r>
                        <a:rPr lang="en-US" sz="800" b="1">
                          <a:effectLst/>
                          <a:latin typeface="Garamond" panose="02020404030301010803" pitchFamily="18" charset="0"/>
                          <a:ea typeface="Calibri" panose="020F0502020204030204" pitchFamily="34" charset="0"/>
                          <a:cs typeface="Times New Roman" panose="02020603050405020304" pitchFamily="18" charset="0"/>
                        </a:rPr>
                        <a:t>tenant</a:t>
                      </a:r>
                      <a:r>
                        <a:rPr lang="en-US" sz="800" b="1" spc="-30">
                          <a:effectLst/>
                          <a:latin typeface="Garamond" panose="02020404030301010803" pitchFamily="18" charset="0"/>
                          <a:ea typeface="Calibri" panose="020F0502020204030204" pitchFamily="34" charset="0"/>
                          <a:cs typeface="Times New Roman" panose="02020603050405020304" pitchFamily="18" charset="0"/>
                        </a:rPr>
                        <a:t> </a:t>
                      </a:r>
                      <a:r>
                        <a:rPr lang="en-US" sz="800" b="1">
                          <a:effectLst/>
                          <a:latin typeface="Garamond" panose="02020404030301010803" pitchFamily="18" charset="0"/>
                          <a:ea typeface="Calibri" panose="020F0502020204030204" pitchFamily="34" charset="0"/>
                          <a:cs typeface="Times New Roman" panose="02020603050405020304" pitchFamily="18" charset="0"/>
                        </a:rPr>
                        <a:t>agree</a:t>
                      </a:r>
                      <a:r>
                        <a:rPr lang="en-US" sz="800" b="1" spc="-25">
                          <a:effectLst/>
                          <a:latin typeface="Garamond" panose="02020404030301010803" pitchFamily="18" charset="0"/>
                          <a:ea typeface="Calibri" panose="020F0502020204030204" pitchFamily="34" charset="0"/>
                          <a:cs typeface="Times New Roman" panose="02020603050405020304" pitchFamily="18" charset="0"/>
                        </a:rPr>
                        <a:t> </a:t>
                      </a:r>
                      <a:r>
                        <a:rPr lang="en-US" sz="800" b="1">
                          <a:effectLst/>
                          <a:latin typeface="Garamond" panose="02020404030301010803" pitchFamily="18" charset="0"/>
                          <a:ea typeface="Calibri" panose="020F0502020204030204" pitchFamily="34" charset="0"/>
                          <a:cs typeface="Times New Roman" panose="02020603050405020304" pitchFamily="18" charset="0"/>
                        </a:rPr>
                        <a:t>that:</a:t>
                      </a:r>
                      <a:endParaRPr lang="en-NZ" sz="5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NZ"/>
                    </a:p>
                  </a:txBody>
                  <a:tcPr/>
                </a:tc>
                <a:tc hMerge="1">
                  <a:txBody>
                    <a:bodyPr/>
                    <a:lstStyle/>
                    <a:p>
                      <a:endParaRPr lang="en-NZ"/>
                    </a:p>
                  </a:txBody>
                  <a:tcPr/>
                </a:tc>
                <a:tc hMerge="1">
                  <a:txBody>
                    <a:bodyPr/>
                    <a:lstStyle/>
                    <a:p>
                      <a:endParaRPr lang="en-NZ"/>
                    </a:p>
                  </a:txBody>
                  <a:tcPr/>
                </a:tc>
                <a:tc hMerge="1">
                  <a:txBody>
                    <a:bodyPr/>
                    <a:lstStyle/>
                    <a:p>
                      <a:endParaRPr lang="en-NZ"/>
                    </a:p>
                  </a:txBody>
                  <a:tcPr/>
                </a:tc>
                <a:tc hMerge="1">
                  <a:txBody>
                    <a:bodyPr/>
                    <a:lstStyle/>
                    <a:p>
                      <a:endParaRPr lang="en-NZ"/>
                    </a:p>
                  </a:txBody>
                  <a:tcPr/>
                </a:tc>
                <a:tc hMerge="1">
                  <a:txBody>
                    <a:bodyPr/>
                    <a:lstStyle/>
                    <a:p>
                      <a:endParaRPr lang="en-NZ"/>
                    </a:p>
                  </a:txBody>
                  <a:tcPr/>
                </a:tc>
                <a:tc hMerge="1">
                  <a:txBody>
                    <a:bodyPr/>
                    <a:lstStyle/>
                    <a:p>
                      <a:endParaRPr lang="en-NZ"/>
                    </a:p>
                  </a:txBody>
                  <a:tcPr/>
                </a:tc>
                <a:tc hMerge="1">
                  <a:txBody>
                    <a:bodyPr/>
                    <a:lstStyle/>
                    <a:p>
                      <a:endParaRPr lang="en-NZ"/>
                    </a:p>
                  </a:txBody>
                  <a:tcPr/>
                </a:tc>
                <a:tc hMerge="1">
                  <a:txBody>
                    <a:bodyPr/>
                    <a:lstStyle/>
                    <a:p>
                      <a:endParaRPr lang="en-NZ"/>
                    </a:p>
                  </a:txBody>
                  <a:tcPr/>
                </a:tc>
                <a:tc hMerge="1">
                  <a:txBody>
                    <a:bodyPr/>
                    <a:lstStyle/>
                    <a:p>
                      <a:endParaRPr lang="en-NZ"/>
                    </a:p>
                  </a:txBody>
                  <a:tcPr/>
                </a:tc>
                <a:tc hMerge="1">
                  <a:txBody>
                    <a:bodyPr/>
                    <a:lstStyle/>
                    <a:p>
                      <a:endParaRPr lang="en-NZ"/>
                    </a:p>
                  </a:txBody>
                  <a:tcPr/>
                </a:tc>
                <a:tc hMerge="1">
                  <a:txBody>
                    <a:bodyPr/>
                    <a:lstStyle/>
                    <a:p>
                      <a:endParaRPr lang="en-NZ"/>
                    </a:p>
                  </a:txBody>
                  <a:tcPr/>
                </a:tc>
                <a:tc hMerge="1">
                  <a:txBody>
                    <a:bodyPr/>
                    <a:lstStyle/>
                    <a:p>
                      <a:endParaRPr lang="en-NZ"/>
                    </a:p>
                  </a:txBody>
                  <a:tcPr/>
                </a:tc>
                <a:tc hMerge="1">
                  <a:txBody>
                    <a:bodyPr/>
                    <a:lstStyle/>
                    <a:p>
                      <a:endParaRPr lang="en-NZ"/>
                    </a:p>
                  </a:txBody>
                  <a:tcPr/>
                </a:tc>
                <a:tc hMerge="1">
                  <a:txBody>
                    <a:bodyPr/>
                    <a:lstStyle/>
                    <a:p>
                      <a:endParaRPr lang="en-NZ"/>
                    </a:p>
                  </a:txBody>
                  <a:tcPr/>
                </a:tc>
                <a:tc hMerge="1">
                  <a:txBody>
                    <a:bodyPr/>
                    <a:lstStyle/>
                    <a:p>
                      <a:endParaRPr lang="en-NZ"/>
                    </a:p>
                  </a:txBody>
                  <a:tcPr/>
                </a:tc>
                <a:tc hMerge="1">
                  <a:txBody>
                    <a:bodyPr/>
                    <a:lstStyle/>
                    <a:p>
                      <a:endParaRPr lang="en-NZ"/>
                    </a:p>
                  </a:txBody>
                  <a:tcPr/>
                </a:tc>
                <a:tc hMerge="1">
                  <a:txBody>
                    <a:bodyPr/>
                    <a:lstStyle/>
                    <a:p>
                      <a:endParaRPr lang="en-NZ"/>
                    </a:p>
                  </a:txBody>
                  <a:tcPr/>
                </a:tc>
                <a:tc hMerge="1">
                  <a:txBody>
                    <a:bodyPr/>
                    <a:lstStyle/>
                    <a:p>
                      <a:endParaRPr lang="en-NZ"/>
                    </a:p>
                  </a:txBody>
                  <a:tcPr/>
                </a:tc>
                <a:tc hMerge="1">
                  <a:txBody>
                    <a:bodyPr/>
                    <a:lstStyle/>
                    <a:p>
                      <a:endParaRPr lang="en-NZ"/>
                    </a:p>
                  </a:txBody>
                  <a:tcPr/>
                </a:tc>
                <a:tc hMerge="1">
                  <a:txBody>
                    <a:bodyPr/>
                    <a:lstStyle/>
                    <a:p>
                      <a:endParaRPr lang="en-NZ"/>
                    </a:p>
                  </a:txBody>
                  <a:tcPr/>
                </a:tc>
                <a:tc hMerge="1">
                  <a:txBody>
                    <a:bodyPr/>
                    <a:lstStyle/>
                    <a:p>
                      <a:endParaRPr lang="en-NZ"/>
                    </a:p>
                  </a:txBody>
                  <a:tcPr/>
                </a:tc>
                <a:extLst>
                  <a:ext uri="{0D108BD9-81ED-4DB2-BD59-A6C34878D82A}">
                    <a16:rowId xmlns:a16="http://schemas.microsoft.com/office/drawing/2014/main" val="4234896508"/>
                  </a:ext>
                </a:extLst>
              </a:tr>
              <a:tr h="658202">
                <a:tc gridSpan="23">
                  <a:txBody>
                    <a:bodyPr/>
                    <a:lstStyle/>
                    <a:p>
                      <a:pPr>
                        <a:spcBef>
                          <a:spcPts val="30"/>
                        </a:spcBef>
                        <a:spcAft>
                          <a:spcPts val="0"/>
                        </a:spcAft>
                      </a:pPr>
                      <a:r>
                        <a:rPr lang="en-US" sz="6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NZ" sz="5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spcAft>
                          <a:spcPts val="0"/>
                        </a:spcAft>
                        <a:buSzPts val="1200"/>
                        <a:buFont typeface="Garamond" panose="02020404030301010803" pitchFamily="18" charset="0"/>
                        <a:buAutoNum type="arabicPeriod"/>
                        <a:tabLst>
                          <a:tab pos="522605" algn="l"/>
                        </a:tabLst>
                      </a:pPr>
                      <a:r>
                        <a:rPr lang="en-US" sz="600" dirty="0">
                          <a:effectLst/>
                          <a:latin typeface="Garamond" panose="02020404030301010803" pitchFamily="18" charset="0"/>
                          <a:ea typeface="Garamond" panose="02020404030301010803" pitchFamily="18" charset="0"/>
                          <a:cs typeface="Times New Roman" panose="02020603050405020304" pitchFamily="18" charset="0"/>
                        </a:rPr>
                        <a:t>The</a:t>
                      </a:r>
                      <a:r>
                        <a:rPr lang="en-US" sz="600" spc="-20" dirty="0">
                          <a:effectLst/>
                          <a:latin typeface="Garamond" panose="02020404030301010803" pitchFamily="18" charset="0"/>
                          <a:ea typeface="Garamond" panose="02020404030301010803" pitchFamily="18" charset="0"/>
                          <a:cs typeface="Times New Roman" panose="02020603050405020304" pitchFamily="18" charset="0"/>
                        </a:rPr>
                        <a:t> </a:t>
                      </a:r>
                      <a:r>
                        <a:rPr lang="en-US" sz="600" dirty="0">
                          <a:effectLst/>
                          <a:latin typeface="Garamond" panose="02020404030301010803" pitchFamily="18" charset="0"/>
                          <a:ea typeface="Garamond" panose="02020404030301010803" pitchFamily="18" charset="0"/>
                          <a:cs typeface="Times New Roman" panose="02020603050405020304" pitchFamily="18" charset="0"/>
                        </a:rPr>
                        <a:t>tenancy</a:t>
                      </a:r>
                      <a:r>
                        <a:rPr lang="en-US" sz="600" spc="-20" dirty="0">
                          <a:effectLst/>
                          <a:latin typeface="Garamond" panose="02020404030301010803" pitchFamily="18" charset="0"/>
                          <a:ea typeface="Garamond" panose="02020404030301010803" pitchFamily="18" charset="0"/>
                          <a:cs typeface="Times New Roman" panose="02020603050405020304" pitchFamily="18" charset="0"/>
                        </a:rPr>
                        <a:t> </a:t>
                      </a:r>
                      <a:r>
                        <a:rPr lang="en-US" sz="600" dirty="0">
                          <a:effectLst/>
                          <a:latin typeface="Garamond" panose="02020404030301010803" pitchFamily="18" charset="0"/>
                          <a:ea typeface="Garamond" panose="02020404030301010803" pitchFamily="18" charset="0"/>
                          <a:cs typeface="Times New Roman" panose="02020603050405020304" pitchFamily="18" charset="0"/>
                        </a:rPr>
                        <a:t>shall</a:t>
                      </a:r>
                      <a:r>
                        <a:rPr lang="en-US" sz="600" spc="-20" dirty="0">
                          <a:effectLst/>
                          <a:latin typeface="Garamond" panose="02020404030301010803" pitchFamily="18" charset="0"/>
                          <a:ea typeface="Garamond" panose="02020404030301010803" pitchFamily="18" charset="0"/>
                          <a:cs typeface="Times New Roman" panose="02020603050405020304" pitchFamily="18" charset="0"/>
                        </a:rPr>
                        <a:t> </a:t>
                      </a:r>
                      <a:r>
                        <a:rPr lang="en-US" sz="600" dirty="0">
                          <a:effectLst/>
                          <a:latin typeface="Garamond" panose="02020404030301010803" pitchFamily="18" charset="0"/>
                          <a:ea typeface="Garamond" panose="02020404030301010803" pitchFamily="18" charset="0"/>
                          <a:cs typeface="Times New Roman" panose="02020603050405020304" pitchFamily="18" charset="0"/>
                        </a:rPr>
                        <a:t>commence</a:t>
                      </a:r>
                      <a:r>
                        <a:rPr lang="en-US" sz="600" spc="-20" dirty="0">
                          <a:effectLst/>
                          <a:latin typeface="Garamond" panose="02020404030301010803" pitchFamily="18" charset="0"/>
                          <a:ea typeface="Garamond" panose="02020404030301010803" pitchFamily="18" charset="0"/>
                          <a:cs typeface="Times New Roman" panose="02020603050405020304" pitchFamily="18" charset="0"/>
                        </a:rPr>
                        <a:t> </a:t>
                      </a:r>
                      <a:r>
                        <a:rPr lang="en-US" sz="600" dirty="0">
                          <a:effectLst/>
                          <a:latin typeface="Garamond" panose="02020404030301010803" pitchFamily="18" charset="0"/>
                          <a:ea typeface="Garamond" panose="02020404030301010803" pitchFamily="18" charset="0"/>
                          <a:cs typeface="Times New Roman" panose="02020603050405020304" pitchFamily="18" charset="0"/>
                        </a:rPr>
                        <a:t>on: </a:t>
                      </a:r>
                      <a:endParaRPr lang="en-NZ" sz="500" dirty="0">
                        <a:effectLst/>
                        <a:latin typeface="Calibri" panose="020F0502020204030204" pitchFamily="34" charset="0"/>
                        <a:ea typeface="Garamond" panose="02020404030301010803" pitchFamily="18" charset="0"/>
                        <a:cs typeface="Times New Roman" panose="02020603050405020304" pitchFamily="18" charset="0"/>
                      </a:endParaRPr>
                    </a:p>
                    <a:p>
                      <a:pPr>
                        <a:spcBef>
                          <a:spcPts val="30"/>
                        </a:spcBef>
                        <a:spcAft>
                          <a:spcPts val="0"/>
                        </a:spcAft>
                      </a:pPr>
                      <a:r>
                        <a:rPr lang="en-US" sz="6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NZ" sz="5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118745" lvl="0" indent="-342900">
                        <a:spcAft>
                          <a:spcPts val="0"/>
                        </a:spcAft>
                        <a:buSzPts val="1200"/>
                        <a:buFont typeface="Garamond" panose="02020404030301010803" pitchFamily="18" charset="0"/>
                        <a:buAutoNum type="arabicPeriod"/>
                        <a:tabLst>
                          <a:tab pos="522605" algn="l"/>
                        </a:tabLst>
                      </a:pPr>
                      <a:r>
                        <a:rPr lang="en-US" sz="600" dirty="0">
                          <a:effectLst/>
                          <a:latin typeface="Garamond" panose="02020404030301010803" pitchFamily="18" charset="0"/>
                          <a:ea typeface="Garamond" panose="02020404030301010803" pitchFamily="18" charset="0"/>
                          <a:cs typeface="Times New Roman" panose="02020603050405020304" pitchFamily="18" charset="0"/>
                        </a:rPr>
                        <a:t>This</a:t>
                      </a:r>
                      <a:r>
                        <a:rPr lang="en-US" sz="600" spc="-20" dirty="0">
                          <a:effectLst/>
                          <a:latin typeface="Garamond" panose="02020404030301010803" pitchFamily="18" charset="0"/>
                          <a:ea typeface="Garamond" panose="02020404030301010803" pitchFamily="18" charset="0"/>
                          <a:cs typeface="Times New Roman" panose="02020603050405020304" pitchFamily="18" charset="0"/>
                        </a:rPr>
                        <a:t> </a:t>
                      </a:r>
                      <a:r>
                        <a:rPr lang="en-US" sz="600" dirty="0">
                          <a:effectLst/>
                          <a:latin typeface="Garamond" panose="02020404030301010803" pitchFamily="18" charset="0"/>
                          <a:ea typeface="Garamond" panose="02020404030301010803" pitchFamily="18" charset="0"/>
                          <a:cs typeface="Times New Roman" panose="02020603050405020304" pitchFamily="18" charset="0"/>
                        </a:rPr>
                        <a:t>tenancy</a:t>
                      </a:r>
                      <a:r>
                        <a:rPr lang="en-US" sz="600" spc="-20" dirty="0">
                          <a:effectLst/>
                          <a:latin typeface="Garamond" panose="02020404030301010803" pitchFamily="18" charset="0"/>
                          <a:ea typeface="Garamond" panose="02020404030301010803" pitchFamily="18" charset="0"/>
                          <a:cs typeface="Times New Roman" panose="02020603050405020304" pitchFamily="18" charset="0"/>
                        </a:rPr>
                        <a:t> </a:t>
                      </a:r>
                      <a:r>
                        <a:rPr lang="en-US" sz="600" dirty="0">
                          <a:effectLst/>
                          <a:latin typeface="Garamond" panose="02020404030301010803" pitchFamily="18" charset="0"/>
                          <a:ea typeface="Garamond" panose="02020404030301010803" pitchFamily="18" charset="0"/>
                          <a:cs typeface="Times New Roman" panose="02020603050405020304" pitchFamily="18" charset="0"/>
                        </a:rPr>
                        <a:t>is</a:t>
                      </a:r>
                      <a:r>
                        <a:rPr lang="en-US" sz="600" spc="-15" dirty="0">
                          <a:effectLst/>
                          <a:latin typeface="Garamond" panose="02020404030301010803" pitchFamily="18" charset="0"/>
                          <a:ea typeface="Garamond" panose="02020404030301010803" pitchFamily="18" charset="0"/>
                          <a:cs typeface="Times New Roman" panose="02020603050405020304" pitchFamily="18" charset="0"/>
                        </a:rPr>
                        <a:t> </a:t>
                      </a:r>
                      <a:r>
                        <a:rPr lang="en-US" sz="600" dirty="0">
                          <a:effectLst/>
                          <a:latin typeface="Garamond" panose="02020404030301010803" pitchFamily="18" charset="0"/>
                          <a:ea typeface="Garamond" panose="02020404030301010803" pitchFamily="18" charset="0"/>
                          <a:cs typeface="Times New Roman" panose="02020603050405020304" pitchFamily="18" charset="0"/>
                        </a:rPr>
                        <a:t>for</a:t>
                      </a:r>
                      <a:r>
                        <a:rPr lang="en-US" sz="600" spc="-20" dirty="0">
                          <a:effectLst/>
                          <a:latin typeface="Garamond" panose="02020404030301010803" pitchFamily="18" charset="0"/>
                          <a:ea typeface="Garamond" panose="02020404030301010803" pitchFamily="18" charset="0"/>
                          <a:cs typeface="Times New Roman" panose="02020603050405020304" pitchFamily="18" charset="0"/>
                        </a:rPr>
                        <a:t> </a:t>
                      </a:r>
                      <a:r>
                        <a:rPr lang="en-US" sz="600" dirty="0">
                          <a:effectLst/>
                          <a:latin typeface="Garamond" panose="02020404030301010803" pitchFamily="18" charset="0"/>
                          <a:ea typeface="Garamond" panose="02020404030301010803" pitchFamily="18" charset="0"/>
                          <a:cs typeface="Times New Roman" panose="02020603050405020304" pitchFamily="18" charset="0"/>
                        </a:rPr>
                        <a:t>a</a:t>
                      </a:r>
                      <a:r>
                        <a:rPr lang="en-US" sz="600" spc="-15" dirty="0">
                          <a:effectLst/>
                          <a:latin typeface="Garamond" panose="02020404030301010803" pitchFamily="18" charset="0"/>
                          <a:ea typeface="Garamond" panose="02020404030301010803" pitchFamily="18" charset="0"/>
                          <a:cs typeface="Times New Roman" panose="02020603050405020304" pitchFamily="18" charset="0"/>
                        </a:rPr>
                        <a:t> </a:t>
                      </a:r>
                      <a:r>
                        <a:rPr lang="en-US" sz="600" dirty="0">
                          <a:effectLst/>
                          <a:latin typeface="Garamond" panose="02020404030301010803" pitchFamily="18" charset="0"/>
                          <a:ea typeface="Garamond" panose="02020404030301010803" pitchFamily="18" charset="0"/>
                          <a:cs typeface="Times New Roman" panose="02020603050405020304" pitchFamily="18" charset="0"/>
                        </a:rPr>
                        <a:t>fixed</a:t>
                      </a:r>
                      <a:r>
                        <a:rPr lang="en-US" sz="600" spc="-20" dirty="0">
                          <a:effectLst/>
                          <a:latin typeface="Garamond" panose="02020404030301010803" pitchFamily="18" charset="0"/>
                          <a:ea typeface="Garamond" panose="02020404030301010803" pitchFamily="18" charset="0"/>
                          <a:cs typeface="Times New Roman" panose="02020603050405020304" pitchFamily="18" charset="0"/>
                        </a:rPr>
                        <a:t> </a:t>
                      </a:r>
                      <a:r>
                        <a:rPr lang="en-US" sz="600" dirty="0">
                          <a:effectLst/>
                          <a:latin typeface="Garamond" panose="02020404030301010803" pitchFamily="18" charset="0"/>
                          <a:ea typeface="Garamond" panose="02020404030301010803" pitchFamily="18" charset="0"/>
                          <a:cs typeface="Times New Roman" panose="02020603050405020304" pitchFamily="18" charset="0"/>
                        </a:rPr>
                        <a:t>term</a:t>
                      </a:r>
                      <a:r>
                        <a:rPr lang="en-US" sz="600" spc="-20" dirty="0">
                          <a:effectLst/>
                          <a:latin typeface="Garamond" panose="02020404030301010803" pitchFamily="18" charset="0"/>
                          <a:ea typeface="Garamond" panose="02020404030301010803" pitchFamily="18" charset="0"/>
                          <a:cs typeface="Times New Roman" panose="02020603050405020304" pitchFamily="18" charset="0"/>
                        </a:rPr>
                        <a:t> </a:t>
                      </a:r>
                      <a:r>
                        <a:rPr lang="en-US" sz="600" dirty="0">
                          <a:effectLst/>
                          <a:latin typeface="Garamond" panose="02020404030301010803" pitchFamily="18" charset="0"/>
                          <a:ea typeface="Garamond" panose="02020404030301010803" pitchFamily="18" charset="0"/>
                          <a:cs typeface="Times New Roman" panose="02020603050405020304" pitchFamily="18" charset="0"/>
                        </a:rPr>
                        <a:t>tenancy</a:t>
                      </a:r>
                      <a:r>
                        <a:rPr lang="en-US" sz="600" spc="-15" dirty="0">
                          <a:effectLst/>
                          <a:latin typeface="Garamond" panose="02020404030301010803" pitchFamily="18" charset="0"/>
                          <a:ea typeface="Garamond" panose="02020404030301010803" pitchFamily="18" charset="0"/>
                          <a:cs typeface="Times New Roman" panose="02020603050405020304" pitchFamily="18" charset="0"/>
                        </a:rPr>
                        <a:t> </a:t>
                      </a:r>
                      <a:r>
                        <a:rPr lang="en-US" sz="600" dirty="0">
                          <a:effectLst/>
                          <a:latin typeface="Garamond" panose="02020404030301010803" pitchFamily="18" charset="0"/>
                          <a:ea typeface="Garamond" panose="02020404030301010803" pitchFamily="18" charset="0"/>
                          <a:cs typeface="Times New Roman" panose="02020603050405020304" pitchFamily="18" charset="0"/>
                        </a:rPr>
                        <a:t>and</a:t>
                      </a:r>
                      <a:r>
                        <a:rPr lang="en-US" sz="600" spc="-20" dirty="0">
                          <a:effectLst/>
                          <a:latin typeface="Garamond" panose="02020404030301010803" pitchFamily="18" charset="0"/>
                          <a:ea typeface="Garamond" panose="02020404030301010803" pitchFamily="18" charset="0"/>
                          <a:cs typeface="Times New Roman" panose="02020603050405020304" pitchFamily="18" charset="0"/>
                        </a:rPr>
                        <a:t> </a:t>
                      </a:r>
                      <a:r>
                        <a:rPr lang="en-US" sz="600" dirty="0">
                          <a:effectLst/>
                          <a:latin typeface="Garamond" panose="02020404030301010803" pitchFamily="18" charset="0"/>
                          <a:ea typeface="Garamond" panose="02020404030301010803" pitchFamily="18" charset="0"/>
                          <a:cs typeface="Times New Roman" panose="02020603050405020304" pitchFamily="18" charset="0"/>
                        </a:rPr>
                        <a:t>cannot</a:t>
                      </a:r>
                      <a:r>
                        <a:rPr lang="en-US" sz="600" spc="-15" dirty="0">
                          <a:effectLst/>
                          <a:latin typeface="Garamond" panose="02020404030301010803" pitchFamily="18" charset="0"/>
                          <a:ea typeface="Garamond" panose="02020404030301010803" pitchFamily="18" charset="0"/>
                          <a:cs typeface="Times New Roman" panose="02020603050405020304" pitchFamily="18" charset="0"/>
                        </a:rPr>
                        <a:t> </a:t>
                      </a:r>
                      <a:r>
                        <a:rPr lang="en-US" sz="600" dirty="0">
                          <a:effectLst/>
                          <a:latin typeface="Garamond" panose="02020404030301010803" pitchFamily="18" charset="0"/>
                          <a:ea typeface="Garamond" panose="02020404030301010803" pitchFamily="18" charset="0"/>
                          <a:cs typeface="Times New Roman" panose="02020603050405020304" pitchFamily="18" charset="0"/>
                        </a:rPr>
                        <a:t>be</a:t>
                      </a:r>
                      <a:r>
                        <a:rPr lang="en-US" sz="600" spc="-20" dirty="0">
                          <a:effectLst/>
                          <a:latin typeface="Garamond" panose="02020404030301010803" pitchFamily="18" charset="0"/>
                          <a:ea typeface="Garamond" panose="02020404030301010803" pitchFamily="18" charset="0"/>
                          <a:cs typeface="Times New Roman" panose="02020603050405020304" pitchFamily="18" charset="0"/>
                        </a:rPr>
                        <a:t> </a:t>
                      </a:r>
                      <a:r>
                        <a:rPr lang="en-US" sz="600" dirty="0">
                          <a:effectLst/>
                          <a:latin typeface="Garamond" panose="02020404030301010803" pitchFamily="18" charset="0"/>
                          <a:ea typeface="Garamond" panose="02020404030301010803" pitchFamily="18" charset="0"/>
                          <a:cs typeface="Times New Roman" panose="02020603050405020304" pitchFamily="18" charset="0"/>
                        </a:rPr>
                        <a:t>terminated</a:t>
                      </a:r>
                      <a:r>
                        <a:rPr lang="en-US" sz="600" spc="-20" dirty="0">
                          <a:effectLst/>
                          <a:latin typeface="Garamond" panose="02020404030301010803" pitchFamily="18" charset="0"/>
                          <a:ea typeface="Garamond" panose="02020404030301010803" pitchFamily="18" charset="0"/>
                          <a:cs typeface="Times New Roman" panose="02020603050405020304" pitchFamily="18" charset="0"/>
                        </a:rPr>
                        <a:t> </a:t>
                      </a:r>
                      <a:r>
                        <a:rPr lang="en-US" sz="600" dirty="0">
                          <a:effectLst/>
                          <a:latin typeface="Garamond" panose="02020404030301010803" pitchFamily="18" charset="0"/>
                          <a:ea typeface="Garamond" panose="02020404030301010803" pitchFamily="18" charset="0"/>
                          <a:cs typeface="Times New Roman" panose="02020603050405020304" pitchFamily="18" charset="0"/>
                        </a:rPr>
                        <a:t>with</a:t>
                      </a:r>
                      <a:r>
                        <a:rPr lang="en-US" sz="600" spc="-15" dirty="0">
                          <a:effectLst/>
                          <a:latin typeface="Garamond" panose="02020404030301010803" pitchFamily="18" charset="0"/>
                          <a:ea typeface="Garamond" panose="02020404030301010803" pitchFamily="18" charset="0"/>
                          <a:cs typeface="Times New Roman" panose="02020603050405020304" pitchFamily="18" charset="0"/>
                        </a:rPr>
                        <a:t> </a:t>
                      </a:r>
                      <a:r>
                        <a:rPr lang="en-US" sz="600" dirty="0">
                          <a:effectLst/>
                          <a:latin typeface="Garamond" panose="02020404030301010803" pitchFamily="18" charset="0"/>
                          <a:ea typeface="Garamond" panose="02020404030301010803" pitchFamily="18" charset="0"/>
                          <a:cs typeface="Times New Roman" panose="02020603050405020304" pitchFamily="18" charset="0"/>
                        </a:rPr>
                        <a:t>notice</a:t>
                      </a:r>
                      <a:r>
                        <a:rPr lang="en-US" sz="600" spc="-20" dirty="0">
                          <a:effectLst/>
                          <a:latin typeface="Garamond" panose="02020404030301010803" pitchFamily="18" charset="0"/>
                          <a:ea typeface="Garamond" panose="02020404030301010803" pitchFamily="18" charset="0"/>
                          <a:cs typeface="Times New Roman" panose="02020603050405020304" pitchFamily="18" charset="0"/>
                        </a:rPr>
                        <a:t> </a:t>
                      </a:r>
                      <a:r>
                        <a:rPr lang="en-US" sz="600" dirty="0">
                          <a:effectLst/>
                          <a:latin typeface="Garamond" panose="02020404030301010803" pitchFamily="18" charset="0"/>
                          <a:ea typeface="Garamond" panose="02020404030301010803" pitchFamily="18" charset="0"/>
                          <a:cs typeface="Times New Roman" panose="02020603050405020304" pitchFamily="18" charset="0"/>
                        </a:rPr>
                        <a:t>and</a:t>
                      </a:r>
                      <a:r>
                        <a:rPr lang="en-US" sz="600" spc="-20" dirty="0">
                          <a:effectLst/>
                          <a:latin typeface="Garamond" panose="02020404030301010803" pitchFamily="18" charset="0"/>
                          <a:ea typeface="Garamond" panose="02020404030301010803" pitchFamily="18" charset="0"/>
                          <a:cs typeface="Times New Roman" panose="02020603050405020304" pitchFamily="18" charset="0"/>
                        </a:rPr>
                        <a:t> </a:t>
                      </a:r>
                      <a:r>
                        <a:rPr lang="en-US" sz="600" dirty="0">
                          <a:effectLst/>
                          <a:latin typeface="Garamond" panose="02020404030301010803" pitchFamily="18" charset="0"/>
                          <a:ea typeface="Garamond" panose="02020404030301010803" pitchFamily="18" charset="0"/>
                          <a:cs typeface="Times New Roman" panose="02020603050405020304" pitchFamily="18" charset="0"/>
                        </a:rPr>
                        <a:t>will terminate</a:t>
                      </a:r>
                      <a:r>
                        <a:rPr lang="en-US" sz="600" spc="-20" dirty="0">
                          <a:effectLst/>
                          <a:latin typeface="Garamond" panose="02020404030301010803" pitchFamily="18" charset="0"/>
                          <a:ea typeface="Garamond" panose="02020404030301010803" pitchFamily="18" charset="0"/>
                          <a:cs typeface="Times New Roman" panose="02020603050405020304" pitchFamily="18" charset="0"/>
                        </a:rPr>
                        <a:t> </a:t>
                      </a:r>
                      <a:r>
                        <a:rPr lang="en-US" sz="600" dirty="0">
                          <a:effectLst/>
                          <a:latin typeface="Garamond" panose="02020404030301010803" pitchFamily="18" charset="0"/>
                          <a:ea typeface="Garamond" panose="02020404030301010803" pitchFamily="18" charset="0"/>
                          <a:cs typeface="Times New Roman" panose="02020603050405020304" pitchFamily="18" charset="0"/>
                        </a:rPr>
                        <a:t>on</a:t>
                      </a:r>
                      <a:r>
                        <a:rPr lang="en-US" sz="600" spc="-20" dirty="0">
                          <a:effectLst/>
                          <a:latin typeface="Garamond" panose="02020404030301010803" pitchFamily="18" charset="0"/>
                          <a:ea typeface="Garamond" panose="02020404030301010803" pitchFamily="18" charset="0"/>
                          <a:cs typeface="Times New Roman" panose="02020603050405020304" pitchFamily="18" charset="0"/>
                        </a:rPr>
                        <a:t> </a:t>
                      </a:r>
                      <a:r>
                        <a:rPr lang="en-US" sz="600" b="1" dirty="0">
                          <a:effectLst/>
                          <a:latin typeface="Garamond" panose="02020404030301010803" pitchFamily="18" charset="0"/>
                          <a:ea typeface="Garamond" panose="02020404030301010803" pitchFamily="18" charset="0"/>
                          <a:cs typeface="Times New Roman" panose="02020603050405020304" pitchFamily="18" charset="0"/>
                        </a:rPr>
                        <a:t>31</a:t>
                      </a:r>
                      <a:r>
                        <a:rPr lang="en-US" sz="600" b="1" spc="-20" dirty="0">
                          <a:effectLst/>
                          <a:latin typeface="Garamond" panose="02020404030301010803" pitchFamily="18" charset="0"/>
                          <a:ea typeface="Garamond" panose="02020404030301010803" pitchFamily="18" charset="0"/>
                          <a:cs typeface="Times New Roman" panose="02020603050405020304" pitchFamily="18" charset="0"/>
                        </a:rPr>
                        <a:t> </a:t>
                      </a:r>
                      <a:r>
                        <a:rPr lang="en-US" sz="600" b="1" dirty="0">
                          <a:effectLst/>
                          <a:latin typeface="Garamond" panose="02020404030301010803" pitchFamily="18" charset="0"/>
                          <a:ea typeface="Garamond" panose="02020404030301010803" pitchFamily="18" charset="0"/>
                          <a:cs typeface="Times New Roman" panose="02020603050405020304" pitchFamily="18" charset="0"/>
                        </a:rPr>
                        <a:t>January</a:t>
                      </a:r>
                      <a:r>
                        <a:rPr lang="en-US" sz="600" b="1" spc="-20" dirty="0">
                          <a:effectLst/>
                          <a:latin typeface="Garamond" panose="02020404030301010803" pitchFamily="18" charset="0"/>
                          <a:ea typeface="Garamond" panose="02020404030301010803" pitchFamily="18" charset="0"/>
                          <a:cs typeface="Times New Roman" panose="02020603050405020304" pitchFamily="18" charset="0"/>
                        </a:rPr>
                        <a:t> </a:t>
                      </a:r>
                      <a:r>
                        <a:rPr lang="en-US" sz="600" b="1" dirty="0">
                          <a:effectLst/>
                          <a:latin typeface="Garamond" panose="02020404030301010803" pitchFamily="18" charset="0"/>
                          <a:ea typeface="Garamond" panose="02020404030301010803" pitchFamily="18" charset="0"/>
                          <a:cs typeface="Times New Roman" panose="02020603050405020304" pitchFamily="18" charset="0"/>
                        </a:rPr>
                        <a:t>2010</a:t>
                      </a:r>
                      <a:r>
                        <a:rPr lang="en-US" sz="600" b="1" spc="-15" dirty="0">
                          <a:effectLst/>
                          <a:latin typeface="Garamond" panose="02020404030301010803" pitchFamily="18" charset="0"/>
                          <a:ea typeface="Garamond" panose="02020404030301010803" pitchFamily="18" charset="0"/>
                          <a:cs typeface="Times New Roman" panose="02020603050405020304" pitchFamily="18" charset="0"/>
                        </a:rPr>
                        <a:t> </a:t>
                      </a:r>
                      <a:r>
                        <a:rPr lang="en-US" sz="600" dirty="0">
                          <a:effectLst/>
                          <a:latin typeface="Garamond" panose="02020404030301010803" pitchFamily="18" charset="0"/>
                          <a:ea typeface="Garamond" panose="02020404030301010803" pitchFamily="18" charset="0"/>
                          <a:cs typeface="Times New Roman" panose="02020603050405020304" pitchFamily="18" charset="0"/>
                        </a:rPr>
                        <a:t>unless</a:t>
                      </a:r>
                      <a:r>
                        <a:rPr lang="en-US" sz="600" spc="-20" dirty="0">
                          <a:effectLst/>
                          <a:latin typeface="Garamond" panose="02020404030301010803" pitchFamily="18" charset="0"/>
                          <a:ea typeface="Garamond" panose="02020404030301010803" pitchFamily="18" charset="0"/>
                          <a:cs typeface="Times New Roman" panose="02020603050405020304" pitchFamily="18" charset="0"/>
                        </a:rPr>
                        <a:t> </a:t>
                      </a:r>
                      <a:r>
                        <a:rPr lang="en-US" sz="600" dirty="0">
                          <a:effectLst/>
                          <a:latin typeface="Garamond" panose="02020404030301010803" pitchFamily="18" charset="0"/>
                          <a:ea typeface="Garamond" panose="02020404030301010803" pitchFamily="18" charset="0"/>
                          <a:cs typeface="Times New Roman" panose="02020603050405020304" pitchFamily="18" charset="0"/>
                        </a:rPr>
                        <a:t>the</a:t>
                      </a:r>
                      <a:r>
                        <a:rPr lang="en-US" sz="600" spc="-20" dirty="0">
                          <a:effectLst/>
                          <a:latin typeface="Garamond" panose="02020404030301010803" pitchFamily="18" charset="0"/>
                          <a:ea typeface="Garamond" panose="02020404030301010803" pitchFamily="18" charset="0"/>
                          <a:cs typeface="Times New Roman" panose="02020603050405020304" pitchFamily="18" charset="0"/>
                        </a:rPr>
                        <a:t> </a:t>
                      </a:r>
                      <a:r>
                        <a:rPr lang="en-US" sz="600" dirty="0">
                          <a:effectLst/>
                          <a:latin typeface="Garamond" panose="02020404030301010803" pitchFamily="18" charset="0"/>
                          <a:ea typeface="Garamond" panose="02020404030301010803" pitchFamily="18" charset="0"/>
                          <a:cs typeface="Times New Roman" panose="02020603050405020304" pitchFamily="18" charset="0"/>
                        </a:rPr>
                        <a:t>stationed</a:t>
                      </a:r>
                      <a:r>
                        <a:rPr lang="en-US" sz="600" spc="-20" dirty="0">
                          <a:effectLst/>
                          <a:latin typeface="Garamond" panose="02020404030301010803" pitchFamily="18" charset="0"/>
                          <a:ea typeface="Garamond" panose="02020404030301010803" pitchFamily="18" charset="0"/>
                          <a:cs typeface="Times New Roman" panose="02020603050405020304" pitchFamily="18" charset="0"/>
                        </a:rPr>
                        <a:t> </a:t>
                      </a:r>
                      <a:r>
                        <a:rPr lang="en-US" sz="600" dirty="0">
                          <a:effectLst/>
                          <a:latin typeface="Garamond" panose="02020404030301010803" pitchFamily="18" charset="0"/>
                          <a:ea typeface="Garamond" panose="02020404030301010803" pitchFamily="18" charset="0"/>
                          <a:cs typeface="Times New Roman" panose="02020603050405020304" pitchFamily="18" charset="0"/>
                        </a:rPr>
                        <a:t>appointment</a:t>
                      </a:r>
                      <a:r>
                        <a:rPr lang="en-US" sz="600" spc="-20" dirty="0">
                          <a:effectLst/>
                          <a:latin typeface="Garamond" panose="02020404030301010803" pitchFamily="18" charset="0"/>
                          <a:ea typeface="Garamond" panose="02020404030301010803" pitchFamily="18" charset="0"/>
                          <a:cs typeface="Times New Roman" panose="02020603050405020304" pitchFamily="18" charset="0"/>
                        </a:rPr>
                        <a:t> </a:t>
                      </a:r>
                      <a:r>
                        <a:rPr lang="en-US" sz="600" dirty="0">
                          <a:effectLst/>
                          <a:latin typeface="Garamond" panose="02020404030301010803" pitchFamily="18" charset="0"/>
                          <a:ea typeface="Garamond" panose="02020404030301010803" pitchFamily="18" charset="0"/>
                          <a:cs typeface="Times New Roman" panose="02020603050405020304" pitchFamily="18" charset="0"/>
                        </a:rPr>
                        <a:t>ends</a:t>
                      </a:r>
                      <a:r>
                        <a:rPr lang="en-US" sz="600" spc="-15" dirty="0">
                          <a:effectLst/>
                          <a:latin typeface="Garamond" panose="02020404030301010803" pitchFamily="18" charset="0"/>
                          <a:ea typeface="Garamond" panose="02020404030301010803" pitchFamily="18" charset="0"/>
                          <a:cs typeface="Times New Roman" panose="02020603050405020304" pitchFamily="18" charset="0"/>
                        </a:rPr>
                        <a:t> </a:t>
                      </a:r>
                      <a:r>
                        <a:rPr lang="en-US" sz="600" dirty="0">
                          <a:effectLst/>
                          <a:latin typeface="Garamond" panose="02020404030301010803" pitchFamily="18" charset="0"/>
                          <a:ea typeface="Garamond" panose="02020404030301010803" pitchFamily="18" charset="0"/>
                          <a:cs typeface="Times New Roman" panose="02020603050405020304" pitchFamily="18" charset="0"/>
                        </a:rPr>
                        <a:t>before</a:t>
                      </a:r>
                      <a:r>
                        <a:rPr lang="en-US" sz="600" spc="-20" dirty="0">
                          <a:effectLst/>
                          <a:latin typeface="Garamond" panose="02020404030301010803" pitchFamily="18" charset="0"/>
                          <a:ea typeface="Garamond" panose="02020404030301010803" pitchFamily="18" charset="0"/>
                          <a:cs typeface="Times New Roman" panose="02020603050405020304" pitchFamily="18" charset="0"/>
                        </a:rPr>
                        <a:t> </a:t>
                      </a:r>
                      <a:r>
                        <a:rPr lang="en-US" sz="600" dirty="0">
                          <a:effectLst/>
                          <a:latin typeface="Garamond" panose="02020404030301010803" pitchFamily="18" charset="0"/>
                          <a:ea typeface="Garamond" panose="02020404030301010803" pitchFamily="18" charset="0"/>
                          <a:cs typeface="Times New Roman" panose="02020603050405020304" pitchFamily="18" charset="0"/>
                        </a:rPr>
                        <a:t>this</a:t>
                      </a:r>
                      <a:r>
                        <a:rPr lang="en-US" sz="600" spc="-20" dirty="0">
                          <a:effectLst/>
                          <a:latin typeface="Garamond" panose="02020404030301010803" pitchFamily="18" charset="0"/>
                          <a:ea typeface="Garamond" panose="02020404030301010803" pitchFamily="18" charset="0"/>
                          <a:cs typeface="Times New Roman" panose="02020603050405020304" pitchFamily="18" charset="0"/>
                        </a:rPr>
                        <a:t> </a:t>
                      </a:r>
                      <a:r>
                        <a:rPr lang="en-US" sz="600" dirty="0">
                          <a:effectLst/>
                          <a:latin typeface="Garamond" panose="02020404030301010803" pitchFamily="18" charset="0"/>
                          <a:ea typeface="Garamond" panose="02020404030301010803" pitchFamily="18" charset="0"/>
                          <a:cs typeface="Times New Roman" panose="02020603050405020304" pitchFamily="18" charset="0"/>
                        </a:rPr>
                        <a:t>time</a:t>
                      </a:r>
                      <a:r>
                        <a:rPr lang="en-US" sz="600" spc="-20" dirty="0">
                          <a:effectLst/>
                          <a:latin typeface="Garamond" panose="02020404030301010803" pitchFamily="18" charset="0"/>
                          <a:ea typeface="Garamond" panose="02020404030301010803" pitchFamily="18" charset="0"/>
                          <a:cs typeface="Times New Roman" panose="02020603050405020304" pitchFamily="18" charset="0"/>
                        </a:rPr>
                        <a:t> </a:t>
                      </a:r>
                      <a:r>
                        <a:rPr lang="en-US" sz="600" dirty="0">
                          <a:effectLst/>
                          <a:latin typeface="Garamond" panose="02020404030301010803" pitchFamily="18" charset="0"/>
                          <a:ea typeface="Garamond" panose="02020404030301010803" pitchFamily="18" charset="0"/>
                          <a:cs typeface="Times New Roman" panose="02020603050405020304" pitchFamily="18" charset="0"/>
                        </a:rPr>
                        <a:t>or</a:t>
                      </a:r>
                      <a:r>
                        <a:rPr lang="en-US" sz="600" spc="-15" dirty="0">
                          <a:effectLst/>
                          <a:latin typeface="Garamond" panose="02020404030301010803" pitchFamily="18" charset="0"/>
                          <a:ea typeface="Garamond" panose="02020404030301010803" pitchFamily="18" charset="0"/>
                          <a:cs typeface="Times New Roman" panose="02020603050405020304" pitchFamily="18" charset="0"/>
                        </a:rPr>
                        <a:t> </a:t>
                      </a:r>
                      <a:r>
                        <a:rPr lang="en-US" sz="600" dirty="0">
                          <a:effectLst/>
                          <a:latin typeface="Garamond" panose="02020404030301010803" pitchFamily="18" charset="0"/>
                          <a:ea typeface="Garamond" panose="02020404030301010803" pitchFamily="18" charset="0"/>
                          <a:cs typeface="Times New Roman" panose="02020603050405020304" pitchFamily="18" charset="0"/>
                        </a:rPr>
                        <a:t>the</a:t>
                      </a:r>
                      <a:endParaRPr lang="en-NZ" sz="500" dirty="0">
                        <a:effectLst/>
                        <a:latin typeface="Calibri" panose="020F0502020204030204" pitchFamily="34" charset="0"/>
                        <a:ea typeface="Garamond" panose="02020404030301010803"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NZ"/>
                    </a:p>
                  </a:txBody>
                  <a:tcPr/>
                </a:tc>
                <a:tc hMerge="1">
                  <a:txBody>
                    <a:bodyPr/>
                    <a:lstStyle/>
                    <a:p>
                      <a:endParaRPr lang="en-NZ"/>
                    </a:p>
                  </a:txBody>
                  <a:tcPr/>
                </a:tc>
                <a:tc hMerge="1">
                  <a:txBody>
                    <a:bodyPr/>
                    <a:lstStyle/>
                    <a:p>
                      <a:endParaRPr lang="en-NZ"/>
                    </a:p>
                  </a:txBody>
                  <a:tcPr/>
                </a:tc>
                <a:tc hMerge="1">
                  <a:txBody>
                    <a:bodyPr/>
                    <a:lstStyle/>
                    <a:p>
                      <a:endParaRPr lang="en-NZ"/>
                    </a:p>
                  </a:txBody>
                  <a:tcPr/>
                </a:tc>
                <a:tc hMerge="1">
                  <a:txBody>
                    <a:bodyPr/>
                    <a:lstStyle/>
                    <a:p>
                      <a:endParaRPr lang="en-NZ"/>
                    </a:p>
                  </a:txBody>
                  <a:tcPr/>
                </a:tc>
                <a:tc hMerge="1">
                  <a:txBody>
                    <a:bodyPr/>
                    <a:lstStyle/>
                    <a:p>
                      <a:endParaRPr lang="en-NZ"/>
                    </a:p>
                  </a:txBody>
                  <a:tcPr/>
                </a:tc>
                <a:tc hMerge="1">
                  <a:txBody>
                    <a:bodyPr/>
                    <a:lstStyle/>
                    <a:p>
                      <a:endParaRPr lang="en-NZ"/>
                    </a:p>
                  </a:txBody>
                  <a:tcPr/>
                </a:tc>
                <a:tc hMerge="1">
                  <a:txBody>
                    <a:bodyPr/>
                    <a:lstStyle/>
                    <a:p>
                      <a:endParaRPr lang="en-NZ"/>
                    </a:p>
                  </a:txBody>
                  <a:tcPr/>
                </a:tc>
                <a:tc hMerge="1">
                  <a:txBody>
                    <a:bodyPr/>
                    <a:lstStyle/>
                    <a:p>
                      <a:endParaRPr lang="en-NZ"/>
                    </a:p>
                  </a:txBody>
                  <a:tcPr/>
                </a:tc>
                <a:tc hMerge="1">
                  <a:txBody>
                    <a:bodyPr/>
                    <a:lstStyle/>
                    <a:p>
                      <a:endParaRPr lang="en-NZ"/>
                    </a:p>
                  </a:txBody>
                  <a:tcPr/>
                </a:tc>
                <a:tc hMerge="1">
                  <a:txBody>
                    <a:bodyPr/>
                    <a:lstStyle/>
                    <a:p>
                      <a:endParaRPr lang="en-NZ"/>
                    </a:p>
                  </a:txBody>
                  <a:tcPr/>
                </a:tc>
                <a:tc hMerge="1">
                  <a:txBody>
                    <a:bodyPr/>
                    <a:lstStyle/>
                    <a:p>
                      <a:endParaRPr lang="en-NZ"/>
                    </a:p>
                  </a:txBody>
                  <a:tcPr/>
                </a:tc>
                <a:tc hMerge="1">
                  <a:txBody>
                    <a:bodyPr/>
                    <a:lstStyle/>
                    <a:p>
                      <a:endParaRPr lang="en-NZ"/>
                    </a:p>
                  </a:txBody>
                  <a:tcPr/>
                </a:tc>
                <a:tc hMerge="1">
                  <a:txBody>
                    <a:bodyPr/>
                    <a:lstStyle/>
                    <a:p>
                      <a:endParaRPr lang="en-NZ"/>
                    </a:p>
                  </a:txBody>
                  <a:tcPr/>
                </a:tc>
                <a:tc hMerge="1">
                  <a:txBody>
                    <a:bodyPr/>
                    <a:lstStyle/>
                    <a:p>
                      <a:endParaRPr lang="en-NZ"/>
                    </a:p>
                  </a:txBody>
                  <a:tcPr/>
                </a:tc>
                <a:tc hMerge="1">
                  <a:txBody>
                    <a:bodyPr/>
                    <a:lstStyle/>
                    <a:p>
                      <a:endParaRPr lang="en-NZ"/>
                    </a:p>
                  </a:txBody>
                  <a:tcPr/>
                </a:tc>
                <a:tc hMerge="1">
                  <a:txBody>
                    <a:bodyPr/>
                    <a:lstStyle/>
                    <a:p>
                      <a:endParaRPr lang="en-NZ"/>
                    </a:p>
                  </a:txBody>
                  <a:tcPr/>
                </a:tc>
                <a:tc hMerge="1">
                  <a:txBody>
                    <a:bodyPr/>
                    <a:lstStyle/>
                    <a:p>
                      <a:endParaRPr lang="en-NZ"/>
                    </a:p>
                  </a:txBody>
                  <a:tcPr/>
                </a:tc>
                <a:tc hMerge="1">
                  <a:txBody>
                    <a:bodyPr/>
                    <a:lstStyle/>
                    <a:p>
                      <a:endParaRPr lang="en-NZ"/>
                    </a:p>
                  </a:txBody>
                  <a:tcPr/>
                </a:tc>
                <a:tc hMerge="1">
                  <a:txBody>
                    <a:bodyPr/>
                    <a:lstStyle/>
                    <a:p>
                      <a:endParaRPr lang="en-NZ"/>
                    </a:p>
                  </a:txBody>
                  <a:tcPr/>
                </a:tc>
                <a:tc hMerge="1">
                  <a:txBody>
                    <a:bodyPr/>
                    <a:lstStyle/>
                    <a:p>
                      <a:endParaRPr lang="en-NZ"/>
                    </a:p>
                  </a:txBody>
                  <a:tcPr/>
                </a:tc>
                <a:tc hMerge="1">
                  <a:txBody>
                    <a:bodyPr/>
                    <a:lstStyle/>
                    <a:p>
                      <a:endParaRPr lang="en-NZ"/>
                    </a:p>
                  </a:txBody>
                  <a:tcPr/>
                </a:tc>
                <a:extLst>
                  <a:ext uri="{0D108BD9-81ED-4DB2-BD59-A6C34878D82A}">
                    <a16:rowId xmlns:a16="http://schemas.microsoft.com/office/drawing/2014/main" val="1067318928"/>
                  </a:ext>
                </a:extLst>
              </a:tr>
            </a:tbl>
          </a:graphicData>
        </a:graphic>
      </p:graphicFrame>
      <p:sp>
        <p:nvSpPr>
          <p:cNvPr id="7" name="Rectangle 2"/>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NZ"/>
          </a:p>
        </p:txBody>
      </p:sp>
      <p:sp>
        <p:nvSpPr>
          <p:cNvPr id="2" name="Slide Number Placeholder 1">
            <a:extLst>
              <a:ext uri="{FF2B5EF4-FFF2-40B4-BE49-F238E27FC236}">
                <a16:creationId xmlns:a16="http://schemas.microsoft.com/office/drawing/2014/main" id="{584307BB-3DE1-4A34-B1E5-C9D98C27048A}"/>
              </a:ext>
            </a:extLst>
          </p:cNvPr>
          <p:cNvSpPr>
            <a:spLocks noGrp="1"/>
          </p:cNvSpPr>
          <p:nvPr>
            <p:ph type="sldNum" sz="quarter" idx="12"/>
          </p:nvPr>
        </p:nvSpPr>
        <p:spPr/>
        <p:txBody>
          <a:bodyPr/>
          <a:lstStyle/>
          <a:p>
            <a:fld id="{A7B37317-5730-47F1-B7FE-A237834E48C9}" type="slidenum">
              <a:rPr lang="en-NZ" smtClean="0"/>
              <a:t>11</a:t>
            </a:fld>
            <a:endParaRPr lang="en-NZ" dirty="0"/>
          </a:p>
        </p:txBody>
      </p:sp>
    </p:spTree>
    <p:extLst>
      <p:ext uri="{BB962C8B-B14F-4D97-AF65-F5344CB8AC3E}">
        <p14:creationId xmlns:p14="http://schemas.microsoft.com/office/powerpoint/2010/main" val="24875022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Table 10"/>
          <p:cNvGraphicFramePr>
            <a:graphicFrameLocks noGrp="1"/>
          </p:cNvGraphicFramePr>
          <p:nvPr>
            <p:extLst>
              <p:ext uri="{D42A27DB-BD31-4B8C-83A1-F6EECF244321}">
                <p14:modId xmlns:p14="http://schemas.microsoft.com/office/powerpoint/2010/main" val="2769017662"/>
              </p:ext>
            </p:extLst>
          </p:nvPr>
        </p:nvGraphicFramePr>
        <p:xfrm>
          <a:off x="3774123" y="1034143"/>
          <a:ext cx="4643754" cy="5440265"/>
        </p:xfrm>
        <a:graphic>
          <a:graphicData uri="http://schemas.openxmlformats.org/drawingml/2006/table">
            <a:tbl>
              <a:tblPr firstRow="1" firstCol="1" lastRow="1" lastCol="1" bandRow="1" bandCol="1"/>
              <a:tblGrid>
                <a:gridCol w="2321877">
                  <a:extLst>
                    <a:ext uri="{9D8B030D-6E8A-4147-A177-3AD203B41FA5}">
                      <a16:colId xmlns:a16="http://schemas.microsoft.com/office/drawing/2014/main" val="994704978"/>
                    </a:ext>
                  </a:extLst>
                </a:gridCol>
                <a:gridCol w="2321877">
                  <a:extLst>
                    <a:ext uri="{9D8B030D-6E8A-4147-A177-3AD203B41FA5}">
                      <a16:colId xmlns:a16="http://schemas.microsoft.com/office/drawing/2014/main" val="3425450131"/>
                    </a:ext>
                  </a:extLst>
                </a:gridCol>
              </a:tblGrid>
              <a:tr h="1442774">
                <a:tc gridSpan="2">
                  <a:txBody>
                    <a:bodyPr/>
                    <a:lstStyle/>
                    <a:p>
                      <a:pPr marL="521970">
                        <a:lnSpc>
                          <a:spcPts val="1325"/>
                        </a:lnSpc>
                        <a:spcAft>
                          <a:spcPts val="0"/>
                        </a:spcAft>
                      </a:pPr>
                      <a:r>
                        <a:rPr lang="en-US" sz="900" dirty="0">
                          <a:effectLst/>
                          <a:latin typeface="Garamond" panose="02020404030301010803" pitchFamily="18" charset="0"/>
                          <a:ea typeface="Calibri" panose="020F0502020204030204" pitchFamily="34" charset="0"/>
                          <a:cs typeface="Times New Roman" panose="02020603050405020304" pitchFamily="18" charset="0"/>
                        </a:rPr>
                        <a:t>President</a:t>
                      </a:r>
                      <a:r>
                        <a:rPr lang="en-US" sz="900" spc="-15" dirty="0">
                          <a:effectLst/>
                          <a:latin typeface="Garamond" panose="02020404030301010803" pitchFamily="18" charset="0"/>
                          <a:ea typeface="Calibri" panose="020F0502020204030204" pitchFamily="34" charset="0"/>
                          <a:cs typeface="Times New Roman" panose="02020603050405020304" pitchFamily="18" charset="0"/>
                        </a:rPr>
                        <a:t> </a:t>
                      </a:r>
                      <a:r>
                        <a:rPr lang="en-US" sz="900" dirty="0">
                          <a:effectLst/>
                          <a:latin typeface="Garamond" panose="02020404030301010803" pitchFamily="18" charset="0"/>
                          <a:ea typeface="Calibri" panose="020F0502020204030204" pitchFamily="34" charset="0"/>
                          <a:cs typeface="Times New Roman" panose="02020603050405020304" pitchFamily="18" charset="0"/>
                        </a:rPr>
                        <a:t>agrees</a:t>
                      </a:r>
                      <a:r>
                        <a:rPr lang="en-US" sz="900" spc="-15" dirty="0">
                          <a:effectLst/>
                          <a:latin typeface="Garamond" panose="02020404030301010803" pitchFamily="18" charset="0"/>
                          <a:ea typeface="Calibri" panose="020F0502020204030204" pitchFamily="34" charset="0"/>
                          <a:cs typeface="Times New Roman" panose="02020603050405020304" pitchFamily="18" charset="0"/>
                        </a:rPr>
                        <a:t> </a:t>
                      </a:r>
                      <a:r>
                        <a:rPr lang="en-US" sz="900" dirty="0">
                          <a:effectLst/>
                          <a:latin typeface="Garamond" panose="02020404030301010803" pitchFamily="18" charset="0"/>
                          <a:ea typeface="Calibri" panose="020F0502020204030204" pitchFamily="34" charset="0"/>
                          <a:cs typeface="Times New Roman" panose="02020603050405020304" pitchFamily="18" charset="0"/>
                        </a:rPr>
                        <a:t>that</a:t>
                      </a:r>
                      <a:r>
                        <a:rPr lang="en-US" sz="900" spc="-15" dirty="0">
                          <a:effectLst/>
                          <a:latin typeface="Garamond" panose="02020404030301010803" pitchFamily="18" charset="0"/>
                          <a:ea typeface="Calibri" panose="020F0502020204030204" pitchFamily="34" charset="0"/>
                          <a:cs typeface="Times New Roman" panose="02020603050405020304" pitchFamily="18" charset="0"/>
                        </a:rPr>
                        <a:t> </a:t>
                      </a:r>
                      <a:r>
                        <a:rPr lang="en-US" sz="900" dirty="0">
                          <a:effectLst/>
                          <a:latin typeface="Garamond" panose="02020404030301010803" pitchFamily="18" charset="0"/>
                          <a:ea typeface="Calibri" panose="020F0502020204030204" pitchFamily="34" charset="0"/>
                          <a:cs typeface="Times New Roman" panose="02020603050405020304" pitchFamily="18" charset="0"/>
                        </a:rPr>
                        <a:t>a</a:t>
                      </a:r>
                      <a:r>
                        <a:rPr lang="en-US" sz="900" spc="-10" dirty="0">
                          <a:effectLst/>
                          <a:latin typeface="Garamond" panose="02020404030301010803" pitchFamily="18" charset="0"/>
                          <a:ea typeface="Calibri" panose="020F0502020204030204" pitchFamily="34" charset="0"/>
                          <a:cs typeface="Times New Roman" panose="02020603050405020304" pitchFamily="18" charset="0"/>
                        </a:rPr>
                        <a:t> </a:t>
                      </a:r>
                      <a:r>
                        <a:rPr lang="en-US" sz="900" dirty="0">
                          <a:effectLst/>
                          <a:latin typeface="Garamond" panose="02020404030301010803" pitchFamily="18" charset="0"/>
                          <a:ea typeface="Calibri" panose="020F0502020204030204" pitchFamily="34" charset="0"/>
                          <a:cs typeface="Times New Roman" panose="02020603050405020304" pitchFamily="18" charset="0"/>
                        </a:rPr>
                        <a:t>change</a:t>
                      </a:r>
                      <a:r>
                        <a:rPr lang="en-US" sz="900" spc="-15" dirty="0">
                          <a:effectLst/>
                          <a:latin typeface="Garamond" panose="02020404030301010803" pitchFamily="18" charset="0"/>
                          <a:ea typeface="Calibri" panose="020F0502020204030204" pitchFamily="34" charset="0"/>
                          <a:cs typeface="Times New Roman" panose="02020603050405020304" pitchFamily="18" charset="0"/>
                        </a:rPr>
                        <a:t> </a:t>
                      </a:r>
                      <a:r>
                        <a:rPr lang="en-US" sz="900" dirty="0">
                          <a:effectLst/>
                          <a:latin typeface="Garamond" panose="02020404030301010803" pitchFamily="18" charset="0"/>
                          <a:ea typeface="Calibri" panose="020F0502020204030204" pitchFamily="34" charset="0"/>
                          <a:cs typeface="Times New Roman" panose="02020603050405020304" pitchFamily="18" charset="0"/>
                        </a:rPr>
                        <a:t>of</a:t>
                      </a:r>
                      <a:r>
                        <a:rPr lang="en-US" sz="900" spc="-15" dirty="0">
                          <a:effectLst/>
                          <a:latin typeface="Garamond" panose="02020404030301010803" pitchFamily="18" charset="0"/>
                          <a:ea typeface="Calibri" panose="020F0502020204030204" pitchFamily="34" charset="0"/>
                          <a:cs typeface="Times New Roman" panose="02020603050405020304" pitchFamily="18" charset="0"/>
                        </a:rPr>
                        <a:t> </a:t>
                      </a:r>
                      <a:r>
                        <a:rPr lang="en-US" sz="900" dirty="0">
                          <a:effectLst/>
                          <a:latin typeface="Garamond" panose="02020404030301010803" pitchFamily="18" charset="0"/>
                          <a:ea typeface="Calibri" panose="020F0502020204030204" pitchFamily="34" charset="0"/>
                          <a:cs typeface="Times New Roman" panose="02020603050405020304" pitchFamily="18" charset="0"/>
                        </a:rPr>
                        <a:t>housing</a:t>
                      </a:r>
                      <a:r>
                        <a:rPr lang="en-US" sz="900" spc="-15" dirty="0">
                          <a:effectLst/>
                          <a:latin typeface="Garamond" panose="02020404030301010803" pitchFamily="18" charset="0"/>
                          <a:ea typeface="Calibri" panose="020F0502020204030204" pitchFamily="34" charset="0"/>
                          <a:cs typeface="Times New Roman" panose="02020603050405020304" pitchFamily="18" charset="0"/>
                        </a:rPr>
                        <a:t> </a:t>
                      </a:r>
                      <a:r>
                        <a:rPr lang="en-US" sz="900" dirty="0">
                          <a:effectLst/>
                          <a:latin typeface="Garamond" panose="02020404030301010803" pitchFamily="18" charset="0"/>
                          <a:ea typeface="Calibri" panose="020F0502020204030204" pitchFamily="34" charset="0"/>
                          <a:cs typeface="Times New Roman" panose="02020603050405020304" pitchFamily="18" charset="0"/>
                        </a:rPr>
                        <a:t>provision</a:t>
                      </a:r>
                      <a:r>
                        <a:rPr lang="en-US" sz="900" spc="-10" dirty="0">
                          <a:effectLst/>
                          <a:latin typeface="Garamond" panose="02020404030301010803" pitchFamily="18" charset="0"/>
                          <a:ea typeface="Calibri" panose="020F0502020204030204" pitchFamily="34" charset="0"/>
                          <a:cs typeface="Times New Roman" panose="02020603050405020304" pitchFamily="18" charset="0"/>
                        </a:rPr>
                        <a:t> </a:t>
                      </a:r>
                      <a:r>
                        <a:rPr lang="en-US" sz="900" dirty="0">
                          <a:effectLst/>
                          <a:latin typeface="Garamond" panose="02020404030301010803" pitchFamily="18" charset="0"/>
                          <a:ea typeface="Calibri" panose="020F0502020204030204" pitchFamily="34" charset="0"/>
                          <a:cs typeface="Times New Roman" panose="02020603050405020304" pitchFamily="18" charset="0"/>
                        </a:rPr>
                        <a:t>should</a:t>
                      </a:r>
                      <a:r>
                        <a:rPr lang="en-US" sz="900" spc="-15" dirty="0">
                          <a:effectLst/>
                          <a:latin typeface="Garamond" panose="02020404030301010803" pitchFamily="18" charset="0"/>
                          <a:ea typeface="Calibri" panose="020F0502020204030204" pitchFamily="34" charset="0"/>
                          <a:cs typeface="Times New Roman" panose="02020603050405020304" pitchFamily="18" charset="0"/>
                        </a:rPr>
                        <a:t> </a:t>
                      </a:r>
                      <a:r>
                        <a:rPr lang="en-US" sz="900" dirty="0">
                          <a:effectLst/>
                          <a:latin typeface="Garamond" panose="02020404030301010803" pitchFamily="18" charset="0"/>
                          <a:ea typeface="Calibri" panose="020F0502020204030204" pitchFamily="34" charset="0"/>
                          <a:cs typeface="Times New Roman" panose="02020603050405020304" pitchFamily="18" charset="0"/>
                        </a:rPr>
                        <a:t>apply.</a:t>
                      </a:r>
                      <a:endParaRPr lang="en-NZ" sz="800" dirty="0">
                        <a:effectLst/>
                        <a:latin typeface="Calibri" panose="020F0502020204030204" pitchFamily="34" charset="0"/>
                        <a:ea typeface="Calibri" panose="020F0502020204030204" pitchFamily="34" charset="0"/>
                        <a:cs typeface="Times New Roman" panose="02020603050405020304" pitchFamily="18" charset="0"/>
                      </a:endParaRPr>
                    </a:p>
                    <a:p>
                      <a:pPr>
                        <a:spcBef>
                          <a:spcPts val="30"/>
                        </a:spcBef>
                        <a:spcAft>
                          <a:spcPts val="0"/>
                        </a:spcAft>
                      </a:pPr>
                      <a:r>
                        <a:rPr lang="en-US" sz="9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NZ" sz="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spcAft>
                          <a:spcPts val="0"/>
                        </a:spcAft>
                        <a:buSzPts val="1200"/>
                        <a:buFont typeface="Garamond" panose="02020404030301010803" pitchFamily="18" charset="0"/>
                        <a:buAutoNum type="arabicPeriod" startAt="3"/>
                        <a:tabLst>
                          <a:tab pos="522605" algn="l"/>
                        </a:tabLst>
                      </a:pPr>
                      <a:r>
                        <a:rPr lang="en-US" sz="900" dirty="0">
                          <a:effectLst/>
                          <a:latin typeface="Garamond" panose="02020404030301010803" pitchFamily="18" charset="0"/>
                          <a:ea typeface="Garamond" panose="02020404030301010803" pitchFamily="18" charset="0"/>
                          <a:cs typeface="Garamond" panose="02020404030301010803" pitchFamily="18" charset="0"/>
                        </a:rPr>
                        <a:t>The</a:t>
                      </a:r>
                      <a:r>
                        <a:rPr lang="en-US" sz="900" spc="-25" dirty="0">
                          <a:effectLst/>
                          <a:latin typeface="Garamond" panose="02020404030301010803" pitchFamily="18" charset="0"/>
                          <a:ea typeface="Garamond" panose="02020404030301010803" pitchFamily="18" charset="0"/>
                          <a:cs typeface="Garamond" panose="02020404030301010803" pitchFamily="18" charset="0"/>
                        </a:rPr>
                        <a:t> </a:t>
                      </a:r>
                      <a:r>
                        <a:rPr lang="en-US" sz="900" dirty="0">
                          <a:effectLst/>
                          <a:latin typeface="Garamond" panose="02020404030301010803" pitchFamily="18" charset="0"/>
                          <a:ea typeface="Garamond" panose="02020404030301010803" pitchFamily="18" charset="0"/>
                          <a:cs typeface="Garamond" panose="02020404030301010803" pitchFamily="18" charset="0"/>
                        </a:rPr>
                        <a:t>Tenant</a:t>
                      </a:r>
                      <a:r>
                        <a:rPr lang="en-US" sz="900" spc="-20" dirty="0">
                          <a:effectLst/>
                          <a:latin typeface="Garamond" panose="02020404030301010803" pitchFamily="18" charset="0"/>
                          <a:ea typeface="Garamond" panose="02020404030301010803" pitchFamily="18" charset="0"/>
                          <a:cs typeface="Garamond" panose="02020404030301010803" pitchFamily="18" charset="0"/>
                        </a:rPr>
                        <a:t> </a:t>
                      </a:r>
                      <a:r>
                        <a:rPr lang="en-US" sz="900" dirty="0">
                          <a:effectLst/>
                          <a:latin typeface="Garamond" panose="02020404030301010803" pitchFamily="18" charset="0"/>
                          <a:ea typeface="Garamond" panose="02020404030301010803" pitchFamily="18" charset="0"/>
                          <a:cs typeface="Garamond" panose="02020404030301010803" pitchFamily="18" charset="0"/>
                        </a:rPr>
                        <a:t>shall</a:t>
                      </a:r>
                      <a:r>
                        <a:rPr lang="en-US" sz="900" spc="-20" dirty="0">
                          <a:effectLst/>
                          <a:latin typeface="Garamond" panose="02020404030301010803" pitchFamily="18" charset="0"/>
                          <a:ea typeface="Garamond" panose="02020404030301010803" pitchFamily="18" charset="0"/>
                          <a:cs typeface="Garamond" panose="02020404030301010803" pitchFamily="18" charset="0"/>
                        </a:rPr>
                        <a:t> </a:t>
                      </a:r>
                      <a:r>
                        <a:rPr lang="en-US" sz="900" dirty="0">
                          <a:effectLst/>
                          <a:latin typeface="Garamond" panose="02020404030301010803" pitchFamily="18" charset="0"/>
                          <a:ea typeface="Garamond" panose="02020404030301010803" pitchFamily="18" charset="0"/>
                          <a:cs typeface="Garamond" panose="02020404030301010803" pitchFamily="18" charset="0"/>
                        </a:rPr>
                        <a:t>not</a:t>
                      </a:r>
                      <a:r>
                        <a:rPr lang="en-US" sz="900" spc="-25" dirty="0">
                          <a:effectLst/>
                          <a:latin typeface="Garamond" panose="02020404030301010803" pitchFamily="18" charset="0"/>
                          <a:ea typeface="Garamond" panose="02020404030301010803" pitchFamily="18" charset="0"/>
                          <a:cs typeface="Garamond" panose="02020404030301010803" pitchFamily="18" charset="0"/>
                        </a:rPr>
                        <a:t> </a:t>
                      </a:r>
                      <a:r>
                        <a:rPr lang="en-US" sz="900" dirty="0">
                          <a:effectLst/>
                          <a:latin typeface="Garamond" panose="02020404030301010803" pitchFamily="18" charset="0"/>
                          <a:ea typeface="Garamond" panose="02020404030301010803" pitchFamily="18" charset="0"/>
                          <a:cs typeface="Garamond" panose="02020404030301010803" pitchFamily="18" charset="0"/>
                        </a:rPr>
                        <a:t>assign</a:t>
                      </a:r>
                      <a:r>
                        <a:rPr lang="en-US" sz="900" spc="-20" dirty="0">
                          <a:effectLst/>
                          <a:latin typeface="Garamond" panose="02020404030301010803" pitchFamily="18" charset="0"/>
                          <a:ea typeface="Garamond" panose="02020404030301010803" pitchFamily="18" charset="0"/>
                          <a:cs typeface="Garamond" panose="02020404030301010803" pitchFamily="18" charset="0"/>
                        </a:rPr>
                        <a:t> </a:t>
                      </a:r>
                      <a:r>
                        <a:rPr lang="en-US" sz="900" dirty="0">
                          <a:effectLst/>
                          <a:latin typeface="Garamond" panose="02020404030301010803" pitchFamily="18" charset="0"/>
                          <a:ea typeface="Garamond" panose="02020404030301010803" pitchFamily="18" charset="0"/>
                          <a:cs typeface="Garamond" panose="02020404030301010803" pitchFamily="18" charset="0"/>
                        </a:rPr>
                        <a:t>or</a:t>
                      </a:r>
                      <a:r>
                        <a:rPr lang="en-US" sz="900" spc="-20" dirty="0">
                          <a:effectLst/>
                          <a:latin typeface="Garamond" panose="02020404030301010803" pitchFamily="18" charset="0"/>
                          <a:ea typeface="Garamond" panose="02020404030301010803" pitchFamily="18" charset="0"/>
                          <a:cs typeface="Garamond" panose="02020404030301010803" pitchFamily="18" charset="0"/>
                        </a:rPr>
                        <a:t> </a:t>
                      </a:r>
                      <a:r>
                        <a:rPr lang="en-US" sz="900" dirty="0">
                          <a:effectLst/>
                          <a:latin typeface="Garamond" panose="02020404030301010803" pitchFamily="18" charset="0"/>
                          <a:ea typeface="Garamond" panose="02020404030301010803" pitchFamily="18" charset="0"/>
                          <a:cs typeface="Garamond" panose="02020404030301010803" pitchFamily="18" charset="0"/>
                        </a:rPr>
                        <a:t>sublet</a:t>
                      </a:r>
                      <a:r>
                        <a:rPr lang="en-US" sz="900" spc="-25" dirty="0">
                          <a:effectLst/>
                          <a:latin typeface="Garamond" panose="02020404030301010803" pitchFamily="18" charset="0"/>
                          <a:ea typeface="Garamond" panose="02020404030301010803" pitchFamily="18" charset="0"/>
                          <a:cs typeface="Garamond" panose="02020404030301010803" pitchFamily="18" charset="0"/>
                        </a:rPr>
                        <a:t> </a:t>
                      </a:r>
                      <a:r>
                        <a:rPr lang="en-US" sz="900" dirty="0">
                          <a:effectLst/>
                          <a:latin typeface="Garamond" panose="02020404030301010803" pitchFamily="18" charset="0"/>
                          <a:ea typeface="Garamond" panose="02020404030301010803" pitchFamily="18" charset="0"/>
                          <a:cs typeface="Garamond" panose="02020404030301010803" pitchFamily="18" charset="0"/>
                        </a:rPr>
                        <a:t>the</a:t>
                      </a:r>
                      <a:r>
                        <a:rPr lang="en-US" sz="900" spc="-20" dirty="0">
                          <a:effectLst/>
                          <a:latin typeface="Garamond" panose="02020404030301010803" pitchFamily="18" charset="0"/>
                          <a:ea typeface="Garamond" panose="02020404030301010803" pitchFamily="18" charset="0"/>
                          <a:cs typeface="Garamond" panose="02020404030301010803" pitchFamily="18" charset="0"/>
                        </a:rPr>
                        <a:t> </a:t>
                      </a:r>
                      <a:r>
                        <a:rPr lang="en-US" sz="900" dirty="0">
                          <a:effectLst/>
                          <a:latin typeface="Garamond" panose="02020404030301010803" pitchFamily="18" charset="0"/>
                          <a:ea typeface="Garamond" panose="02020404030301010803" pitchFamily="18" charset="0"/>
                          <a:cs typeface="Garamond" panose="02020404030301010803" pitchFamily="18" charset="0"/>
                        </a:rPr>
                        <a:t>tenancy</a:t>
                      </a:r>
                      <a:r>
                        <a:rPr lang="en-US" sz="900" spc="-20" dirty="0">
                          <a:effectLst/>
                          <a:latin typeface="Garamond" panose="02020404030301010803" pitchFamily="18" charset="0"/>
                          <a:ea typeface="Garamond" panose="02020404030301010803" pitchFamily="18" charset="0"/>
                          <a:cs typeface="Garamond" panose="02020404030301010803" pitchFamily="18" charset="0"/>
                        </a:rPr>
                        <a:t> </a:t>
                      </a:r>
                      <a:r>
                        <a:rPr lang="en-US" sz="900" dirty="0">
                          <a:effectLst/>
                          <a:latin typeface="Garamond" panose="02020404030301010803" pitchFamily="18" charset="0"/>
                          <a:ea typeface="Garamond" panose="02020404030301010803" pitchFamily="18" charset="0"/>
                          <a:cs typeface="Garamond" panose="02020404030301010803" pitchFamily="18" charset="0"/>
                        </a:rPr>
                        <a:t>without</a:t>
                      </a:r>
                      <a:r>
                        <a:rPr lang="en-US" sz="900" spc="-20" dirty="0">
                          <a:effectLst/>
                          <a:latin typeface="Garamond" panose="02020404030301010803" pitchFamily="18" charset="0"/>
                          <a:ea typeface="Garamond" panose="02020404030301010803" pitchFamily="18" charset="0"/>
                          <a:cs typeface="Garamond" panose="02020404030301010803" pitchFamily="18" charset="0"/>
                        </a:rPr>
                        <a:t> </a:t>
                      </a:r>
                      <a:r>
                        <a:rPr lang="en-US" sz="900" dirty="0">
                          <a:effectLst/>
                          <a:latin typeface="Garamond" panose="02020404030301010803" pitchFamily="18" charset="0"/>
                          <a:ea typeface="Garamond" panose="02020404030301010803" pitchFamily="18" charset="0"/>
                          <a:cs typeface="Garamond" panose="02020404030301010803" pitchFamily="18" charset="0"/>
                        </a:rPr>
                        <a:t>the</a:t>
                      </a:r>
                      <a:r>
                        <a:rPr lang="en-US" sz="900" spc="-25" dirty="0">
                          <a:effectLst/>
                          <a:latin typeface="Garamond" panose="02020404030301010803" pitchFamily="18" charset="0"/>
                          <a:ea typeface="Garamond" panose="02020404030301010803" pitchFamily="18" charset="0"/>
                          <a:cs typeface="Garamond" panose="02020404030301010803" pitchFamily="18" charset="0"/>
                        </a:rPr>
                        <a:t> </a:t>
                      </a:r>
                      <a:r>
                        <a:rPr lang="en-US" sz="900" dirty="0">
                          <a:effectLst/>
                          <a:latin typeface="Garamond" panose="02020404030301010803" pitchFamily="18" charset="0"/>
                          <a:ea typeface="Garamond" panose="02020404030301010803" pitchFamily="18" charset="0"/>
                          <a:cs typeface="Garamond" panose="02020404030301010803" pitchFamily="18" charset="0"/>
                        </a:rPr>
                        <a:t>landlord’s</a:t>
                      </a:r>
                      <a:r>
                        <a:rPr lang="en-US" sz="900" spc="-20" dirty="0">
                          <a:effectLst/>
                          <a:latin typeface="Garamond" panose="02020404030301010803" pitchFamily="18" charset="0"/>
                          <a:ea typeface="Garamond" panose="02020404030301010803" pitchFamily="18" charset="0"/>
                          <a:cs typeface="Garamond" panose="02020404030301010803" pitchFamily="18" charset="0"/>
                        </a:rPr>
                        <a:t> </a:t>
                      </a:r>
                      <a:r>
                        <a:rPr lang="en-US" sz="900" dirty="0">
                          <a:effectLst/>
                          <a:latin typeface="Garamond" panose="02020404030301010803" pitchFamily="18" charset="0"/>
                          <a:ea typeface="Garamond" panose="02020404030301010803" pitchFamily="18" charset="0"/>
                          <a:cs typeface="Garamond" panose="02020404030301010803" pitchFamily="18" charset="0"/>
                        </a:rPr>
                        <a:t>written</a:t>
                      </a:r>
                      <a:r>
                        <a:rPr lang="en-US" sz="900" spc="-20" dirty="0">
                          <a:effectLst/>
                          <a:latin typeface="Garamond" panose="02020404030301010803" pitchFamily="18" charset="0"/>
                          <a:ea typeface="Garamond" panose="02020404030301010803" pitchFamily="18" charset="0"/>
                          <a:cs typeface="Garamond" panose="02020404030301010803" pitchFamily="18" charset="0"/>
                        </a:rPr>
                        <a:t> </a:t>
                      </a:r>
                      <a:r>
                        <a:rPr lang="en-US" sz="900" dirty="0">
                          <a:effectLst/>
                          <a:latin typeface="Garamond" panose="02020404030301010803" pitchFamily="18" charset="0"/>
                          <a:ea typeface="Garamond" panose="02020404030301010803" pitchFamily="18" charset="0"/>
                          <a:cs typeface="Garamond" panose="02020404030301010803" pitchFamily="18" charset="0"/>
                        </a:rPr>
                        <a:t>consent.</a:t>
                      </a:r>
                      <a:endParaRPr lang="en-NZ" sz="800" dirty="0">
                        <a:effectLst/>
                        <a:latin typeface="Calibri" panose="020F0502020204030204" pitchFamily="34" charset="0"/>
                        <a:ea typeface="Garamond" panose="02020404030301010803" pitchFamily="18" charset="0"/>
                        <a:cs typeface="Times New Roman" panose="02020603050405020304" pitchFamily="18" charset="0"/>
                      </a:endParaRPr>
                    </a:p>
                    <a:p>
                      <a:pPr>
                        <a:spcBef>
                          <a:spcPts val="30"/>
                        </a:spcBef>
                        <a:spcAft>
                          <a:spcPts val="0"/>
                        </a:spcAft>
                      </a:pPr>
                      <a:r>
                        <a:rPr lang="en-US" sz="9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NZ" sz="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225425" lvl="0" indent="-342900">
                        <a:spcAft>
                          <a:spcPts val="0"/>
                        </a:spcAft>
                        <a:buSzPts val="1200"/>
                        <a:buFont typeface="Garamond" panose="02020404030301010803" pitchFamily="18" charset="0"/>
                        <a:buAutoNum type="arabicPeriod" startAt="3"/>
                        <a:tabLst>
                          <a:tab pos="522605" algn="l"/>
                        </a:tabLst>
                      </a:pPr>
                      <a:r>
                        <a:rPr lang="en-US" sz="900" dirty="0">
                          <a:effectLst/>
                          <a:latin typeface="Garamond" panose="02020404030301010803" pitchFamily="18" charset="0"/>
                          <a:ea typeface="Garamond" panose="02020404030301010803" pitchFamily="18" charset="0"/>
                          <a:cs typeface="Times New Roman" panose="02020603050405020304" pitchFamily="18" charset="0"/>
                        </a:rPr>
                        <a:t>Unless</a:t>
                      </a:r>
                      <a:r>
                        <a:rPr lang="en-US" sz="900" spc="-25" dirty="0">
                          <a:effectLst/>
                          <a:latin typeface="Garamond" panose="02020404030301010803" pitchFamily="18" charset="0"/>
                          <a:ea typeface="Garamond" panose="02020404030301010803" pitchFamily="18" charset="0"/>
                          <a:cs typeface="Times New Roman" panose="02020603050405020304" pitchFamily="18" charset="0"/>
                        </a:rPr>
                        <a:t> </a:t>
                      </a:r>
                      <a:r>
                        <a:rPr lang="en-US" sz="900" dirty="0">
                          <a:effectLst/>
                          <a:latin typeface="Garamond" panose="02020404030301010803" pitchFamily="18" charset="0"/>
                          <a:ea typeface="Garamond" panose="02020404030301010803" pitchFamily="18" charset="0"/>
                          <a:cs typeface="Times New Roman" panose="02020603050405020304" pitchFamily="18" charset="0"/>
                        </a:rPr>
                        <a:t>otherwise</a:t>
                      </a:r>
                      <a:r>
                        <a:rPr lang="en-US" sz="900" spc="-25" dirty="0">
                          <a:effectLst/>
                          <a:latin typeface="Garamond" panose="02020404030301010803" pitchFamily="18" charset="0"/>
                          <a:ea typeface="Garamond" panose="02020404030301010803" pitchFamily="18" charset="0"/>
                          <a:cs typeface="Times New Roman" panose="02020603050405020304" pitchFamily="18" charset="0"/>
                        </a:rPr>
                        <a:t> </a:t>
                      </a:r>
                      <a:r>
                        <a:rPr lang="en-US" sz="900" dirty="0">
                          <a:effectLst/>
                          <a:latin typeface="Garamond" panose="02020404030301010803" pitchFamily="18" charset="0"/>
                          <a:ea typeface="Garamond" panose="02020404030301010803" pitchFamily="18" charset="0"/>
                          <a:cs typeface="Times New Roman" panose="02020603050405020304" pitchFamily="18" charset="0"/>
                        </a:rPr>
                        <a:t>provided</a:t>
                      </a:r>
                      <a:r>
                        <a:rPr lang="en-US" sz="900" spc="-25" dirty="0">
                          <a:effectLst/>
                          <a:latin typeface="Garamond" panose="02020404030301010803" pitchFamily="18" charset="0"/>
                          <a:ea typeface="Garamond" panose="02020404030301010803" pitchFamily="18" charset="0"/>
                          <a:cs typeface="Times New Roman" panose="02020603050405020304" pitchFamily="18" charset="0"/>
                        </a:rPr>
                        <a:t> </a:t>
                      </a:r>
                      <a:r>
                        <a:rPr lang="en-US" sz="900" dirty="0">
                          <a:effectLst/>
                          <a:latin typeface="Garamond" panose="02020404030301010803" pitchFamily="18" charset="0"/>
                          <a:ea typeface="Garamond" panose="02020404030301010803" pitchFamily="18" charset="0"/>
                          <a:cs typeface="Times New Roman" panose="02020603050405020304" pitchFamily="18" charset="0"/>
                        </a:rPr>
                        <a:t>for</a:t>
                      </a:r>
                      <a:r>
                        <a:rPr lang="en-US" sz="900" spc="-25" dirty="0">
                          <a:effectLst/>
                          <a:latin typeface="Garamond" panose="02020404030301010803" pitchFamily="18" charset="0"/>
                          <a:ea typeface="Garamond" panose="02020404030301010803" pitchFamily="18" charset="0"/>
                          <a:cs typeface="Times New Roman" panose="02020603050405020304" pitchFamily="18" charset="0"/>
                        </a:rPr>
                        <a:t> </a:t>
                      </a:r>
                      <a:r>
                        <a:rPr lang="en-US" sz="900" dirty="0">
                          <a:effectLst/>
                          <a:latin typeface="Garamond" panose="02020404030301010803" pitchFamily="18" charset="0"/>
                          <a:ea typeface="Garamond" panose="02020404030301010803" pitchFamily="18" charset="0"/>
                          <a:cs typeface="Times New Roman" panose="02020603050405020304" pitchFamily="18" charset="0"/>
                        </a:rPr>
                        <a:t>within</a:t>
                      </a:r>
                      <a:r>
                        <a:rPr lang="en-US" sz="900" spc="-25" dirty="0">
                          <a:effectLst/>
                          <a:latin typeface="Garamond" panose="02020404030301010803" pitchFamily="18" charset="0"/>
                          <a:ea typeface="Garamond" panose="02020404030301010803" pitchFamily="18" charset="0"/>
                          <a:cs typeface="Times New Roman" panose="02020603050405020304" pitchFamily="18" charset="0"/>
                        </a:rPr>
                        <a:t> </a:t>
                      </a:r>
                      <a:r>
                        <a:rPr lang="en-US" sz="900" dirty="0">
                          <a:effectLst/>
                          <a:latin typeface="Garamond" panose="02020404030301010803" pitchFamily="18" charset="0"/>
                          <a:ea typeface="Garamond" panose="02020404030301010803" pitchFamily="18" charset="0"/>
                          <a:cs typeface="Times New Roman" panose="02020603050405020304" pitchFamily="18" charset="0"/>
                        </a:rPr>
                        <a:t>this</a:t>
                      </a:r>
                      <a:r>
                        <a:rPr lang="en-US" sz="900" spc="-25" dirty="0">
                          <a:effectLst/>
                          <a:latin typeface="Garamond" panose="02020404030301010803" pitchFamily="18" charset="0"/>
                          <a:ea typeface="Garamond" panose="02020404030301010803" pitchFamily="18" charset="0"/>
                          <a:cs typeface="Times New Roman" panose="02020603050405020304" pitchFamily="18" charset="0"/>
                        </a:rPr>
                        <a:t> </a:t>
                      </a:r>
                      <a:r>
                        <a:rPr lang="en-US" sz="900" dirty="0">
                          <a:effectLst/>
                          <a:latin typeface="Garamond" panose="02020404030301010803" pitchFamily="18" charset="0"/>
                          <a:ea typeface="Garamond" panose="02020404030301010803" pitchFamily="18" charset="0"/>
                          <a:cs typeface="Times New Roman" panose="02020603050405020304" pitchFamily="18" charset="0"/>
                        </a:rPr>
                        <a:t>tenancy</a:t>
                      </a:r>
                      <a:r>
                        <a:rPr lang="en-US" sz="900" spc="-25" dirty="0">
                          <a:effectLst/>
                          <a:latin typeface="Garamond" panose="02020404030301010803" pitchFamily="18" charset="0"/>
                          <a:ea typeface="Garamond" panose="02020404030301010803" pitchFamily="18" charset="0"/>
                          <a:cs typeface="Times New Roman" panose="02020603050405020304" pitchFamily="18" charset="0"/>
                        </a:rPr>
                        <a:t> </a:t>
                      </a:r>
                      <a:r>
                        <a:rPr lang="en-US" sz="900" dirty="0">
                          <a:effectLst/>
                          <a:latin typeface="Garamond" panose="02020404030301010803" pitchFamily="18" charset="0"/>
                          <a:ea typeface="Garamond" panose="02020404030301010803" pitchFamily="18" charset="0"/>
                          <a:cs typeface="Times New Roman" panose="02020603050405020304" pitchFamily="18" charset="0"/>
                        </a:rPr>
                        <a:t>agreement,</a:t>
                      </a:r>
                      <a:r>
                        <a:rPr lang="en-US" sz="900" spc="-25" dirty="0">
                          <a:effectLst/>
                          <a:latin typeface="Garamond" panose="02020404030301010803" pitchFamily="18" charset="0"/>
                          <a:ea typeface="Garamond" panose="02020404030301010803" pitchFamily="18" charset="0"/>
                          <a:cs typeface="Times New Roman" panose="02020603050405020304" pitchFamily="18" charset="0"/>
                        </a:rPr>
                        <a:t> </a:t>
                      </a:r>
                      <a:r>
                        <a:rPr lang="en-US" sz="900" dirty="0">
                          <a:effectLst/>
                          <a:latin typeface="Garamond" panose="02020404030301010803" pitchFamily="18" charset="0"/>
                          <a:ea typeface="Garamond" panose="02020404030301010803" pitchFamily="18" charset="0"/>
                          <a:cs typeface="Times New Roman" panose="02020603050405020304" pitchFamily="18" charset="0"/>
                        </a:rPr>
                        <a:t>this</a:t>
                      </a:r>
                      <a:r>
                        <a:rPr lang="en-US" sz="900" spc="-25" dirty="0">
                          <a:effectLst/>
                          <a:latin typeface="Garamond" panose="02020404030301010803" pitchFamily="18" charset="0"/>
                          <a:ea typeface="Garamond" panose="02020404030301010803" pitchFamily="18" charset="0"/>
                          <a:cs typeface="Times New Roman" panose="02020603050405020304" pitchFamily="18" charset="0"/>
                        </a:rPr>
                        <a:t> </a:t>
                      </a:r>
                      <a:r>
                        <a:rPr lang="en-US" sz="900" dirty="0">
                          <a:effectLst/>
                          <a:latin typeface="Garamond" panose="02020404030301010803" pitchFamily="18" charset="0"/>
                          <a:ea typeface="Garamond" panose="02020404030301010803" pitchFamily="18" charset="0"/>
                          <a:cs typeface="Times New Roman" panose="02020603050405020304" pitchFamily="18" charset="0"/>
                        </a:rPr>
                        <a:t>tenancy</a:t>
                      </a:r>
                      <a:r>
                        <a:rPr lang="en-US" sz="900" spc="-25" dirty="0">
                          <a:effectLst/>
                          <a:latin typeface="Garamond" panose="02020404030301010803" pitchFamily="18" charset="0"/>
                          <a:ea typeface="Garamond" panose="02020404030301010803" pitchFamily="18" charset="0"/>
                          <a:cs typeface="Times New Roman" panose="02020603050405020304" pitchFamily="18" charset="0"/>
                        </a:rPr>
                        <a:t> </a:t>
                      </a:r>
                      <a:r>
                        <a:rPr lang="en-US" sz="900" dirty="0">
                          <a:effectLst/>
                          <a:latin typeface="Garamond" panose="02020404030301010803" pitchFamily="18" charset="0"/>
                          <a:ea typeface="Garamond" panose="02020404030301010803" pitchFamily="18" charset="0"/>
                          <a:cs typeface="Times New Roman" panose="02020603050405020304" pitchFamily="18" charset="0"/>
                        </a:rPr>
                        <a:t>is</a:t>
                      </a:r>
                      <a:r>
                        <a:rPr lang="en-US" sz="900" spc="-25" dirty="0">
                          <a:effectLst/>
                          <a:latin typeface="Garamond" panose="02020404030301010803" pitchFamily="18" charset="0"/>
                          <a:ea typeface="Garamond" panose="02020404030301010803" pitchFamily="18" charset="0"/>
                          <a:cs typeface="Times New Roman" panose="02020603050405020304" pitchFamily="18" charset="0"/>
                        </a:rPr>
                        <a:t> </a:t>
                      </a:r>
                      <a:r>
                        <a:rPr lang="en-US" sz="900" dirty="0">
                          <a:effectLst/>
                          <a:latin typeface="Garamond" panose="02020404030301010803" pitchFamily="18" charset="0"/>
                          <a:ea typeface="Garamond" panose="02020404030301010803" pitchFamily="18" charset="0"/>
                          <a:cs typeface="Times New Roman" panose="02020603050405020304" pitchFamily="18" charset="0"/>
                        </a:rPr>
                        <a:t>subject</a:t>
                      </a:r>
                      <a:r>
                        <a:rPr lang="en-US" sz="900" spc="-25" dirty="0">
                          <a:effectLst/>
                          <a:latin typeface="Garamond" panose="02020404030301010803" pitchFamily="18" charset="0"/>
                          <a:ea typeface="Garamond" panose="02020404030301010803" pitchFamily="18" charset="0"/>
                          <a:cs typeface="Times New Roman" panose="02020603050405020304" pitchFamily="18" charset="0"/>
                        </a:rPr>
                        <a:t> </a:t>
                      </a:r>
                      <a:r>
                        <a:rPr lang="en-US" sz="900" dirty="0">
                          <a:effectLst/>
                          <a:latin typeface="Garamond" panose="02020404030301010803" pitchFamily="18" charset="0"/>
                          <a:ea typeface="Garamond" panose="02020404030301010803" pitchFamily="18" charset="0"/>
                          <a:cs typeface="Times New Roman" panose="02020603050405020304" pitchFamily="18" charset="0"/>
                        </a:rPr>
                        <a:t>to</a:t>
                      </a:r>
                      <a:r>
                        <a:rPr lang="en-US" sz="900" spc="-25" dirty="0">
                          <a:effectLst/>
                          <a:latin typeface="Garamond" panose="02020404030301010803" pitchFamily="18" charset="0"/>
                          <a:ea typeface="Garamond" panose="02020404030301010803" pitchFamily="18" charset="0"/>
                          <a:cs typeface="Times New Roman" panose="02020603050405020304" pitchFamily="18" charset="0"/>
                        </a:rPr>
                        <a:t> </a:t>
                      </a:r>
                      <a:r>
                        <a:rPr lang="en-US" sz="900" dirty="0">
                          <a:effectLst/>
                          <a:latin typeface="Garamond" panose="02020404030301010803" pitchFamily="18" charset="0"/>
                          <a:ea typeface="Garamond" panose="02020404030301010803" pitchFamily="18" charset="0"/>
                          <a:cs typeface="Times New Roman" panose="02020603050405020304" pitchFamily="18" charset="0"/>
                        </a:rPr>
                        <a:t>the Residential</a:t>
                      </a:r>
                      <a:r>
                        <a:rPr lang="en-US" sz="900" spc="-50" dirty="0">
                          <a:effectLst/>
                          <a:latin typeface="Garamond" panose="02020404030301010803" pitchFamily="18" charset="0"/>
                          <a:ea typeface="Garamond" panose="02020404030301010803" pitchFamily="18" charset="0"/>
                          <a:cs typeface="Times New Roman" panose="02020603050405020304" pitchFamily="18" charset="0"/>
                        </a:rPr>
                        <a:t> </a:t>
                      </a:r>
                      <a:r>
                        <a:rPr lang="en-US" sz="900" dirty="0">
                          <a:effectLst/>
                          <a:latin typeface="Garamond" panose="02020404030301010803" pitchFamily="18" charset="0"/>
                          <a:ea typeface="Garamond" panose="02020404030301010803" pitchFamily="18" charset="0"/>
                          <a:cs typeface="Times New Roman" panose="02020603050405020304" pitchFamily="18" charset="0"/>
                        </a:rPr>
                        <a:t>Tenancies</a:t>
                      </a:r>
                      <a:r>
                        <a:rPr lang="en-US" sz="900" spc="-45" dirty="0">
                          <a:effectLst/>
                          <a:latin typeface="Garamond" panose="02020404030301010803" pitchFamily="18" charset="0"/>
                          <a:ea typeface="Garamond" panose="02020404030301010803" pitchFamily="18" charset="0"/>
                          <a:cs typeface="Times New Roman" panose="02020603050405020304" pitchFamily="18" charset="0"/>
                        </a:rPr>
                        <a:t> </a:t>
                      </a:r>
                      <a:r>
                        <a:rPr lang="en-US" sz="900" dirty="0">
                          <a:effectLst/>
                          <a:latin typeface="Garamond" panose="02020404030301010803" pitchFamily="18" charset="0"/>
                          <a:ea typeface="Garamond" panose="02020404030301010803" pitchFamily="18" charset="0"/>
                          <a:cs typeface="Times New Roman" panose="02020603050405020304" pitchFamily="18" charset="0"/>
                        </a:rPr>
                        <a:t>Act</a:t>
                      </a:r>
                      <a:r>
                        <a:rPr lang="en-US" sz="900" spc="-45" dirty="0">
                          <a:effectLst/>
                          <a:latin typeface="Garamond" panose="02020404030301010803" pitchFamily="18" charset="0"/>
                          <a:ea typeface="Garamond" panose="02020404030301010803" pitchFamily="18" charset="0"/>
                          <a:cs typeface="Times New Roman" panose="02020603050405020304" pitchFamily="18" charset="0"/>
                        </a:rPr>
                        <a:t> </a:t>
                      </a:r>
                      <a:r>
                        <a:rPr lang="en-US" sz="900" dirty="0">
                          <a:effectLst/>
                          <a:latin typeface="Garamond" panose="02020404030301010803" pitchFamily="18" charset="0"/>
                          <a:ea typeface="Garamond" panose="02020404030301010803" pitchFamily="18" charset="0"/>
                          <a:cs typeface="Times New Roman" panose="02020603050405020304" pitchFamily="18" charset="0"/>
                        </a:rPr>
                        <a:t>1986.</a:t>
                      </a:r>
                      <a:endParaRPr lang="en-NZ" sz="800" dirty="0">
                        <a:effectLst/>
                        <a:latin typeface="Calibri" panose="020F0502020204030204" pitchFamily="34" charset="0"/>
                        <a:ea typeface="Garamond" panose="02020404030301010803" pitchFamily="18" charset="0"/>
                        <a:cs typeface="Times New Roman" panose="02020603050405020304" pitchFamily="18" charset="0"/>
                      </a:endParaRPr>
                    </a:p>
                    <a:p>
                      <a:pPr>
                        <a:spcBef>
                          <a:spcPts val="30"/>
                        </a:spcBef>
                        <a:spcAft>
                          <a:spcPts val="0"/>
                        </a:spcAft>
                      </a:pPr>
                      <a:r>
                        <a:rPr lang="en-US" sz="9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NZ" sz="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396240" lvl="0" indent="-342900">
                        <a:spcAft>
                          <a:spcPts val="0"/>
                        </a:spcAft>
                        <a:buSzPts val="1200"/>
                        <a:buFont typeface="Garamond" panose="02020404030301010803" pitchFamily="18" charset="0"/>
                        <a:buAutoNum type="arabicPeriod" startAt="3"/>
                        <a:tabLst>
                          <a:tab pos="522605" algn="l"/>
                        </a:tabLst>
                      </a:pPr>
                      <a:r>
                        <a:rPr lang="en-US" sz="900" dirty="0">
                          <a:effectLst/>
                          <a:latin typeface="Garamond" panose="02020404030301010803" pitchFamily="18" charset="0"/>
                          <a:ea typeface="Garamond" panose="02020404030301010803" pitchFamily="18" charset="0"/>
                          <a:cs typeface="Times New Roman" panose="02020603050405020304" pitchFamily="18" charset="0"/>
                        </a:rPr>
                        <a:t>Other</a:t>
                      </a:r>
                      <a:r>
                        <a:rPr lang="en-US" sz="900" spc="-20" dirty="0">
                          <a:effectLst/>
                          <a:latin typeface="Garamond" panose="02020404030301010803" pitchFamily="18" charset="0"/>
                          <a:ea typeface="Garamond" panose="02020404030301010803" pitchFamily="18" charset="0"/>
                          <a:cs typeface="Times New Roman" panose="02020603050405020304" pitchFamily="18" charset="0"/>
                        </a:rPr>
                        <a:t> </a:t>
                      </a:r>
                      <a:r>
                        <a:rPr lang="en-US" sz="900" dirty="0">
                          <a:effectLst/>
                          <a:latin typeface="Garamond" panose="02020404030301010803" pitchFamily="18" charset="0"/>
                          <a:ea typeface="Garamond" panose="02020404030301010803" pitchFamily="18" charset="0"/>
                          <a:cs typeface="Times New Roman" panose="02020603050405020304" pitchFamily="18" charset="0"/>
                        </a:rPr>
                        <a:t>terms</a:t>
                      </a:r>
                      <a:r>
                        <a:rPr lang="en-US" sz="900" spc="-20" dirty="0">
                          <a:effectLst/>
                          <a:latin typeface="Garamond" panose="02020404030301010803" pitchFamily="18" charset="0"/>
                          <a:ea typeface="Garamond" panose="02020404030301010803" pitchFamily="18" charset="0"/>
                          <a:cs typeface="Times New Roman" panose="02020603050405020304" pitchFamily="18" charset="0"/>
                        </a:rPr>
                        <a:t> </a:t>
                      </a:r>
                      <a:r>
                        <a:rPr lang="en-US" sz="900" dirty="0">
                          <a:effectLst/>
                          <a:latin typeface="Garamond" panose="02020404030301010803" pitchFamily="18" charset="0"/>
                          <a:ea typeface="Garamond" panose="02020404030301010803" pitchFamily="18" charset="0"/>
                          <a:cs typeface="Times New Roman" panose="02020603050405020304" pitchFamily="18" charset="0"/>
                        </a:rPr>
                        <a:t>of</a:t>
                      </a:r>
                      <a:r>
                        <a:rPr lang="en-US" sz="900" spc="-20" dirty="0">
                          <a:effectLst/>
                          <a:latin typeface="Garamond" panose="02020404030301010803" pitchFamily="18" charset="0"/>
                          <a:ea typeface="Garamond" panose="02020404030301010803" pitchFamily="18" charset="0"/>
                          <a:cs typeface="Times New Roman" panose="02020603050405020304" pitchFamily="18" charset="0"/>
                        </a:rPr>
                        <a:t> </a:t>
                      </a:r>
                      <a:r>
                        <a:rPr lang="en-US" sz="900" dirty="0">
                          <a:effectLst/>
                          <a:latin typeface="Garamond" panose="02020404030301010803" pitchFamily="18" charset="0"/>
                          <a:ea typeface="Garamond" panose="02020404030301010803" pitchFamily="18" charset="0"/>
                          <a:cs typeface="Times New Roman" panose="02020603050405020304" pitchFamily="18" charset="0"/>
                        </a:rPr>
                        <a:t>this</a:t>
                      </a:r>
                      <a:r>
                        <a:rPr lang="en-US" sz="900" spc="-15" dirty="0">
                          <a:effectLst/>
                          <a:latin typeface="Garamond" panose="02020404030301010803" pitchFamily="18" charset="0"/>
                          <a:ea typeface="Garamond" panose="02020404030301010803" pitchFamily="18" charset="0"/>
                          <a:cs typeface="Times New Roman" panose="02020603050405020304" pitchFamily="18" charset="0"/>
                        </a:rPr>
                        <a:t> </a:t>
                      </a:r>
                      <a:r>
                        <a:rPr lang="en-US" sz="900" dirty="0">
                          <a:effectLst/>
                          <a:latin typeface="Garamond" panose="02020404030301010803" pitchFamily="18" charset="0"/>
                          <a:ea typeface="Garamond" panose="02020404030301010803" pitchFamily="18" charset="0"/>
                          <a:cs typeface="Times New Roman" panose="02020603050405020304" pitchFamily="18" charset="0"/>
                        </a:rPr>
                        <a:t>tenancy</a:t>
                      </a:r>
                      <a:r>
                        <a:rPr lang="en-US" sz="900" spc="-20" dirty="0">
                          <a:effectLst/>
                          <a:latin typeface="Garamond" panose="02020404030301010803" pitchFamily="18" charset="0"/>
                          <a:ea typeface="Garamond" panose="02020404030301010803" pitchFamily="18" charset="0"/>
                          <a:cs typeface="Times New Roman" panose="02020603050405020304" pitchFamily="18" charset="0"/>
                        </a:rPr>
                        <a:t> </a:t>
                      </a:r>
                      <a:r>
                        <a:rPr lang="en-US" sz="900" dirty="0">
                          <a:effectLst/>
                          <a:latin typeface="Garamond" panose="02020404030301010803" pitchFamily="18" charset="0"/>
                          <a:ea typeface="Garamond" panose="02020404030301010803" pitchFamily="18" charset="0"/>
                          <a:cs typeface="Times New Roman" panose="02020603050405020304" pitchFamily="18" charset="0"/>
                        </a:rPr>
                        <a:t>e.g.,</a:t>
                      </a:r>
                      <a:r>
                        <a:rPr lang="en-US" sz="900" spc="-20" dirty="0">
                          <a:effectLst/>
                          <a:latin typeface="Garamond" panose="02020404030301010803" pitchFamily="18" charset="0"/>
                          <a:ea typeface="Garamond" panose="02020404030301010803" pitchFamily="18" charset="0"/>
                          <a:cs typeface="Times New Roman" panose="02020603050405020304" pitchFamily="18" charset="0"/>
                        </a:rPr>
                        <a:t> </a:t>
                      </a:r>
                      <a:r>
                        <a:rPr lang="en-US" sz="900" dirty="0">
                          <a:effectLst/>
                          <a:latin typeface="Garamond" panose="02020404030301010803" pitchFamily="18" charset="0"/>
                          <a:ea typeface="Garamond" panose="02020404030301010803" pitchFamily="18" charset="0"/>
                          <a:cs typeface="Times New Roman" panose="02020603050405020304" pitchFamily="18" charset="0"/>
                        </a:rPr>
                        <a:t>pets,</a:t>
                      </a:r>
                      <a:r>
                        <a:rPr lang="en-US" sz="900" spc="-20" dirty="0">
                          <a:effectLst/>
                          <a:latin typeface="Garamond" panose="02020404030301010803" pitchFamily="18" charset="0"/>
                          <a:ea typeface="Garamond" panose="02020404030301010803" pitchFamily="18" charset="0"/>
                          <a:cs typeface="Times New Roman" panose="02020603050405020304" pitchFamily="18" charset="0"/>
                        </a:rPr>
                        <a:t> </a:t>
                      </a:r>
                      <a:r>
                        <a:rPr lang="en-US" sz="900" dirty="0">
                          <a:effectLst/>
                          <a:latin typeface="Garamond" panose="02020404030301010803" pitchFamily="18" charset="0"/>
                          <a:ea typeface="Garamond" panose="02020404030301010803" pitchFamily="18" charset="0"/>
                          <a:cs typeface="Times New Roman" panose="02020603050405020304" pitchFamily="18" charset="0"/>
                        </a:rPr>
                        <a:t>number</a:t>
                      </a:r>
                      <a:r>
                        <a:rPr lang="en-US" sz="900" spc="-15" dirty="0">
                          <a:effectLst/>
                          <a:latin typeface="Garamond" panose="02020404030301010803" pitchFamily="18" charset="0"/>
                          <a:ea typeface="Garamond" panose="02020404030301010803" pitchFamily="18" charset="0"/>
                          <a:cs typeface="Times New Roman" panose="02020603050405020304" pitchFamily="18" charset="0"/>
                        </a:rPr>
                        <a:t> </a:t>
                      </a:r>
                      <a:r>
                        <a:rPr lang="en-US" sz="900" dirty="0">
                          <a:effectLst/>
                          <a:latin typeface="Garamond" panose="02020404030301010803" pitchFamily="18" charset="0"/>
                          <a:ea typeface="Garamond" panose="02020404030301010803" pitchFamily="18" charset="0"/>
                          <a:cs typeface="Times New Roman" panose="02020603050405020304" pitchFamily="18" charset="0"/>
                        </a:rPr>
                        <a:t>of</a:t>
                      </a:r>
                      <a:r>
                        <a:rPr lang="en-US" sz="900" spc="-20" dirty="0">
                          <a:effectLst/>
                          <a:latin typeface="Garamond" panose="02020404030301010803" pitchFamily="18" charset="0"/>
                          <a:ea typeface="Garamond" panose="02020404030301010803" pitchFamily="18" charset="0"/>
                          <a:cs typeface="Times New Roman" panose="02020603050405020304" pitchFamily="18" charset="0"/>
                        </a:rPr>
                        <a:t> </a:t>
                      </a:r>
                      <a:r>
                        <a:rPr lang="en-US" sz="900" dirty="0">
                          <a:effectLst/>
                          <a:latin typeface="Garamond" panose="02020404030301010803" pitchFamily="18" charset="0"/>
                          <a:ea typeface="Garamond" panose="02020404030301010803" pitchFamily="18" charset="0"/>
                          <a:cs typeface="Times New Roman" panose="02020603050405020304" pitchFamily="18" charset="0"/>
                        </a:rPr>
                        <a:t>tenants</a:t>
                      </a:r>
                      <a:r>
                        <a:rPr lang="en-US" sz="900" spc="-20" dirty="0">
                          <a:effectLst/>
                          <a:latin typeface="Garamond" panose="02020404030301010803" pitchFamily="18" charset="0"/>
                          <a:ea typeface="Garamond" panose="02020404030301010803" pitchFamily="18" charset="0"/>
                          <a:cs typeface="Times New Roman" panose="02020603050405020304" pitchFamily="18" charset="0"/>
                        </a:rPr>
                        <a:t> </a:t>
                      </a:r>
                      <a:r>
                        <a:rPr lang="en-US" sz="900" dirty="0">
                          <a:effectLst/>
                          <a:latin typeface="Garamond" panose="02020404030301010803" pitchFamily="18" charset="0"/>
                          <a:ea typeface="Garamond" panose="02020404030301010803" pitchFamily="18" charset="0"/>
                          <a:cs typeface="Times New Roman" panose="02020603050405020304" pitchFamily="18" charset="0"/>
                        </a:rPr>
                        <a:t>(Please</a:t>
                      </a:r>
                      <a:r>
                        <a:rPr lang="en-US" sz="900" spc="-20" dirty="0">
                          <a:effectLst/>
                          <a:latin typeface="Garamond" panose="02020404030301010803" pitchFamily="18" charset="0"/>
                          <a:ea typeface="Garamond" panose="02020404030301010803" pitchFamily="18" charset="0"/>
                          <a:cs typeface="Times New Roman" panose="02020603050405020304" pitchFamily="18" charset="0"/>
                        </a:rPr>
                        <a:t> </a:t>
                      </a:r>
                      <a:r>
                        <a:rPr lang="en-US" sz="900" dirty="0">
                          <a:effectLst/>
                          <a:latin typeface="Garamond" panose="02020404030301010803" pitchFamily="18" charset="0"/>
                          <a:ea typeface="Garamond" panose="02020404030301010803" pitchFamily="18" charset="0"/>
                          <a:cs typeface="Times New Roman" panose="02020603050405020304" pitchFamily="18" charset="0"/>
                        </a:rPr>
                        <a:t>continue</a:t>
                      </a:r>
                      <a:r>
                        <a:rPr lang="en-US" sz="900" spc="-15" dirty="0">
                          <a:effectLst/>
                          <a:latin typeface="Garamond" panose="02020404030301010803" pitchFamily="18" charset="0"/>
                          <a:ea typeface="Garamond" panose="02020404030301010803" pitchFamily="18" charset="0"/>
                          <a:cs typeface="Times New Roman" panose="02020603050405020304" pitchFamily="18" charset="0"/>
                        </a:rPr>
                        <a:t> </a:t>
                      </a:r>
                      <a:r>
                        <a:rPr lang="en-US" sz="900" dirty="0">
                          <a:effectLst/>
                          <a:latin typeface="Garamond" panose="02020404030301010803" pitchFamily="18" charset="0"/>
                          <a:ea typeface="Garamond" panose="02020404030301010803" pitchFamily="18" charset="0"/>
                          <a:cs typeface="Times New Roman" panose="02020603050405020304" pitchFamily="18" charset="0"/>
                        </a:rPr>
                        <a:t>on</a:t>
                      </a:r>
                      <a:r>
                        <a:rPr lang="en-US" sz="900" spc="-20" dirty="0">
                          <a:effectLst/>
                          <a:latin typeface="Garamond" panose="02020404030301010803" pitchFamily="18" charset="0"/>
                          <a:ea typeface="Garamond" panose="02020404030301010803" pitchFamily="18" charset="0"/>
                          <a:cs typeface="Times New Roman" panose="02020603050405020304" pitchFamily="18" charset="0"/>
                        </a:rPr>
                        <a:t> </a:t>
                      </a:r>
                      <a:r>
                        <a:rPr lang="en-US" sz="900" dirty="0">
                          <a:effectLst/>
                          <a:latin typeface="Garamond" panose="02020404030301010803" pitchFamily="18" charset="0"/>
                          <a:ea typeface="Garamond" panose="02020404030301010803" pitchFamily="18" charset="0"/>
                          <a:cs typeface="Times New Roman" panose="02020603050405020304" pitchFamily="18" charset="0"/>
                        </a:rPr>
                        <a:t>a</a:t>
                      </a:r>
                      <a:r>
                        <a:rPr lang="en-US" sz="900" spc="-20" dirty="0">
                          <a:effectLst/>
                          <a:latin typeface="Garamond" panose="02020404030301010803" pitchFamily="18" charset="0"/>
                          <a:ea typeface="Garamond" panose="02020404030301010803" pitchFamily="18" charset="0"/>
                          <a:cs typeface="Times New Roman" panose="02020603050405020304" pitchFamily="18" charset="0"/>
                        </a:rPr>
                        <a:t> </a:t>
                      </a:r>
                      <a:r>
                        <a:rPr lang="en-US" sz="900" dirty="0">
                          <a:effectLst/>
                          <a:latin typeface="Garamond" panose="02020404030301010803" pitchFamily="18" charset="0"/>
                          <a:ea typeface="Garamond" panose="02020404030301010803" pitchFamily="18" charset="0"/>
                          <a:cs typeface="Times New Roman" panose="02020603050405020304" pitchFamily="18" charset="0"/>
                        </a:rPr>
                        <a:t>separate sheet</a:t>
                      </a:r>
                      <a:r>
                        <a:rPr lang="en-US" sz="900" spc="-40" dirty="0">
                          <a:effectLst/>
                          <a:latin typeface="Garamond" panose="02020404030301010803" pitchFamily="18" charset="0"/>
                          <a:ea typeface="Garamond" panose="02020404030301010803" pitchFamily="18" charset="0"/>
                          <a:cs typeface="Times New Roman" panose="02020603050405020304" pitchFamily="18" charset="0"/>
                        </a:rPr>
                        <a:t> </a:t>
                      </a:r>
                      <a:r>
                        <a:rPr lang="en-US" sz="900" dirty="0">
                          <a:effectLst/>
                          <a:latin typeface="Garamond" panose="02020404030301010803" pitchFamily="18" charset="0"/>
                          <a:ea typeface="Garamond" panose="02020404030301010803" pitchFamily="18" charset="0"/>
                          <a:cs typeface="Times New Roman" panose="02020603050405020304" pitchFamily="18" charset="0"/>
                        </a:rPr>
                        <a:t>if</a:t>
                      </a:r>
                      <a:r>
                        <a:rPr lang="en-US" sz="900" spc="-40" dirty="0">
                          <a:effectLst/>
                          <a:latin typeface="Garamond" panose="02020404030301010803" pitchFamily="18" charset="0"/>
                          <a:ea typeface="Garamond" panose="02020404030301010803" pitchFamily="18" charset="0"/>
                          <a:cs typeface="Times New Roman" panose="02020603050405020304" pitchFamily="18" charset="0"/>
                        </a:rPr>
                        <a:t> </a:t>
                      </a:r>
                      <a:r>
                        <a:rPr lang="en-US" sz="900" dirty="0">
                          <a:effectLst/>
                          <a:latin typeface="Garamond" panose="02020404030301010803" pitchFamily="18" charset="0"/>
                          <a:ea typeface="Garamond" panose="02020404030301010803" pitchFamily="18" charset="0"/>
                          <a:cs typeface="Times New Roman" panose="02020603050405020304" pitchFamily="18" charset="0"/>
                        </a:rPr>
                        <a:t>necessary)</a:t>
                      </a:r>
                      <a:endParaRPr lang="en-NZ" sz="800" dirty="0">
                        <a:effectLst/>
                        <a:latin typeface="Calibri" panose="020F0502020204030204" pitchFamily="34" charset="0"/>
                        <a:ea typeface="Garamond" panose="02020404030301010803"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NZ"/>
                    </a:p>
                  </a:txBody>
                  <a:tcPr/>
                </a:tc>
                <a:extLst>
                  <a:ext uri="{0D108BD9-81ED-4DB2-BD59-A6C34878D82A}">
                    <a16:rowId xmlns:a16="http://schemas.microsoft.com/office/drawing/2014/main" val="3249893670"/>
                  </a:ext>
                </a:extLst>
              </a:tr>
              <a:tr h="149344">
                <a:tc gridSpan="2">
                  <a:txBody>
                    <a:bodyPr/>
                    <a:lstStyle/>
                    <a:p>
                      <a:pPr>
                        <a:spcAft>
                          <a:spcPts val="0"/>
                        </a:spcAft>
                      </a:pPr>
                      <a:r>
                        <a:rPr lang="en-US" sz="800">
                          <a:effectLst/>
                          <a:latin typeface="Calibri" panose="020F0502020204030204" pitchFamily="34" charset="0"/>
                          <a:ea typeface="Calibri" panose="020F0502020204030204" pitchFamily="34" charset="0"/>
                          <a:cs typeface="Times New Roman" panose="02020603050405020304" pitchFamily="18" charset="0"/>
                        </a:rPr>
                        <a:t> </a:t>
                      </a:r>
                      <a:endParaRPr lang="en-NZ" sz="8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NZ"/>
                    </a:p>
                  </a:txBody>
                  <a:tcPr/>
                </a:tc>
                <a:extLst>
                  <a:ext uri="{0D108BD9-81ED-4DB2-BD59-A6C34878D82A}">
                    <a16:rowId xmlns:a16="http://schemas.microsoft.com/office/drawing/2014/main" val="1504505516"/>
                  </a:ext>
                </a:extLst>
              </a:tr>
              <a:tr h="149344">
                <a:tc gridSpan="2">
                  <a:txBody>
                    <a:bodyPr/>
                    <a:lstStyle/>
                    <a:p>
                      <a:pPr>
                        <a:spcAft>
                          <a:spcPts val="0"/>
                        </a:spcAft>
                      </a:pPr>
                      <a:r>
                        <a:rPr lang="en-US" sz="800">
                          <a:effectLst/>
                          <a:latin typeface="Calibri" panose="020F0502020204030204" pitchFamily="34" charset="0"/>
                          <a:ea typeface="Calibri" panose="020F0502020204030204" pitchFamily="34" charset="0"/>
                          <a:cs typeface="Times New Roman" panose="02020603050405020304" pitchFamily="18" charset="0"/>
                        </a:rPr>
                        <a:t> </a:t>
                      </a:r>
                      <a:endParaRPr lang="en-NZ" sz="8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NZ"/>
                    </a:p>
                  </a:txBody>
                  <a:tcPr/>
                </a:tc>
                <a:extLst>
                  <a:ext uri="{0D108BD9-81ED-4DB2-BD59-A6C34878D82A}">
                    <a16:rowId xmlns:a16="http://schemas.microsoft.com/office/drawing/2014/main" val="2899997373"/>
                  </a:ext>
                </a:extLst>
              </a:tr>
              <a:tr h="149344">
                <a:tc gridSpan="2">
                  <a:txBody>
                    <a:bodyPr/>
                    <a:lstStyle/>
                    <a:p>
                      <a:pPr>
                        <a:spcAft>
                          <a:spcPts val="0"/>
                        </a:spcAft>
                      </a:pPr>
                      <a:r>
                        <a:rPr lang="en-US" sz="800">
                          <a:effectLst/>
                          <a:latin typeface="Calibri" panose="020F0502020204030204" pitchFamily="34" charset="0"/>
                          <a:ea typeface="Calibri" panose="020F0502020204030204" pitchFamily="34" charset="0"/>
                          <a:cs typeface="Times New Roman" panose="02020603050405020304" pitchFamily="18" charset="0"/>
                        </a:rPr>
                        <a:t> </a:t>
                      </a:r>
                      <a:endParaRPr lang="en-NZ" sz="8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NZ"/>
                    </a:p>
                  </a:txBody>
                  <a:tcPr/>
                </a:tc>
                <a:extLst>
                  <a:ext uri="{0D108BD9-81ED-4DB2-BD59-A6C34878D82A}">
                    <a16:rowId xmlns:a16="http://schemas.microsoft.com/office/drawing/2014/main" val="3229206476"/>
                  </a:ext>
                </a:extLst>
              </a:tr>
              <a:tr h="149344">
                <a:tc gridSpan="2">
                  <a:txBody>
                    <a:bodyPr/>
                    <a:lstStyle/>
                    <a:p>
                      <a:pPr>
                        <a:spcAft>
                          <a:spcPts val="0"/>
                        </a:spcAft>
                      </a:pPr>
                      <a:r>
                        <a:rPr lang="en-US" sz="800">
                          <a:effectLst/>
                          <a:latin typeface="Calibri" panose="020F0502020204030204" pitchFamily="34" charset="0"/>
                          <a:ea typeface="Calibri" panose="020F0502020204030204" pitchFamily="34" charset="0"/>
                          <a:cs typeface="Times New Roman" panose="02020603050405020304" pitchFamily="18" charset="0"/>
                        </a:rPr>
                        <a:t> </a:t>
                      </a:r>
                      <a:endParaRPr lang="en-NZ" sz="8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NZ"/>
                    </a:p>
                  </a:txBody>
                  <a:tcPr/>
                </a:tc>
                <a:extLst>
                  <a:ext uri="{0D108BD9-81ED-4DB2-BD59-A6C34878D82A}">
                    <a16:rowId xmlns:a16="http://schemas.microsoft.com/office/drawing/2014/main" val="4206924908"/>
                  </a:ext>
                </a:extLst>
              </a:tr>
              <a:tr h="149344">
                <a:tc gridSpan="2">
                  <a:txBody>
                    <a:bodyPr/>
                    <a:lstStyle/>
                    <a:p>
                      <a:pPr>
                        <a:spcAft>
                          <a:spcPts val="0"/>
                        </a:spcAft>
                      </a:pPr>
                      <a:r>
                        <a:rPr lang="en-US" sz="800">
                          <a:effectLst/>
                          <a:latin typeface="Calibri" panose="020F0502020204030204" pitchFamily="34" charset="0"/>
                          <a:ea typeface="Calibri" panose="020F0502020204030204" pitchFamily="34" charset="0"/>
                          <a:cs typeface="Times New Roman" panose="02020603050405020304" pitchFamily="18" charset="0"/>
                        </a:rPr>
                        <a:t> </a:t>
                      </a:r>
                      <a:endParaRPr lang="en-NZ" sz="8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NZ"/>
                    </a:p>
                  </a:txBody>
                  <a:tcPr/>
                </a:tc>
                <a:extLst>
                  <a:ext uri="{0D108BD9-81ED-4DB2-BD59-A6C34878D82A}">
                    <a16:rowId xmlns:a16="http://schemas.microsoft.com/office/drawing/2014/main" val="2325225543"/>
                  </a:ext>
                </a:extLst>
              </a:tr>
              <a:tr h="149344">
                <a:tc gridSpan="2">
                  <a:txBody>
                    <a:bodyPr/>
                    <a:lstStyle/>
                    <a:p>
                      <a:pPr>
                        <a:spcAft>
                          <a:spcPts val="0"/>
                        </a:spcAft>
                      </a:pPr>
                      <a:r>
                        <a:rPr lang="en-US" sz="800">
                          <a:effectLst/>
                          <a:latin typeface="Calibri" panose="020F0502020204030204" pitchFamily="34" charset="0"/>
                          <a:ea typeface="Calibri" panose="020F0502020204030204" pitchFamily="34" charset="0"/>
                          <a:cs typeface="Times New Roman" panose="02020603050405020304" pitchFamily="18" charset="0"/>
                        </a:rPr>
                        <a:t> </a:t>
                      </a:r>
                      <a:endParaRPr lang="en-NZ" sz="8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NZ"/>
                    </a:p>
                  </a:txBody>
                  <a:tcPr/>
                </a:tc>
                <a:extLst>
                  <a:ext uri="{0D108BD9-81ED-4DB2-BD59-A6C34878D82A}">
                    <a16:rowId xmlns:a16="http://schemas.microsoft.com/office/drawing/2014/main" val="4107830659"/>
                  </a:ext>
                </a:extLst>
              </a:tr>
              <a:tr h="149344">
                <a:tc gridSpan="2">
                  <a:txBody>
                    <a:bodyPr/>
                    <a:lstStyle/>
                    <a:p>
                      <a:pPr>
                        <a:spcAft>
                          <a:spcPts val="0"/>
                        </a:spcAft>
                      </a:pPr>
                      <a:r>
                        <a:rPr lang="en-US" sz="800">
                          <a:effectLst/>
                          <a:latin typeface="Calibri" panose="020F0502020204030204" pitchFamily="34" charset="0"/>
                          <a:ea typeface="Calibri" panose="020F0502020204030204" pitchFamily="34" charset="0"/>
                          <a:cs typeface="Times New Roman" panose="02020603050405020304" pitchFamily="18" charset="0"/>
                        </a:rPr>
                        <a:t> </a:t>
                      </a:r>
                      <a:endParaRPr lang="en-NZ" sz="8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NZ"/>
                    </a:p>
                  </a:txBody>
                  <a:tcPr/>
                </a:tc>
                <a:extLst>
                  <a:ext uri="{0D108BD9-81ED-4DB2-BD59-A6C34878D82A}">
                    <a16:rowId xmlns:a16="http://schemas.microsoft.com/office/drawing/2014/main" val="1127960567"/>
                  </a:ext>
                </a:extLst>
              </a:tr>
              <a:tr h="204816">
                <a:tc gridSpan="2">
                  <a:txBody>
                    <a:bodyPr/>
                    <a:lstStyle/>
                    <a:p>
                      <a:pPr marL="64770">
                        <a:spcAft>
                          <a:spcPts val="0"/>
                        </a:spcAft>
                      </a:pPr>
                      <a:r>
                        <a:rPr lang="en-US" sz="1200" b="1">
                          <a:effectLst/>
                          <a:latin typeface="Garamond" panose="02020404030301010803" pitchFamily="18" charset="0"/>
                          <a:ea typeface="Calibri" panose="020F0502020204030204" pitchFamily="34" charset="0"/>
                          <a:cs typeface="Times New Roman" panose="02020603050405020304" pitchFamily="18" charset="0"/>
                        </a:rPr>
                        <a:t>Signatures</a:t>
                      </a:r>
                      <a:endParaRPr lang="en-NZ" sz="8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NZ"/>
                    </a:p>
                  </a:txBody>
                  <a:tcPr/>
                </a:tc>
                <a:extLst>
                  <a:ext uri="{0D108BD9-81ED-4DB2-BD59-A6C34878D82A}">
                    <a16:rowId xmlns:a16="http://schemas.microsoft.com/office/drawing/2014/main" val="2831224839"/>
                  </a:ext>
                </a:extLst>
              </a:tr>
              <a:tr h="460834">
                <a:tc gridSpan="2">
                  <a:txBody>
                    <a:bodyPr/>
                    <a:lstStyle/>
                    <a:p>
                      <a:pPr marL="64770" marR="64135" algn="just">
                        <a:spcAft>
                          <a:spcPts val="0"/>
                        </a:spcAft>
                      </a:pPr>
                      <a:r>
                        <a:rPr lang="en-US" sz="900" b="1" dirty="0">
                          <a:effectLst/>
                          <a:latin typeface="Garamond" panose="02020404030301010803" pitchFamily="18" charset="0"/>
                          <a:ea typeface="Calibri" panose="020F0502020204030204" pitchFamily="34" charset="0"/>
                          <a:cs typeface="Times New Roman" panose="02020603050405020304" pitchFamily="18" charset="0"/>
                        </a:rPr>
                        <a:t>Do</a:t>
                      </a:r>
                      <a:r>
                        <a:rPr lang="en-US" sz="900" b="1" spc="50" dirty="0">
                          <a:effectLst/>
                          <a:latin typeface="Garamond" panose="02020404030301010803" pitchFamily="18" charset="0"/>
                          <a:ea typeface="Calibri" panose="020F0502020204030204" pitchFamily="34" charset="0"/>
                          <a:cs typeface="Times New Roman" panose="02020603050405020304" pitchFamily="18" charset="0"/>
                        </a:rPr>
                        <a:t> </a:t>
                      </a:r>
                      <a:r>
                        <a:rPr lang="en-US" sz="900" b="1" dirty="0">
                          <a:effectLst/>
                          <a:latin typeface="Garamond" panose="02020404030301010803" pitchFamily="18" charset="0"/>
                          <a:ea typeface="Calibri" panose="020F0502020204030204" pitchFamily="34" charset="0"/>
                          <a:cs typeface="Times New Roman" panose="02020603050405020304" pitchFamily="18" charset="0"/>
                        </a:rPr>
                        <a:t>not</a:t>
                      </a:r>
                      <a:r>
                        <a:rPr lang="en-US" sz="900" b="1" spc="55" dirty="0">
                          <a:effectLst/>
                          <a:latin typeface="Garamond" panose="02020404030301010803" pitchFamily="18" charset="0"/>
                          <a:ea typeface="Calibri" panose="020F0502020204030204" pitchFamily="34" charset="0"/>
                          <a:cs typeface="Times New Roman" panose="02020603050405020304" pitchFamily="18" charset="0"/>
                        </a:rPr>
                        <a:t> </a:t>
                      </a:r>
                      <a:r>
                        <a:rPr lang="en-US" sz="900" b="1" dirty="0">
                          <a:effectLst/>
                          <a:latin typeface="Garamond" panose="02020404030301010803" pitchFamily="18" charset="0"/>
                          <a:ea typeface="Calibri" panose="020F0502020204030204" pitchFamily="34" charset="0"/>
                          <a:cs typeface="Times New Roman" panose="02020603050405020304" pitchFamily="18" charset="0"/>
                        </a:rPr>
                        <a:t>sign</a:t>
                      </a:r>
                      <a:r>
                        <a:rPr lang="en-US" sz="900" b="1" spc="55" dirty="0">
                          <a:effectLst/>
                          <a:latin typeface="Garamond" panose="02020404030301010803" pitchFamily="18" charset="0"/>
                          <a:ea typeface="Calibri" panose="020F0502020204030204" pitchFamily="34" charset="0"/>
                          <a:cs typeface="Times New Roman" panose="02020603050405020304" pitchFamily="18" charset="0"/>
                        </a:rPr>
                        <a:t> </a:t>
                      </a:r>
                      <a:r>
                        <a:rPr lang="en-US" sz="900" b="1" dirty="0">
                          <a:effectLst/>
                          <a:latin typeface="Garamond" panose="02020404030301010803" pitchFamily="18" charset="0"/>
                          <a:ea typeface="Calibri" panose="020F0502020204030204" pitchFamily="34" charset="0"/>
                          <a:cs typeface="Times New Roman" panose="02020603050405020304" pitchFamily="18" charset="0"/>
                        </a:rPr>
                        <a:t>this</a:t>
                      </a:r>
                      <a:r>
                        <a:rPr lang="en-US" sz="900" b="1" spc="55" dirty="0">
                          <a:effectLst/>
                          <a:latin typeface="Garamond" panose="02020404030301010803" pitchFamily="18" charset="0"/>
                          <a:ea typeface="Calibri" panose="020F0502020204030204" pitchFamily="34" charset="0"/>
                          <a:cs typeface="Times New Roman" panose="02020603050405020304" pitchFamily="18" charset="0"/>
                        </a:rPr>
                        <a:t> </a:t>
                      </a:r>
                      <a:r>
                        <a:rPr lang="en-US" sz="900" b="1" dirty="0">
                          <a:effectLst/>
                          <a:latin typeface="Garamond" panose="02020404030301010803" pitchFamily="18" charset="0"/>
                          <a:ea typeface="Calibri" panose="020F0502020204030204" pitchFamily="34" charset="0"/>
                          <a:cs typeface="Times New Roman" panose="02020603050405020304" pitchFamily="18" charset="0"/>
                        </a:rPr>
                        <a:t>agreement</a:t>
                      </a:r>
                      <a:r>
                        <a:rPr lang="en-US" sz="900" b="1" spc="55" dirty="0">
                          <a:effectLst/>
                          <a:latin typeface="Garamond" panose="02020404030301010803" pitchFamily="18" charset="0"/>
                          <a:ea typeface="Calibri" panose="020F0502020204030204" pitchFamily="34" charset="0"/>
                          <a:cs typeface="Times New Roman" panose="02020603050405020304" pitchFamily="18" charset="0"/>
                        </a:rPr>
                        <a:t> </a:t>
                      </a:r>
                      <a:r>
                        <a:rPr lang="en-US" sz="900" b="1" dirty="0">
                          <a:effectLst/>
                          <a:latin typeface="Garamond" panose="02020404030301010803" pitchFamily="18" charset="0"/>
                          <a:ea typeface="Calibri" panose="020F0502020204030204" pitchFamily="34" charset="0"/>
                          <a:cs typeface="Times New Roman" panose="02020603050405020304" pitchFamily="18" charset="0"/>
                        </a:rPr>
                        <a:t>unless</a:t>
                      </a:r>
                      <a:r>
                        <a:rPr lang="en-US" sz="900" b="1" spc="55" dirty="0">
                          <a:effectLst/>
                          <a:latin typeface="Garamond" panose="02020404030301010803" pitchFamily="18" charset="0"/>
                          <a:ea typeface="Calibri" panose="020F0502020204030204" pitchFamily="34" charset="0"/>
                          <a:cs typeface="Times New Roman" panose="02020603050405020304" pitchFamily="18" charset="0"/>
                        </a:rPr>
                        <a:t> </a:t>
                      </a:r>
                      <a:r>
                        <a:rPr lang="en-US" sz="900" b="1" dirty="0">
                          <a:effectLst/>
                          <a:latin typeface="Garamond" panose="02020404030301010803" pitchFamily="18" charset="0"/>
                          <a:ea typeface="Calibri" panose="020F0502020204030204" pitchFamily="34" charset="0"/>
                          <a:cs typeface="Times New Roman" panose="02020603050405020304" pitchFamily="18" charset="0"/>
                        </a:rPr>
                        <a:t>you</a:t>
                      </a:r>
                      <a:r>
                        <a:rPr lang="en-US" sz="900" b="1" spc="55" dirty="0">
                          <a:effectLst/>
                          <a:latin typeface="Garamond" panose="02020404030301010803" pitchFamily="18" charset="0"/>
                          <a:ea typeface="Calibri" panose="020F0502020204030204" pitchFamily="34" charset="0"/>
                          <a:cs typeface="Times New Roman" panose="02020603050405020304" pitchFamily="18" charset="0"/>
                        </a:rPr>
                        <a:t> </a:t>
                      </a:r>
                      <a:r>
                        <a:rPr lang="en-US" sz="900" b="1" dirty="0">
                          <a:effectLst/>
                          <a:latin typeface="Garamond" panose="02020404030301010803" pitchFamily="18" charset="0"/>
                          <a:ea typeface="Calibri" panose="020F0502020204030204" pitchFamily="34" charset="0"/>
                          <a:cs typeface="Times New Roman" panose="02020603050405020304" pitchFamily="18" charset="0"/>
                        </a:rPr>
                        <a:t>understand</a:t>
                      </a:r>
                      <a:r>
                        <a:rPr lang="en-US" sz="900" b="1" spc="55" dirty="0">
                          <a:effectLst/>
                          <a:latin typeface="Garamond" panose="02020404030301010803" pitchFamily="18" charset="0"/>
                          <a:ea typeface="Calibri" panose="020F0502020204030204" pitchFamily="34" charset="0"/>
                          <a:cs typeface="Times New Roman" panose="02020603050405020304" pitchFamily="18" charset="0"/>
                        </a:rPr>
                        <a:t> </a:t>
                      </a:r>
                      <a:r>
                        <a:rPr lang="en-US" sz="900" b="1" dirty="0">
                          <a:effectLst/>
                          <a:latin typeface="Garamond" panose="02020404030301010803" pitchFamily="18" charset="0"/>
                          <a:ea typeface="Calibri" panose="020F0502020204030204" pitchFamily="34" charset="0"/>
                          <a:cs typeface="Times New Roman" panose="02020603050405020304" pitchFamily="18" charset="0"/>
                        </a:rPr>
                        <a:t>and</a:t>
                      </a:r>
                      <a:r>
                        <a:rPr lang="en-US" sz="900" b="1" spc="55" dirty="0">
                          <a:effectLst/>
                          <a:latin typeface="Garamond" panose="02020404030301010803" pitchFamily="18" charset="0"/>
                          <a:ea typeface="Calibri" panose="020F0502020204030204" pitchFamily="34" charset="0"/>
                          <a:cs typeface="Times New Roman" panose="02020603050405020304" pitchFamily="18" charset="0"/>
                        </a:rPr>
                        <a:t> </a:t>
                      </a:r>
                      <a:r>
                        <a:rPr lang="en-US" sz="900" b="1" dirty="0">
                          <a:effectLst/>
                          <a:latin typeface="Garamond" panose="02020404030301010803" pitchFamily="18" charset="0"/>
                          <a:ea typeface="Calibri" panose="020F0502020204030204" pitchFamily="34" charset="0"/>
                          <a:cs typeface="Times New Roman" panose="02020603050405020304" pitchFamily="18" charset="0"/>
                        </a:rPr>
                        <a:t>agree</a:t>
                      </a:r>
                      <a:r>
                        <a:rPr lang="en-US" sz="900" b="1" spc="55" dirty="0">
                          <a:effectLst/>
                          <a:latin typeface="Garamond" panose="02020404030301010803" pitchFamily="18" charset="0"/>
                          <a:ea typeface="Calibri" panose="020F0502020204030204" pitchFamily="34" charset="0"/>
                          <a:cs typeface="Times New Roman" panose="02020603050405020304" pitchFamily="18" charset="0"/>
                        </a:rPr>
                        <a:t> </a:t>
                      </a:r>
                      <a:r>
                        <a:rPr lang="en-US" sz="900" b="1" dirty="0">
                          <a:effectLst/>
                          <a:latin typeface="Garamond" panose="02020404030301010803" pitchFamily="18" charset="0"/>
                          <a:ea typeface="Calibri" panose="020F0502020204030204" pitchFamily="34" charset="0"/>
                          <a:cs typeface="Times New Roman" panose="02020603050405020304" pitchFamily="18" charset="0"/>
                        </a:rPr>
                        <a:t>with</a:t>
                      </a:r>
                      <a:r>
                        <a:rPr lang="en-US" sz="900" b="1" spc="55" dirty="0">
                          <a:effectLst/>
                          <a:latin typeface="Garamond" panose="02020404030301010803" pitchFamily="18" charset="0"/>
                          <a:ea typeface="Calibri" panose="020F0502020204030204" pitchFamily="34" charset="0"/>
                          <a:cs typeface="Times New Roman" panose="02020603050405020304" pitchFamily="18" charset="0"/>
                        </a:rPr>
                        <a:t> </a:t>
                      </a:r>
                      <a:r>
                        <a:rPr lang="en-US" sz="900" b="1" dirty="0">
                          <a:effectLst/>
                          <a:latin typeface="Garamond" panose="02020404030301010803" pitchFamily="18" charset="0"/>
                          <a:ea typeface="Calibri" panose="020F0502020204030204" pitchFamily="34" charset="0"/>
                          <a:cs typeface="Times New Roman" panose="02020603050405020304" pitchFamily="18" charset="0"/>
                        </a:rPr>
                        <a:t>everything</a:t>
                      </a:r>
                      <a:r>
                        <a:rPr lang="en-US" sz="900" b="1" spc="55" dirty="0">
                          <a:effectLst/>
                          <a:latin typeface="Garamond" panose="02020404030301010803" pitchFamily="18" charset="0"/>
                          <a:ea typeface="Calibri" panose="020F0502020204030204" pitchFamily="34" charset="0"/>
                          <a:cs typeface="Times New Roman" panose="02020603050405020304" pitchFamily="18" charset="0"/>
                        </a:rPr>
                        <a:t> </a:t>
                      </a:r>
                      <a:r>
                        <a:rPr lang="en-US" sz="900" b="1" dirty="0">
                          <a:effectLst/>
                          <a:latin typeface="Garamond" panose="02020404030301010803" pitchFamily="18" charset="0"/>
                          <a:ea typeface="Calibri" panose="020F0502020204030204" pitchFamily="34" charset="0"/>
                          <a:cs typeface="Times New Roman" panose="02020603050405020304" pitchFamily="18" charset="0"/>
                        </a:rPr>
                        <a:t>in</a:t>
                      </a:r>
                      <a:r>
                        <a:rPr lang="en-US" sz="900" b="1" spc="55" dirty="0">
                          <a:effectLst/>
                          <a:latin typeface="Garamond" panose="02020404030301010803" pitchFamily="18" charset="0"/>
                          <a:ea typeface="Calibri" panose="020F0502020204030204" pitchFamily="34" charset="0"/>
                          <a:cs typeface="Times New Roman" panose="02020603050405020304" pitchFamily="18" charset="0"/>
                        </a:rPr>
                        <a:t> </a:t>
                      </a:r>
                      <a:r>
                        <a:rPr lang="en-US" sz="900" b="1" dirty="0">
                          <a:effectLst/>
                          <a:latin typeface="Garamond" panose="02020404030301010803" pitchFamily="18" charset="0"/>
                          <a:ea typeface="Calibri" panose="020F0502020204030204" pitchFamily="34" charset="0"/>
                          <a:cs typeface="Times New Roman" panose="02020603050405020304" pitchFamily="18" charset="0"/>
                        </a:rPr>
                        <a:t>it</a:t>
                      </a:r>
                      <a:r>
                        <a:rPr lang="en-US" sz="900" b="1" spc="55" dirty="0">
                          <a:effectLst/>
                          <a:latin typeface="Garamond" panose="02020404030301010803" pitchFamily="18" charset="0"/>
                          <a:ea typeface="Calibri" panose="020F0502020204030204" pitchFamily="34" charset="0"/>
                          <a:cs typeface="Times New Roman" panose="02020603050405020304" pitchFamily="18" charset="0"/>
                        </a:rPr>
                        <a:t> </a:t>
                      </a:r>
                      <a:r>
                        <a:rPr lang="en-US" sz="900" b="1" dirty="0">
                          <a:effectLst/>
                          <a:latin typeface="Garamond" panose="02020404030301010803" pitchFamily="18" charset="0"/>
                          <a:ea typeface="Calibri" panose="020F0502020204030204" pitchFamily="34" charset="0"/>
                          <a:cs typeface="Times New Roman" panose="02020603050405020304" pitchFamily="18" charset="0"/>
                        </a:rPr>
                        <a:t>and</a:t>
                      </a:r>
                      <a:r>
                        <a:rPr lang="en-US" sz="900" b="1" spc="55" dirty="0">
                          <a:effectLst/>
                          <a:latin typeface="Garamond" panose="02020404030301010803" pitchFamily="18" charset="0"/>
                          <a:ea typeface="Calibri" panose="020F0502020204030204" pitchFamily="34" charset="0"/>
                          <a:cs typeface="Times New Roman" panose="02020603050405020304" pitchFamily="18" charset="0"/>
                        </a:rPr>
                        <a:t> </a:t>
                      </a:r>
                      <a:r>
                        <a:rPr lang="en-US" sz="900" b="1" dirty="0">
                          <a:effectLst/>
                          <a:latin typeface="Garamond" panose="02020404030301010803" pitchFamily="18" charset="0"/>
                          <a:ea typeface="Calibri" panose="020F0502020204030204" pitchFamily="34" charset="0"/>
                          <a:cs typeface="Times New Roman" panose="02020603050405020304" pitchFamily="18" charset="0"/>
                        </a:rPr>
                        <a:t>you have</a:t>
                      </a:r>
                      <a:r>
                        <a:rPr lang="en-US" sz="900" b="1" spc="5" dirty="0">
                          <a:effectLst/>
                          <a:latin typeface="Garamond" panose="02020404030301010803" pitchFamily="18" charset="0"/>
                          <a:ea typeface="Calibri" panose="020F0502020204030204" pitchFamily="34" charset="0"/>
                          <a:cs typeface="Times New Roman" panose="02020603050405020304" pitchFamily="18" charset="0"/>
                        </a:rPr>
                        <a:t> </a:t>
                      </a:r>
                      <a:r>
                        <a:rPr lang="en-US" sz="900" b="1" dirty="0">
                          <a:effectLst/>
                          <a:latin typeface="Garamond" panose="02020404030301010803" pitchFamily="18" charset="0"/>
                          <a:ea typeface="Calibri" panose="020F0502020204030204" pitchFamily="34" charset="0"/>
                          <a:cs typeface="Times New Roman" panose="02020603050405020304" pitchFamily="18" charset="0"/>
                        </a:rPr>
                        <a:t>also</a:t>
                      </a:r>
                      <a:r>
                        <a:rPr lang="en-US" sz="900" b="1" spc="5" dirty="0">
                          <a:effectLst/>
                          <a:latin typeface="Garamond" panose="02020404030301010803" pitchFamily="18" charset="0"/>
                          <a:ea typeface="Calibri" panose="020F0502020204030204" pitchFamily="34" charset="0"/>
                          <a:cs typeface="Times New Roman" panose="02020603050405020304" pitchFamily="18" charset="0"/>
                        </a:rPr>
                        <a:t> </a:t>
                      </a:r>
                      <a:r>
                        <a:rPr lang="en-US" sz="900" b="1" dirty="0">
                          <a:effectLst/>
                          <a:latin typeface="Garamond" panose="02020404030301010803" pitchFamily="18" charset="0"/>
                          <a:ea typeface="Calibri" panose="020F0502020204030204" pitchFamily="34" charset="0"/>
                          <a:cs typeface="Times New Roman" panose="02020603050405020304" pitchFamily="18" charset="0"/>
                        </a:rPr>
                        <a:t>read</a:t>
                      </a:r>
                      <a:r>
                        <a:rPr lang="en-US" sz="900" b="1" spc="5" dirty="0">
                          <a:effectLst/>
                          <a:latin typeface="Garamond" panose="02020404030301010803" pitchFamily="18" charset="0"/>
                          <a:ea typeface="Calibri" panose="020F0502020204030204" pitchFamily="34" charset="0"/>
                          <a:cs typeface="Times New Roman" panose="02020603050405020304" pitchFamily="18" charset="0"/>
                        </a:rPr>
                        <a:t> </a:t>
                      </a:r>
                      <a:r>
                        <a:rPr lang="en-US" sz="900" b="1" dirty="0">
                          <a:effectLst/>
                          <a:latin typeface="Garamond" panose="02020404030301010803" pitchFamily="18" charset="0"/>
                          <a:ea typeface="Calibri" panose="020F0502020204030204" pitchFamily="34" charset="0"/>
                          <a:cs typeface="Times New Roman" panose="02020603050405020304" pitchFamily="18" charset="0"/>
                        </a:rPr>
                        <a:t>and</a:t>
                      </a:r>
                      <a:r>
                        <a:rPr lang="en-US" sz="900" b="1" spc="5" dirty="0">
                          <a:effectLst/>
                          <a:latin typeface="Garamond" panose="02020404030301010803" pitchFamily="18" charset="0"/>
                          <a:ea typeface="Calibri" panose="020F0502020204030204" pitchFamily="34" charset="0"/>
                          <a:cs typeface="Times New Roman" panose="02020603050405020304" pitchFamily="18" charset="0"/>
                        </a:rPr>
                        <a:t> </a:t>
                      </a:r>
                      <a:r>
                        <a:rPr lang="en-US" sz="900" b="1" dirty="0">
                          <a:effectLst/>
                          <a:latin typeface="Garamond" panose="02020404030301010803" pitchFamily="18" charset="0"/>
                          <a:ea typeface="Calibri" panose="020F0502020204030204" pitchFamily="34" charset="0"/>
                          <a:cs typeface="Times New Roman" panose="02020603050405020304" pitchFamily="18" charset="0"/>
                        </a:rPr>
                        <a:t>understood</a:t>
                      </a:r>
                      <a:r>
                        <a:rPr lang="en-US" sz="900" b="1" spc="5" dirty="0">
                          <a:effectLst/>
                          <a:latin typeface="Garamond" panose="02020404030301010803" pitchFamily="18" charset="0"/>
                          <a:ea typeface="Calibri" panose="020F0502020204030204" pitchFamily="34" charset="0"/>
                          <a:cs typeface="Times New Roman" panose="02020603050405020304" pitchFamily="18" charset="0"/>
                        </a:rPr>
                        <a:t> </a:t>
                      </a:r>
                      <a:r>
                        <a:rPr lang="en-US" sz="900" b="1" dirty="0">
                          <a:effectLst/>
                          <a:latin typeface="Garamond" panose="02020404030301010803" pitchFamily="18" charset="0"/>
                          <a:ea typeface="Calibri" panose="020F0502020204030204" pitchFamily="34" charset="0"/>
                          <a:cs typeface="Times New Roman" panose="02020603050405020304" pitchFamily="18" charset="0"/>
                        </a:rPr>
                        <a:t>the</a:t>
                      </a:r>
                      <a:r>
                        <a:rPr lang="en-US" sz="900" b="1" spc="5" dirty="0">
                          <a:effectLst/>
                          <a:latin typeface="Garamond" panose="02020404030301010803" pitchFamily="18" charset="0"/>
                          <a:ea typeface="Calibri" panose="020F0502020204030204" pitchFamily="34" charset="0"/>
                          <a:cs typeface="Times New Roman" panose="02020603050405020304" pitchFamily="18" charset="0"/>
                        </a:rPr>
                        <a:t> </a:t>
                      </a:r>
                      <a:r>
                        <a:rPr lang="en-US" sz="900" b="1" dirty="0">
                          <a:effectLst/>
                          <a:latin typeface="Garamond" panose="02020404030301010803" pitchFamily="18" charset="0"/>
                          <a:ea typeface="Calibri" panose="020F0502020204030204" pitchFamily="34" charset="0"/>
                          <a:cs typeface="Times New Roman" panose="02020603050405020304" pitchFamily="18" charset="0"/>
                        </a:rPr>
                        <a:t>policies</a:t>
                      </a:r>
                      <a:r>
                        <a:rPr lang="en-US" sz="900" b="1" spc="10" dirty="0">
                          <a:effectLst/>
                          <a:latin typeface="Garamond" panose="02020404030301010803" pitchFamily="18" charset="0"/>
                          <a:ea typeface="Calibri" panose="020F0502020204030204" pitchFamily="34" charset="0"/>
                          <a:cs typeface="Times New Roman" panose="02020603050405020304" pitchFamily="18" charset="0"/>
                        </a:rPr>
                        <a:t> </a:t>
                      </a:r>
                      <a:r>
                        <a:rPr lang="en-US" sz="900" b="1" dirty="0">
                          <a:effectLst/>
                          <a:latin typeface="Garamond" panose="02020404030301010803" pitchFamily="18" charset="0"/>
                          <a:ea typeface="Calibri" panose="020F0502020204030204" pitchFamily="34" charset="0"/>
                          <a:cs typeface="Times New Roman" panose="02020603050405020304" pitchFamily="18" charset="0"/>
                        </a:rPr>
                        <a:t>and</a:t>
                      </a:r>
                      <a:r>
                        <a:rPr lang="en-US" sz="900" b="1" spc="5" dirty="0">
                          <a:effectLst/>
                          <a:latin typeface="Garamond" panose="02020404030301010803" pitchFamily="18" charset="0"/>
                          <a:ea typeface="Calibri" panose="020F0502020204030204" pitchFamily="34" charset="0"/>
                          <a:cs typeface="Times New Roman" panose="02020603050405020304" pitchFamily="18" charset="0"/>
                        </a:rPr>
                        <a:t> </a:t>
                      </a:r>
                      <a:r>
                        <a:rPr lang="en-US" sz="900" b="1" dirty="0">
                          <a:effectLst/>
                          <a:latin typeface="Garamond" panose="02020404030301010803" pitchFamily="18" charset="0"/>
                          <a:ea typeface="Calibri" panose="020F0502020204030204" pitchFamily="34" charset="0"/>
                          <a:cs typeface="Times New Roman" panose="02020603050405020304" pitchFamily="18" charset="0"/>
                        </a:rPr>
                        <a:t>procedures</a:t>
                      </a:r>
                      <a:r>
                        <a:rPr lang="en-US" sz="900" b="1" spc="5" dirty="0">
                          <a:effectLst/>
                          <a:latin typeface="Garamond" panose="02020404030301010803" pitchFamily="18" charset="0"/>
                          <a:ea typeface="Calibri" panose="020F0502020204030204" pitchFamily="34" charset="0"/>
                          <a:cs typeface="Times New Roman" panose="02020603050405020304" pitchFamily="18" charset="0"/>
                        </a:rPr>
                        <a:t> </a:t>
                      </a:r>
                      <a:r>
                        <a:rPr lang="en-US" sz="900" b="1" dirty="0">
                          <a:effectLst/>
                          <a:latin typeface="Garamond" panose="02020404030301010803" pitchFamily="18" charset="0"/>
                          <a:ea typeface="Calibri" panose="020F0502020204030204" pitchFamily="34" charset="0"/>
                          <a:cs typeface="Times New Roman" panose="02020603050405020304" pitchFamily="18" charset="0"/>
                        </a:rPr>
                        <a:t>outlined</a:t>
                      </a:r>
                      <a:r>
                        <a:rPr lang="en-US" sz="900" b="1" spc="5" dirty="0">
                          <a:effectLst/>
                          <a:latin typeface="Garamond" panose="02020404030301010803" pitchFamily="18" charset="0"/>
                          <a:ea typeface="Calibri" panose="020F0502020204030204" pitchFamily="34" charset="0"/>
                          <a:cs typeface="Times New Roman" panose="02020603050405020304" pitchFamily="18" charset="0"/>
                        </a:rPr>
                        <a:t> </a:t>
                      </a:r>
                      <a:r>
                        <a:rPr lang="en-US" sz="900" b="1" dirty="0">
                          <a:effectLst/>
                          <a:latin typeface="Garamond" panose="02020404030301010803" pitchFamily="18" charset="0"/>
                          <a:ea typeface="Calibri" panose="020F0502020204030204" pitchFamily="34" charset="0"/>
                          <a:cs typeface="Times New Roman" panose="02020603050405020304" pitchFamily="18" charset="0"/>
                        </a:rPr>
                        <a:t>in</a:t>
                      </a:r>
                      <a:r>
                        <a:rPr lang="en-US" sz="900" b="1" spc="5" dirty="0">
                          <a:effectLst/>
                          <a:latin typeface="Garamond" panose="02020404030301010803" pitchFamily="18" charset="0"/>
                          <a:ea typeface="Calibri" panose="020F0502020204030204" pitchFamily="34" charset="0"/>
                          <a:cs typeface="Times New Roman" panose="02020603050405020304" pitchFamily="18" charset="0"/>
                        </a:rPr>
                        <a:t> </a:t>
                      </a:r>
                      <a:r>
                        <a:rPr lang="en-US" sz="900" b="1" dirty="0">
                          <a:effectLst/>
                          <a:latin typeface="Garamond" panose="02020404030301010803" pitchFamily="18" charset="0"/>
                          <a:ea typeface="Calibri" panose="020F0502020204030204" pitchFamily="34" charset="0"/>
                          <a:cs typeface="Times New Roman" panose="02020603050405020304" pitchFamily="18" charset="0"/>
                        </a:rPr>
                        <a:t>the </a:t>
                      </a:r>
                      <a:r>
                        <a:rPr lang="en-US" sz="900" b="1" spc="5" dirty="0">
                          <a:effectLst/>
                          <a:latin typeface="Garamond" panose="02020404030301010803" pitchFamily="18" charset="0"/>
                          <a:ea typeface="Calibri" panose="020F0502020204030204" pitchFamily="34" charset="0"/>
                          <a:cs typeface="Times New Roman" panose="02020603050405020304" pitchFamily="18" charset="0"/>
                        </a:rPr>
                        <a:t>Methodist</a:t>
                      </a:r>
                      <a:r>
                        <a:rPr lang="en-US" sz="900" b="1" dirty="0">
                          <a:effectLst/>
                          <a:latin typeface="Garamond" panose="02020404030301010803" pitchFamily="18" charset="0"/>
                          <a:ea typeface="Calibri" panose="020F0502020204030204" pitchFamily="34" charset="0"/>
                          <a:cs typeface="Times New Roman" panose="02020603050405020304" pitchFamily="18" charset="0"/>
                        </a:rPr>
                        <a:t> Church</a:t>
                      </a:r>
                      <a:r>
                        <a:rPr lang="en-US" sz="900" b="1" spc="-40" dirty="0">
                          <a:effectLst/>
                          <a:latin typeface="Garamond" panose="02020404030301010803" pitchFamily="18" charset="0"/>
                          <a:ea typeface="Calibri" panose="020F0502020204030204" pitchFamily="34" charset="0"/>
                          <a:cs typeface="Times New Roman" panose="02020603050405020304" pitchFamily="18" charset="0"/>
                        </a:rPr>
                        <a:t> </a:t>
                      </a:r>
                      <a:r>
                        <a:rPr lang="en-US" sz="900" b="1" dirty="0">
                          <a:effectLst/>
                          <a:latin typeface="Garamond" panose="02020404030301010803" pitchFamily="18" charset="0"/>
                          <a:ea typeface="Calibri" panose="020F0502020204030204" pitchFamily="34" charset="0"/>
                          <a:cs typeface="Times New Roman" panose="02020603050405020304" pitchFamily="18" charset="0"/>
                        </a:rPr>
                        <a:t>Information</a:t>
                      </a:r>
                      <a:r>
                        <a:rPr lang="en-US" sz="900" b="1" spc="-40" dirty="0">
                          <a:effectLst/>
                          <a:latin typeface="Garamond" panose="02020404030301010803" pitchFamily="18" charset="0"/>
                          <a:ea typeface="Calibri" panose="020F0502020204030204" pitchFamily="34" charset="0"/>
                          <a:cs typeface="Times New Roman" panose="02020603050405020304" pitchFamily="18" charset="0"/>
                        </a:rPr>
                        <a:t> </a:t>
                      </a:r>
                      <a:r>
                        <a:rPr lang="en-US" sz="900" b="1" dirty="0">
                          <a:effectLst/>
                          <a:latin typeface="Garamond" panose="02020404030301010803" pitchFamily="18" charset="0"/>
                          <a:ea typeface="Calibri" panose="020F0502020204030204" pitchFamily="34" charset="0"/>
                          <a:cs typeface="Times New Roman" panose="02020603050405020304" pitchFamily="18" charset="0"/>
                        </a:rPr>
                        <a:t>Leaflet</a:t>
                      </a:r>
                      <a:r>
                        <a:rPr lang="en-US" sz="900" b="1" spc="-40" dirty="0">
                          <a:effectLst/>
                          <a:latin typeface="Garamond" panose="02020404030301010803" pitchFamily="18" charset="0"/>
                          <a:ea typeface="Calibri" panose="020F0502020204030204" pitchFamily="34" charset="0"/>
                          <a:cs typeface="Times New Roman" panose="02020603050405020304" pitchFamily="18" charset="0"/>
                        </a:rPr>
                        <a:t> </a:t>
                      </a:r>
                      <a:r>
                        <a:rPr lang="en-US" sz="900" b="1" dirty="0">
                          <a:effectLst/>
                          <a:latin typeface="Garamond" panose="02020404030301010803" pitchFamily="18" charset="0"/>
                          <a:ea typeface="Calibri" panose="020F0502020204030204" pitchFamily="34" charset="0"/>
                          <a:cs typeface="Times New Roman" panose="02020603050405020304" pitchFamily="18" charset="0"/>
                        </a:rPr>
                        <a:t>Number</a:t>
                      </a:r>
                      <a:r>
                        <a:rPr lang="en-US" sz="900" b="1" spc="-35" dirty="0">
                          <a:effectLst/>
                          <a:latin typeface="Garamond" panose="02020404030301010803" pitchFamily="18" charset="0"/>
                          <a:ea typeface="Calibri" panose="020F0502020204030204" pitchFamily="34" charset="0"/>
                          <a:cs typeface="Times New Roman" panose="02020603050405020304" pitchFamily="18" charset="0"/>
                        </a:rPr>
                        <a:t> </a:t>
                      </a:r>
                      <a:r>
                        <a:rPr lang="en-US" sz="900" b="1" dirty="0">
                          <a:effectLst/>
                          <a:latin typeface="Garamond" panose="02020404030301010803" pitchFamily="18" charset="0"/>
                          <a:ea typeface="Calibri" panose="020F0502020204030204" pitchFamily="34" charset="0"/>
                          <a:cs typeface="Times New Roman" panose="02020603050405020304" pitchFamily="18" charset="0"/>
                        </a:rPr>
                        <a:t>26.</a:t>
                      </a:r>
                      <a:endParaRPr lang="en-NZ" sz="8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NZ"/>
                    </a:p>
                  </a:txBody>
                  <a:tcPr/>
                </a:tc>
                <a:extLst>
                  <a:ext uri="{0D108BD9-81ED-4DB2-BD59-A6C34878D82A}">
                    <a16:rowId xmlns:a16="http://schemas.microsoft.com/office/drawing/2014/main" val="2460711374"/>
                  </a:ext>
                </a:extLst>
              </a:tr>
              <a:tr h="437366">
                <a:tc gridSpan="2">
                  <a:txBody>
                    <a:bodyPr/>
                    <a:lstStyle/>
                    <a:p>
                      <a:pPr marL="64770" marR="391795">
                        <a:spcAft>
                          <a:spcPts val="0"/>
                        </a:spcAft>
                      </a:pPr>
                      <a:r>
                        <a:rPr lang="en-US" sz="900">
                          <a:effectLst/>
                          <a:latin typeface="Garamond" panose="02020404030301010803" pitchFamily="18" charset="0"/>
                          <a:ea typeface="Calibri" panose="020F0502020204030204" pitchFamily="34" charset="0"/>
                          <a:cs typeface="Times New Roman" panose="02020603050405020304" pitchFamily="18" charset="0"/>
                        </a:rPr>
                        <a:t>The</a:t>
                      </a:r>
                      <a:r>
                        <a:rPr lang="en-US" sz="900" spc="-20">
                          <a:effectLst/>
                          <a:latin typeface="Garamond" panose="02020404030301010803" pitchFamily="18" charset="0"/>
                          <a:ea typeface="Calibri" panose="020F0502020204030204" pitchFamily="34" charset="0"/>
                          <a:cs typeface="Times New Roman" panose="02020603050405020304" pitchFamily="18" charset="0"/>
                        </a:rPr>
                        <a:t> </a:t>
                      </a:r>
                      <a:r>
                        <a:rPr lang="en-US" sz="900">
                          <a:effectLst/>
                          <a:latin typeface="Garamond" panose="02020404030301010803" pitchFamily="18" charset="0"/>
                          <a:ea typeface="Calibri" panose="020F0502020204030204" pitchFamily="34" charset="0"/>
                          <a:cs typeface="Times New Roman" panose="02020603050405020304" pitchFamily="18" charset="0"/>
                        </a:rPr>
                        <a:t>landlord</a:t>
                      </a:r>
                      <a:r>
                        <a:rPr lang="en-US" sz="900" spc="-15">
                          <a:effectLst/>
                          <a:latin typeface="Garamond" panose="02020404030301010803" pitchFamily="18" charset="0"/>
                          <a:ea typeface="Calibri" panose="020F0502020204030204" pitchFamily="34" charset="0"/>
                          <a:cs typeface="Times New Roman" panose="02020603050405020304" pitchFamily="18" charset="0"/>
                        </a:rPr>
                        <a:t> </a:t>
                      </a:r>
                      <a:r>
                        <a:rPr lang="en-US" sz="900">
                          <a:effectLst/>
                          <a:latin typeface="Garamond" panose="02020404030301010803" pitchFamily="18" charset="0"/>
                          <a:ea typeface="Calibri" panose="020F0502020204030204" pitchFamily="34" charset="0"/>
                          <a:cs typeface="Times New Roman" panose="02020603050405020304" pitchFamily="18" charset="0"/>
                        </a:rPr>
                        <a:t>and</a:t>
                      </a:r>
                      <a:r>
                        <a:rPr lang="en-US" sz="900" spc="-15">
                          <a:effectLst/>
                          <a:latin typeface="Garamond" panose="02020404030301010803" pitchFamily="18" charset="0"/>
                          <a:ea typeface="Calibri" panose="020F0502020204030204" pitchFamily="34" charset="0"/>
                          <a:cs typeface="Times New Roman" panose="02020603050405020304" pitchFamily="18" charset="0"/>
                        </a:rPr>
                        <a:t> </a:t>
                      </a:r>
                      <a:r>
                        <a:rPr lang="en-US" sz="900">
                          <a:effectLst/>
                          <a:latin typeface="Garamond" panose="02020404030301010803" pitchFamily="18" charset="0"/>
                          <a:ea typeface="Calibri" panose="020F0502020204030204" pitchFamily="34" charset="0"/>
                          <a:cs typeface="Times New Roman" panose="02020603050405020304" pitchFamily="18" charset="0"/>
                        </a:rPr>
                        <a:t>tenant</a:t>
                      </a:r>
                      <a:r>
                        <a:rPr lang="en-US" sz="900" spc="-20">
                          <a:effectLst/>
                          <a:latin typeface="Garamond" panose="02020404030301010803" pitchFamily="18" charset="0"/>
                          <a:ea typeface="Calibri" panose="020F0502020204030204" pitchFamily="34" charset="0"/>
                          <a:cs typeface="Times New Roman" panose="02020603050405020304" pitchFamily="18" charset="0"/>
                        </a:rPr>
                        <a:t> </a:t>
                      </a:r>
                      <a:r>
                        <a:rPr lang="en-US" sz="900">
                          <a:effectLst/>
                          <a:latin typeface="Garamond" panose="02020404030301010803" pitchFamily="18" charset="0"/>
                          <a:ea typeface="Calibri" panose="020F0502020204030204" pitchFamily="34" charset="0"/>
                          <a:cs typeface="Times New Roman" panose="02020603050405020304" pitchFamily="18" charset="0"/>
                        </a:rPr>
                        <a:t>sign</a:t>
                      </a:r>
                      <a:r>
                        <a:rPr lang="en-US" sz="900" spc="-15">
                          <a:effectLst/>
                          <a:latin typeface="Garamond" panose="02020404030301010803" pitchFamily="18" charset="0"/>
                          <a:ea typeface="Calibri" panose="020F0502020204030204" pitchFamily="34" charset="0"/>
                          <a:cs typeface="Times New Roman" panose="02020603050405020304" pitchFamily="18" charset="0"/>
                        </a:rPr>
                        <a:t> </a:t>
                      </a:r>
                      <a:r>
                        <a:rPr lang="en-US" sz="900">
                          <a:effectLst/>
                          <a:latin typeface="Garamond" panose="02020404030301010803" pitchFamily="18" charset="0"/>
                          <a:ea typeface="Calibri" panose="020F0502020204030204" pitchFamily="34" charset="0"/>
                          <a:cs typeface="Times New Roman" panose="02020603050405020304" pitchFamily="18" charset="0"/>
                        </a:rPr>
                        <a:t>here</a:t>
                      </a:r>
                      <a:r>
                        <a:rPr lang="en-US" sz="900" spc="-15">
                          <a:effectLst/>
                          <a:latin typeface="Garamond" panose="02020404030301010803" pitchFamily="18" charset="0"/>
                          <a:ea typeface="Calibri" panose="020F0502020204030204" pitchFamily="34" charset="0"/>
                          <a:cs typeface="Times New Roman" panose="02020603050405020304" pitchFamily="18" charset="0"/>
                        </a:rPr>
                        <a:t> </a:t>
                      </a:r>
                      <a:r>
                        <a:rPr lang="en-US" sz="900">
                          <a:effectLst/>
                          <a:latin typeface="Garamond" panose="02020404030301010803" pitchFamily="18" charset="0"/>
                          <a:ea typeface="Calibri" panose="020F0502020204030204" pitchFamily="34" charset="0"/>
                          <a:cs typeface="Times New Roman" panose="02020603050405020304" pitchFamily="18" charset="0"/>
                        </a:rPr>
                        <a:t>to</a:t>
                      </a:r>
                      <a:r>
                        <a:rPr lang="en-US" sz="900" spc="-20">
                          <a:effectLst/>
                          <a:latin typeface="Garamond" panose="02020404030301010803" pitchFamily="18" charset="0"/>
                          <a:ea typeface="Calibri" panose="020F0502020204030204" pitchFamily="34" charset="0"/>
                          <a:cs typeface="Times New Roman" panose="02020603050405020304" pitchFamily="18" charset="0"/>
                        </a:rPr>
                        <a:t> </a:t>
                      </a:r>
                      <a:r>
                        <a:rPr lang="en-US" sz="900">
                          <a:effectLst/>
                          <a:latin typeface="Garamond" panose="02020404030301010803" pitchFamily="18" charset="0"/>
                          <a:ea typeface="Calibri" panose="020F0502020204030204" pitchFamily="34" charset="0"/>
                          <a:cs typeface="Times New Roman" panose="02020603050405020304" pitchFamily="18" charset="0"/>
                        </a:rPr>
                        <a:t>show</a:t>
                      </a:r>
                      <a:r>
                        <a:rPr lang="en-US" sz="900" spc="-15">
                          <a:effectLst/>
                          <a:latin typeface="Garamond" panose="02020404030301010803" pitchFamily="18" charset="0"/>
                          <a:ea typeface="Calibri" panose="020F0502020204030204" pitchFamily="34" charset="0"/>
                          <a:cs typeface="Times New Roman" panose="02020603050405020304" pitchFamily="18" charset="0"/>
                        </a:rPr>
                        <a:t> </a:t>
                      </a:r>
                      <a:r>
                        <a:rPr lang="en-US" sz="900">
                          <a:effectLst/>
                          <a:latin typeface="Garamond" panose="02020404030301010803" pitchFamily="18" charset="0"/>
                          <a:ea typeface="Calibri" panose="020F0502020204030204" pitchFamily="34" charset="0"/>
                          <a:cs typeface="Times New Roman" panose="02020603050405020304" pitchFamily="18" charset="0"/>
                        </a:rPr>
                        <a:t>that</a:t>
                      </a:r>
                      <a:r>
                        <a:rPr lang="en-US" sz="900" spc="-15">
                          <a:effectLst/>
                          <a:latin typeface="Garamond" panose="02020404030301010803" pitchFamily="18" charset="0"/>
                          <a:ea typeface="Calibri" panose="020F0502020204030204" pitchFamily="34" charset="0"/>
                          <a:cs typeface="Times New Roman" panose="02020603050405020304" pitchFamily="18" charset="0"/>
                        </a:rPr>
                        <a:t> </a:t>
                      </a:r>
                      <a:r>
                        <a:rPr lang="en-US" sz="900">
                          <a:effectLst/>
                          <a:latin typeface="Garamond" panose="02020404030301010803" pitchFamily="18" charset="0"/>
                          <a:ea typeface="Calibri" panose="020F0502020204030204" pitchFamily="34" charset="0"/>
                          <a:cs typeface="Times New Roman" panose="02020603050405020304" pitchFamily="18" charset="0"/>
                        </a:rPr>
                        <a:t>they</a:t>
                      </a:r>
                      <a:r>
                        <a:rPr lang="en-US" sz="900" spc="-15">
                          <a:effectLst/>
                          <a:latin typeface="Garamond" panose="02020404030301010803" pitchFamily="18" charset="0"/>
                          <a:ea typeface="Calibri" panose="020F0502020204030204" pitchFamily="34" charset="0"/>
                          <a:cs typeface="Times New Roman" panose="02020603050405020304" pitchFamily="18" charset="0"/>
                        </a:rPr>
                        <a:t> </a:t>
                      </a:r>
                      <a:r>
                        <a:rPr lang="en-US" sz="900">
                          <a:effectLst/>
                          <a:latin typeface="Garamond" panose="02020404030301010803" pitchFamily="18" charset="0"/>
                          <a:ea typeface="Calibri" panose="020F0502020204030204" pitchFamily="34" charset="0"/>
                          <a:cs typeface="Times New Roman" panose="02020603050405020304" pitchFamily="18" charset="0"/>
                        </a:rPr>
                        <a:t>agree</a:t>
                      </a:r>
                      <a:r>
                        <a:rPr lang="en-US" sz="900" spc="-20">
                          <a:effectLst/>
                          <a:latin typeface="Garamond" panose="02020404030301010803" pitchFamily="18" charset="0"/>
                          <a:ea typeface="Calibri" panose="020F0502020204030204" pitchFamily="34" charset="0"/>
                          <a:cs typeface="Times New Roman" panose="02020603050405020304" pitchFamily="18" charset="0"/>
                        </a:rPr>
                        <a:t> </a:t>
                      </a:r>
                      <a:r>
                        <a:rPr lang="en-US" sz="900">
                          <a:effectLst/>
                          <a:latin typeface="Garamond" panose="02020404030301010803" pitchFamily="18" charset="0"/>
                          <a:ea typeface="Calibri" panose="020F0502020204030204" pitchFamily="34" charset="0"/>
                          <a:cs typeface="Times New Roman" panose="02020603050405020304" pitchFamily="18" charset="0"/>
                        </a:rPr>
                        <a:t>to</a:t>
                      </a:r>
                      <a:r>
                        <a:rPr lang="en-US" sz="900" spc="-15">
                          <a:effectLst/>
                          <a:latin typeface="Garamond" panose="02020404030301010803" pitchFamily="18" charset="0"/>
                          <a:ea typeface="Calibri" panose="020F0502020204030204" pitchFamily="34" charset="0"/>
                          <a:cs typeface="Times New Roman" panose="02020603050405020304" pitchFamily="18" charset="0"/>
                        </a:rPr>
                        <a:t> </a:t>
                      </a:r>
                      <a:r>
                        <a:rPr lang="en-US" sz="900">
                          <a:effectLst/>
                          <a:latin typeface="Garamond" panose="02020404030301010803" pitchFamily="18" charset="0"/>
                          <a:ea typeface="Calibri" panose="020F0502020204030204" pitchFamily="34" charset="0"/>
                          <a:cs typeface="Times New Roman" panose="02020603050405020304" pitchFamily="18" charset="0"/>
                        </a:rPr>
                        <a:t>all</a:t>
                      </a:r>
                      <a:r>
                        <a:rPr lang="en-US" sz="900" spc="-15">
                          <a:effectLst/>
                          <a:latin typeface="Garamond" panose="02020404030301010803" pitchFamily="18" charset="0"/>
                          <a:ea typeface="Calibri" panose="020F0502020204030204" pitchFamily="34" charset="0"/>
                          <a:cs typeface="Times New Roman" panose="02020603050405020304" pitchFamily="18" charset="0"/>
                        </a:rPr>
                        <a:t> </a:t>
                      </a:r>
                      <a:r>
                        <a:rPr lang="en-US" sz="900">
                          <a:effectLst/>
                          <a:latin typeface="Garamond" panose="02020404030301010803" pitchFamily="18" charset="0"/>
                          <a:ea typeface="Calibri" panose="020F0502020204030204" pitchFamily="34" charset="0"/>
                          <a:cs typeface="Times New Roman" panose="02020603050405020304" pitchFamily="18" charset="0"/>
                        </a:rPr>
                        <a:t>the</a:t>
                      </a:r>
                      <a:r>
                        <a:rPr lang="en-US" sz="900" spc="-20">
                          <a:effectLst/>
                          <a:latin typeface="Garamond" panose="02020404030301010803" pitchFamily="18" charset="0"/>
                          <a:ea typeface="Calibri" panose="020F0502020204030204" pitchFamily="34" charset="0"/>
                          <a:cs typeface="Times New Roman" panose="02020603050405020304" pitchFamily="18" charset="0"/>
                        </a:rPr>
                        <a:t> </a:t>
                      </a:r>
                      <a:r>
                        <a:rPr lang="en-US" sz="900">
                          <a:effectLst/>
                          <a:latin typeface="Garamond" panose="02020404030301010803" pitchFamily="18" charset="0"/>
                          <a:ea typeface="Calibri" panose="020F0502020204030204" pitchFamily="34" charset="0"/>
                          <a:cs typeface="Times New Roman" panose="02020603050405020304" pitchFamily="18" charset="0"/>
                        </a:rPr>
                        <a:t>terms</a:t>
                      </a:r>
                      <a:r>
                        <a:rPr lang="en-US" sz="900" spc="-15">
                          <a:effectLst/>
                          <a:latin typeface="Garamond" panose="02020404030301010803" pitchFamily="18" charset="0"/>
                          <a:ea typeface="Calibri" panose="020F0502020204030204" pitchFamily="34" charset="0"/>
                          <a:cs typeface="Times New Roman" panose="02020603050405020304" pitchFamily="18" charset="0"/>
                        </a:rPr>
                        <a:t> </a:t>
                      </a:r>
                      <a:r>
                        <a:rPr lang="en-US" sz="900">
                          <a:effectLst/>
                          <a:latin typeface="Garamond" panose="02020404030301010803" pitchFamily="18" charset="0"/>
                          <a:ea typeface="Calibri" panose="020F0502020204030204" pitchFamily="34" charset="0"/>
                          <a:cs typeface="Times New Roman" panose="02020603050405020304" pitchFamily="18" charset="0"/>
                        </a:rPr>
                        <a:t>and</a:t>
                      </a:r>
                      <a:r>
                        <a:rPr lang="en-US" sz="900" spc="-15">
                          <a:effectLst/>
                          <a:latin typeface="Garamond" panose="02020404030301010803" pitchFamily="18" charset="0"/>
                          <a:ea typeface="Calibri" panose="020F0502020204030204" pitchFamily="34" charset="0"/>
                          <a:cs typeface="Times New Roman" panose="02020603050405020304" pitchFamily="18" charset="0"/>
                        </a:rPr>
                        <a:t> </a:t>
                      </a:r>
                      <a:r>
                        <a:rPr lang="en-US" sz="900">
                          <a:effectLst/>
                          <a:latin typeface="Garamond" panose="02020404030301010803" pitchFamily="18" charset="0"/>
                          <a:ea typeface="Calibri" panose="020F0502020204030204" pitchFamily="34" charset="0"/>
                          <a:cs typeface="Times New Roman" panose="02020603050405020304" pitchFamily="18" charset="0"/>
                        </a:rPr>
                        <a:t>conditions</a:t>
                      </a:r>
                      <a:r>
                        <a:rPr lang="en-US" sz="900" spc="-15">
                          <a:effectLst/>
                          <a:latin typeface="Garamond" panose="02020404030301010803" pitchFamily="18" charset="0"/>
                          <a:ea typeface="Calibri" panose="020F0502020204030204" pitchFamily="34" charset="0"/>
                          <a:cs typeface="Times New Roman" panose="02020603050405020304" pitchFamily="18" charset="0"/>
                        </a:rPr>
                        <a:t> </a:t>
                      </a:r>
                      <a:r>
                        <a:rPr lang="en-US" sz="900">
                          <a:effectLst/>
                          <a:latin typeface="Garamond" panose="02020404030301010803" pitchFamily="18" charset="0"/>
                          <a:ea typeface="Calibri" panose="020F0502020204030204" pitchFamily="34" charset="0"/>
                          <a:cs typeface="Times New Roman" panose="02020603050405020304" pitchFamily="18" charset="0"/>
                        </a:rPr>
                        <a:t>in</a:t>
                      </a:r>
                      <a:r>
                        <a:rPr lang="en-US" sz="900" spc="-20">
                          <a:effectLst/>
                          <a:latin typeface="Garamond" panose="02020404030301010803" pitchFamily="18" charset="0"/>
                          <a:ea typeface="Calibri" panose="020F0502020204030204" pitchFamily="34" charset="0"/>
                          <a:cs typeface="Times New Roman" panose="02020603050405020304" pitchFamily="18" charset="0"/>
                        </a:rPr>
                        <a:t> </a:t>
                      </a:r>
                      <a:r>
                        <a:rPr lang="en-US" sz="900">
                          <a:effectLst/>
                          <a:latin typeface="Garamond" panose="02020404030301010803" pitchFamily="18" charset="0"/>
                          <a:ea typeface="Calibri" panose="020F0502020204030204" pitchFamily="34" charset="0"/>
                          <a:cs typeface="Times New Roman" panose="02020603050405020304" pitchFamily="18" charset="0"/>
                        </a:rPr>
                        <a:t>the tenancy</a:t>
                      </a:r>
                      <a:r>
                        <a:rPr lang="en-US" sz="900" spc="-90">
                          <a:effectLst/>
                          <a:latin typeface="Garamond" panose="02020404030301010803" pitchFamily="18" charset="0"/>
                          <a:ea typeface="Calibri" panose="020F0502020204030204" pitchFamily="34" charset="0"/>
                          <a:cs typeface="Times New Roman" panose="02020603050405020304" pitchFamily="18" charset="0"/>
                        </a:rPr>
                        <a:t> </a:t>
                      </a:r>
                      <a:r>
                        <a:rPr lang="en-US" sz="900">
                          <a:effectLst/>
                          <a:latin typeface="Garamond" panose="02020404030301010803" pitchFamily="18" charset="0"/>
                          <a:ea typeface="Calibri" panose="020F0502020204030204" pitchFamily="34" charset="0"/>
                          <a:cs typeface="Times New Roman" panose="02020603050405020304" pitchFamily="18" charset="0"/>
                        </a:rPr>
                        <a:t>agreement.</a:t>
                      </a:r>
                      <a:endParaRPr lang="en-NZ" sz="8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NZ"/>
                    </a:p>
                  </a:txBody>
                  <a:tcPr/>
                </a:tc>
                <a:extLst>
                  <a:ext uri="{0D108BD9-81ED-4DB2-BD59-A6C34878D82A}">
                    <a16:rowId xmlns:a16="http://schemas.microsoft.com/office/drawing/2014/main" val="1526042959"/>
                  </a:ext>
                </a:extLst>
              </a:tr>
              <a:tr h="149344">
                <a:tc gridSpan="2">
                  <a:txBody>
                    <a:bodyPr/>
                    <a:lstStyle/>
                    <a:p>
                      <a:pPr>
                        <a:spcAft>
                          <a:spcPts val="0"/>
                        </a:spcAft>
                      </a:pPr>
                      <a:r>
                        <a:rPr lang="en-US" sz="800">
                          <a:effectLst/>
                          <a:latin typeface="Calibri" panose="020F0502020204030204" pitchFamily="34" charset="0"/>
                          <a:ea typeface="Calibri" panose="020F0502020204030204" pitchFamily="34" charset="0"/>
                          <a:cs typeface="Times New Roman" panose="02020603050405020304" pitchFamily="18" charset="0"/>
                        </a:rPr>
                        <a:t> </a:t>
                      </a:r>
                      <a:endParaRPr lang="en-NZ" sz="8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NZ"/>
                    </a:p>
                  </a:txBody>
                  <a:tcPr/>
                </a:tc>
                <a:extLst>
                  <a:ext uri="{0D108BD9-81ED-4DB2-BD59-A6C34878D82A}">
                    <a16:rowId xmlns:a16="http://schemas.microsoft.com/office/drawing/2014/main" val="2733270586"/>
                  </a:ext>
                </a:extLst>
              </a:tr>
              <a:tr h="153612">
                <a:tc>
                  <a:txBody>
                    <a:bodyPr/>
                    <a:lstStyle/>
                    <a:p>
                      <a:pPr marL="64770">
                        <a:spcAft>
                          <a:spcPts val="0"/>
                        </a:spcAft>
                      </a:pPr>
                      <a:r>
                        <a:rPr lang="en-US" sz="900">
                          <a:effectLst/>
                          <a:latin typeface="Garamond" panose="02020404030301010803" pitchFamily="18" charset="0"/>
                          <a:ea typeface="Calibri" panose="020F0502020204030204" pitchFamily="34" charset="0"/>
                          <a:cs typeface="Times New Roman" panose="02020603050405020304" pitchFamily="18" charset="0"/>
                        </a:rPr>
                        <a:t>Signed</a:t>
                      </a:r>
                      <a:r>
                        <a:rPr lang="en-US" sz="900" spc="-45">
                          <a:effectLst/>
                          <a:latin typeface="Garamond" panose="02020404030301010803" pitchFamily="18" charset="0"/>
                          <a:ea typeface="Calibri" panose="020F0502020204030204" pitchFamily="34" charset="0"/>
                          <a:cs typeface="Times New Roman" panose="02020603050405020304" pitchFamily="18" charset="0"/>
                        </a:rPr>
                        <a:t> </a:t>
                      </a:r>
                      <a:r>
                        <a:rPr lang="en-US" sz="900">
                          <a:effectLst/>
                          <a:latin typeface="Garamond" panose="02020404030301010803" pitchFamily="18" charset="0"/>
                          <a:ea typeface="Calibri" panose="020F0502020204030204" pitchFamily="34" charset="0"/>
                          <a:cs typeface="Times New Roman" panose="02020603050405020304" pitchFamily="18" charset="0"/>
                        </a:rPr>
                        <a:t>by:</a:t>
                      </a:r>
                      <a:endParaRPr lang="en-NZ" sz="8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4770">
                        <a:spcAft>
                          <a:spcPts val="0"/>
                        </a:spcAft>
                      </a:pPr>
                      <a:r>
                        <a:rPr lang="en-US" sz="900">
                          <a:effectLst/>
                          <a:latin typeface="Garamond" panose="02020404030301010803" pitchFamily="18" charset="0"/>
                          <a:ea typeface="Calibri" panose="020F0502020204030204" pitchFamily="34" charset="0"/>
                          <a:cs typeface="Times New Roman" panose="02020603050405020304" pitchFamily="18" charset="0"/>
                        </a:rPr>
                        <a:t>Signed</a:t>
                      </a:r>
                      <a:r>
                        <a:rPr lang="en-US" sz="900" spc="-45">
                          <a:effectLst/>
                          <a:latin typeface="Garamond" panose="02020404030301010803" pitchFamily="18" charset="0"/>
                          <a:ea typeface="Calibri" panose="020F0502020204030204" pitchFamily="34" charset="0"/>
                          <a:cs typeface="Times New Roman" panose="02020603050405020304" pitchFamily="18" charset="0"/>
                        </a:rPr>
                        <a:t> </a:t>
                      </a:r>
                      <a:r>
                        <a:rPr lang="en-US" sz="900">
                          <a:effectLst/>
                          <a:latin typeface="Garamond" panose="02020404030301010803" pitchFamily="18" charset="0"/>
                          <a:ea typeface="Calibri" panose="020F0502020204030204" pitchFamily="34" charset="0"/>
                          <a:cs typeface="Times New Roman" panose="02020603050405020304" pitchFamily="18" charset="0"/>
                        </a:rPr>
                        <a:t>by:</a:t>
                      </a:r>
                      <a:endParaRPr lang="en-NZ" sz="8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53492603"/>
                  </a:ext>
                </a:extLst>
              </a:tr>
              <a:tr h="653726">
                <a:tc>
                  <a:txBody>
                    <a:bodyPr/>
                    <a:lstStyle/>
                    <a:p>
                      <a:pPr marL="1953895">
                        <a:spcAft>
                          <a:spcPts val="0"/>
                        </a:spcAft>
                      </a:pPr>
                      <a:r>
                        <a:rPr lang="en-US" sz="1300" u="sng" spc="-695">
                          <a:effectLst/>
                          <a:uFill>
                            <a:solidFill>
                              <a:srgbClr val="000000"/>
                            </a:solidFill>
                          </a:uFill>
                          <a:latin typeface="Garamond" panose="02020404030301010803" pitchFamily="18" charset="0"/>
                          <a:ea typeface="Calibri" panose="020F0502020204030204" pitchFamily="34" charset="0"/>
                          <a:cs typeface="Times New Roman" panose="02020603050405020304" pitchFamily="18" charset="0"/>
                        </a:rPr>
                        <a:t>a</a:t>
                      </a:r>
                      <a:r>
                        <a:rPr lang="en-US" sz="1300" u="sng">
                          <a:effectLst/>
                          <a:uFill>
                            <a:solidFill>
                              <a:srgbClr val="000000"/>
                            </a:solidFill>
                          </a:uFill>
                          <a:latin typeface="Garamond" panose="02020404030301010803" pitchFamily="18" charset="0"/>
                          <a:ea typeface="Calibri" panose="020F0502020204030204" pitchFamily="34" charset="0"/>
                          <a:cs typeface="Times New Roman" panose="02020603050405020304" pitchFamily="18" charset="0"/>
                        </a:rPr>
                        <a:t>Landlord </a:t>
                      </a:r>
                      <a:endParaRPr lang="en-NZ" sz="8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953895">
                        <a:spcAft>
                          <a:spcPts val="0"/>
                        </a:spcAft>
                      </a:pPr>
                      <a:r>
                        <a:rPr lang="en-US" sz="1300" u="sng" spc="-50">
                          <a:effectLst/>
                          <a:uFill>
                            <a:solidFill>
                              <a:srgbClr val="000000"/>
                            </a:solidFill>
                          </a:uFill>
                          <a:latin typeface="Garamond" panose="02020404030301010803" pitchFamily="18" charset="0"/>
                          <a:ea typeface="Calibri" panose="020F0502020204030204" pitchFamily="34" charset="0"/>
                          <a:cs typeface="Times New Roman" panose="02020603050405020304" pitchFamily="18" charset="0"/>
                        </a:rPr>
                        <a:t> </a:t>
                      </a:r>
                      <a:r>
                        <a:rPr lang="en-US" sz="1300" u="sng">
                          <a:effectLst/>
                          <a:uFill>
                            <a:solidFill>
                              <a:srgbClr val="000000"/>
                            </a:solidFill>
                          </a:uFill>
                          <a:latin typeface="Garamond" panose="02020404030301010803" pitchFamily="18" charset="0"/>
                          <a:ea typeface="Calibri" panose="020F0502020204030204" pitchFamily="34" charset="0"/>
                          <a:cs typeface="Times New Roman" panose="02020603050405020304" pitchFamily="18" charset="0"/>
                        </a:rPr>
                        <a:t>Tenant </a:t>
                      </a:r>
                      <a:endParaRPr lang="en-NZ" sz="8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85298961"/>
                  </a:ext>
                </a:extLst>
              </a:tr>
              <a:tr h="153612">
                <a:tc>
                  <a:txBody>
                    <a:bodyPr/>
                    <a:lstStyle/>
                    <a:p>
                      <a:pPr marL="64770">
                        <a:spcAft>
                          <a:spcPts val="0"/>
                        </a:spcAft>
                      </a:pPr>
                      <a:r>
                        <a:rPr lang="en-US" sz="900">
                          <a:effectLst/>
                          <a:latin typeface="Garamond" panose="02020404030301010803" pitchFamily="18" charset="0"/>
                          <a:ea typeface="Calibri" panose="020F0502020204030204" pitchFamily="34" charset="0"/>
                          <a:cs typeface="Times New Roman" panose="02020603050405020304" pitchFamily="18" charset="0"/>
                        </a:rPr>
                        <a:t>Signed</a:t>
                      </a:r>
                      <a:r>
                        <a:rPr lang="en-US" sz="900" spc="-45">
                          <a:effectLst/>
                          <a:latin typeface="Garamond" panose="02020404030301010803" pitchFamily="18" charset="0"/>
                          <a:ea typeface="Calibri" panose="020F0502020204030204" pitchFamily="34" charset="0"/>
                          <a:cs typeface="Times New Roman" panose="02020603050405020304" pitchFamily="18" charset="0"/>
                        </a:rPr>
                        <a:t> </a:t>
                      </a:r>
                      <a:r>
                        <a:rPr lang="en-US" sz="900">
                          <a:effectLst/>
                          <a:latin typeface="Garamond" panose="02020404030301010803" pitchFamily="18" charset="0"/>
                          <a:ea typeface="Calibri" panose="020F0502020204030204" pitchFamily="34" charset="0"/>
                          <a:cs typeface="Times New Roman" panose="02020603050405020304" pitchFamily="18" charset="0"/>
                        </a:rPr>
                        <a:t>by:</a:t>
                      </a:r>
                      <a:endParaRPr lang="en-NZ" sz="8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800">
                          <a:effectLst/>
                          <a:latin typeface="Calibri" panose="020F0502020204030204" pitchFamily="34" charset="0"/>
                          <a:ea typeface="Calibri" panose="020F0502020204030204" pitchFamily="34" charset="0"/>
                          <a:cs typeface="Times New Roman" panose="02020603050405020304" pitchFamily="18" charset="0"/>
                        </a:rPr>
                        <a:t> </a:t>
                      </a:r>
                      <a:endParaRPr lang="en-NZ" sz="8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88842626"/>
                  </a:ext>
                </a:extLst>
              </a:tr>
              <a:tr h="435817">
                <a:tc>
                  <a:txBody>
                    <a:bodyPr/>
                    <a:lstStyle/>
                    <a:p>
                      <a:pPr marL="1953895">
                        <a:spcAft>
                          <a:spcPts val="0"/>
                        </a:spcAft>
                      </a:pPr>
                      <a:r>
                        <a:rPr lang="en-US" sz="1300" u="sng" spc="-695">
                          <a:effectLst/>
                          <a:uFill>
                            <a:solidFill>
                              <a:srgbClr val="000000"/>
                            </a:solidFill>
                          </a:uFill>
                          <a:latin typeface="Garamond" panose="02020404030301010803" pitchFamily="18" charset="0"/>
                          <a:ea typeface="Calibri" panose="020F0502020204030204" pitchFamily="34" charset="0"/>
                          <a:cs typeface="Times New Roman" panose="02020603050405020304" pitchFamily="18" charset="0"/>
                        </a:rPr>
                        <a:t>a</a:t>
                      </a:r>
                      <a:r>
                        <a:rPr lang="en-US" sz="1300" u="sng">
                          <a:effectLst/>
                          <a:uFill>
                            <a:solidFill>
                              <a:srgbClr val="000000"/>
                            </a:solidFill>
                          </a:uFill>
                          <a:latin typeface="Garamond" panose="02020404030301010803" pitchFamily="18" charset="0"/>
                          <a:ea typeface="Calibri" panose="020F0502020204030204" pitchFamily="34" charset="0"/>
                          <a:cs typeface="Times New Roman" panose="02020603050405020304" pitchFamily="18" charset="0"/>
                        </a:rPr>
                        <a:t>Landlord </a:t>
                      </a:r>
                      <a:endParaRPr lang="en-NZ" sz="8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800">
                          <a:effectLst/>
                          <a:latin typeface="Calibri" panose="020F0502020204030204" pitchFamily="34" charset="0"/>
                          <a:ea typeface="Calibri" panose="020F0502020204030204" pitchFamily="34" charset="0"/>
                          <a:cs typeface="Times New Roman" panose="02020603050405020304" pitchFamily="18" charset="0"/>
                        </a:rPr>
                        <a:t> </a:t>
                      </a:r>
                      <a:endParaRPr lang="en-NZ" sz="8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43847432"/>
                  </a:ext>
                </a:extLst>
              </a:tr>
              <a:tr h="153612">
                <a:tc>
                  <a:txBody>
                    <a:bodyPr/>
                    <a:lstStyle/>
                    <a:p>
                      <a:pPr marL="64770">
                        <a:spcAft>
                          <a:spcPts val="0"/>
                        </a:spcAft>
                      </a:pPr>
                      <a:r>
                        <a:rPr lang="en-US" sz="900">
                          <a:effectLst/>
                          <a:latin typeface="Garamond" panose="02020404030301010803" pitchFamily="18" charset="0"/>
                          <a:ea typeface="Calibri" panose="020F0502020204030204" pitchFamily="34" charset="0"/>
                          <a:cs typeface="Times New Roman" panose="02020603050405020304" pitchFamily="18" charset="0"/>
                        </a:rPr>
                        <a:t>Date</a:t>
                      </a:r>
                      <a:r>
                        <a:rPr lang="en-US" sz="900" spc="-60">
                          <a:effectLst/>
                          <a:latin typeface="Garamond" panose="02020404030301010803" pitchFamily="18" charset="0"/>
                          <a:ea typeface="Calibri" panose="020F0502020204030204" pitchFamily="34" charset="0"/>
                          <a:cs typeface="Times New Roman" panose="02020603050405020304" pitchFamily="18" charset="0"/>
                        </a:rPr>
                        <a:t> </a:t>
                      </a:r>
                      <a:r>
                        <a:rPr lang="en-US" sz="900">
                          <a:effectLst/>
                          <a:latin typeface="Garamond" panose="02020404030301010803" pitchFamily="18" charset="0"/>
                          <a:ea typeface="Calibri" panose="020F0502020204030204" pitchFamily="34" charset="0"/>
                          <a:cs typeface="Times New Roman" panose="02020603050405020304" pitchFamily="18" charset="0"/>
                        </a:rPr>
                        <a:t>Signed:</a:t>
                      </a:r>
                      <a:endParaRPr lang="en-NZ" sz="8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4770">
                        <a:spcAft>
                          <a:spcPts val="0"/>
                        </a:spcAft>
                      </a:pPr>
                      <a:r>
                        <a:rPr lang="en-US" sz="900">
                          <a:effectLst/>
                          <a:latin typeface="Garamond" panose="02020404030301010803" pitchFamily="18" charset="0"/>
                          <a:ea typeface="Calibri" panose="020F0502020204030204" pitchFamily="34" charset="0"/>
                          <a:cs typeface="Times New Roman" panose="02020603050405020304" pitchFamily="18" charset="0"/>
                        </a:rPr>
                        <a:t>Date</a:t>
                      </a:r>
                      <a:r>
                        <a:rPr lang="en-US" sz="900" spc="-60">
                          <a:effectLst/>
                          <a:latin typeface="Garamond" panose="02020404030301010803" pitchFamily="18" charset="0"/>
                          <a:ea typeface="Calibri" panose="020F0502020204030204" pitchFamily="34" charset="0"/>
                          <a:cs typeface="Times New Roman" panose="02020603050405020304" pitchFamily="18" charset="0"/>
                        </a:rPr>
                        <a:t> </a:t>
                      </a:r>
                      <a:r>
                        <a:rPr lang="en-US" sz="900">
                          <a:effectLst/>
                          <a:latin typeface="Garamond" panose="02020404030301010803" pitchFamily="18" charset="0"/>
                          <a:ea typeface="Calibri" panose="020F0502020204030204" pitchFamily="34" charset="0"/>
                          <a:cs typeface="Times New Roman" panose="02020603050405020304" pitchFamily="18" charset="0"/>
                        </a:rPr>
                        <a:t>Signed:</a:t>
                      </a:r>
                      <a:endParaRPr lang="en-NZ" sz="8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07930735"/>
                  </a:ext>
                </a:extLst>
              </a:tr>
              <a:tr h="149344">
                <a:tc>
                  <a:txBody>
                    <a:bodyPr/>
                    <a:lstStyle/>
                    <a:p>
                      <a:pPr>
                        <a:spcAft>
                          <a:spcPts val="0"/>
                        </a:spcAft>
                      </a:pPr>
                      <a:r>
                        <a:rPr lang="en-US" sz="800">
                          <a:effectLst/>
                          <a:latin typeface="Calibri" panose="020F0502020204030204" pitchFamily="34" charset="0"/>
                          <a:ea typeface="Calibri" panose="020F0502020204030204" pitchFamily="34" charset="0"/>
                          <a:cs typeface="Times New Roman" panose="02020603050405020304" pitchFamily="18" charset="0"/>
                        </a:rPr>
                        <a:t> </a:t>
                      </a:r>
                      <a:endParaRPr lang="en-NZ" sz="8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800" dirty="0">
                          <a:effectLst/>
                          <a:latin typeface="Calibri" panose="020F0502020204030204" pitchFamily="34" charset="0"/>
                          <a:ea typeface="Calibri" panose="020F0502020204030204" pitchFamily="34" charset="0"/>
                          <a:cs typeface="Times New Roman" panose="02020603050405020304" pitchFamily="18" charset="0"/>
                        </a:rPr>
                        <a:t> </a:t>
                      </a:r>
                      <a:endParaRPr lang="en-NZ" sz="8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26124874"/>
                  </a:ext>
                </a:extLst>
              </a:tr>
            </a:tbl>
          </a:graphicData>
        </a:graphic>
      </p:graphicFrame>
      <p:sp>
        <p:nvSpPr>
          <p:cNvPr id="2" name="Title 1">
            <a:extLst>
              <a:ext uri="{FF2B5EF4-FFF2-40B4-BE49-F238E27FC236}">
                <a16:creationId xmlns:a16="http://schemas.microsoft.com/office/drawing/2014/main" id="{01321D2D-9BC5-4FA8-A703-1218077E6D4F}"/>
              </a:ext>
            </a:extLst>
          </p:cNvPr>
          <p:cNvSpPr>
            <a:spLocks noGrp="1"/>
          </p:cNvSpPr>
          <p:nvPr>
            <p:ph type="title"/>
          </p:nvPr>
        </p:nvSpPr>
        <p:spPr/>
        <p:txBody>
          <a:bodyPr/>
          <a:lstStyle/>
          <a:p>
            <a:endParaRPr lang="en-NZ"/>
          </a:p>
        </p:txBody>
      </p:sp>
      <p:sp>
        <p:nvSpPr>
          <p:cNvPr id="3" name="Content Placeholder 2">
            <a:extLst>
              <a:ext uri="{FF2B5EF4-FFF2-40B4-BE49-F238E27FC236}">
                <a16:creationId xmlns:a16="http://schemas.microsoft.com/office/drawing/2014/main" id="{F25B2E17-18E8-4706-8772-AB626C89171C}"/>
              </a:ext>
            </a:extLst>
          </p:cNvPr>
          <p:cNvSpPr>
            <a:spLocks noGrp="1"/>
          </p:cNvSpPr>
          <p:nvPr>
            <p:ph idx="1"/>
          </p:nvPr>
        </p:nvSpPr>
        <p:spPr/>
        <p:txBody>
          <a:bodyPr/>
          <a:lstStyle/>
          <a:p>
            <a:endParaRPr lang="en-NZ"/>
          </a:p>
        </p:txBody>
      </p:sp>
    </p:spTree>
    <p:extLst>
      <p:ext uri="{BB962C8B-B14F-4D97-AF65-F5344CB8AC3E}">
        <p14:creationId xmlns:p14="http://schemas.microsoft.com/office/powerpoint/2010/main" val="231854756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34789" y="1099457"/>
            <a:ext cx="10241692" cy="762000"/>
          </a:xfrm>
        </p:spPr>
        <p:txBody>
          <a:bodyPr/>
          <a:lstStyle/>
          <a:p>
            <a:r>
              <a:rPr lang="en-NZ" dirty="0"/>
              <a:t>Sub Lease Agreement</a:t>
            </a:r>
          </a:p>
        </p:txBody>
      </p:sp>
      <p:pic>
        <p:nvPicPr>
          <p:cNvPr id="4" name="Content Placeholder 3"/>
          <p:cNvPicPr>
            <a:picLocks noGrp="1" noChangeAspect="1"/>
          </p:cNvPicPr>
          <p:nvPr>
            <p:ph idx="1"/>
          </p:nvPr>
        </p:nvPicPr>
        <p:blipFill>
          <a:blip r:embed="rId3"/>
          <a:stretch>
            <a:fillRect/>
          </a:stretch>
        </p:blipFill>
        <p:spPr>
          <a:xfrm>
            <a:off x="3921794" y="1959428"/>
            <a:ext cx="5046364" cy="4506686"/>
          </a:xfrm>
          <a:prstGeom prst="rect">
            <a:avLst/>
          </a:prstGeom>
        </p:spPr>
      </p:pic>
      <p:sp>
        <p:nvSpPr>
          <p:cNvPr id="3" name="Slide Number Placeholder 2">
            <a:extLst>
              <a:ext uri="{FF2B5EF4-FFF2-40B4-BE49-F238E27FC236}">
                <a16:creationId xmlns:a16="http://schemas.microsoft.com/office/drawing/2014/main" id="{407C3394-9EF9-4BB7-9455-523D3B560458}"/>
              </a:ext>
            </a:extLst>
          </p:cNvPr>
          <p:cNvSpPr>
            <a:spLocks noGrp="1"/>
          </p:cNvSpPr>
          <p:nvPr>
            <p:ph type="sldNum" sz="quarter" idx="12"/>
          </p:nvPr>
        </p:nvSpPr>
        <p:spPr/>
        <p:txBody>
          <a:bodyPr/>
          <a:lstStyle/>
          <a:p>
            <a:fld id="{A7B37317-5730-47F1-B7FE-A237834E48C9}" type="slidenum">
              <a:rPr lang="en-NZ" smtClean="0"/>
              <a:t>13</a:t>
            </a:fld>
            <a:endParaRPr lang="en-NZ" dirty="0"/>
          </a:p>
        </p:txBody>
      </p:sp>
    </p:spTree>
    <p:extLst>
      <p:ext uri="{BB962C8B-B14F-4D97-AF65-F5344CB8AC3E}">
        <p14:creationId xmlns:p14="http://schemas.microsoft.com/office/powerpoint/2010/main" val="26336520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a:t>Things to Consider when building or buying a parsonage</a:t>
            </a:r>
          </a:p>
        </p:txBody>
      </p:sp>
      <p:sp>
        <p:nvSpPr>
          <p:cNvPr id="3" name="Content Placeholder 2"/>
          <p:cNvSpPr>
            <a:spLocks noGrp="1"/>
          </p:cNvSpPr>
          <p:nvPr>
            <p:ph idx="1"/>
          </p:nvPr>
        </p:nvSpPr>
        <p:spPr/>
        <p:txBody>
          <a:bodyPr/>
          <a:lstStyle/>
          <a:p>
            <a:r>
              <a:rPr lang="en-NZ" dirty="0"/>
              <a:t>Location / neighbourhood</a:t>
            </a:r>
          </a:p>
          <a:p>
            <a:r>
              <a:rPr lang="en-NZ" dirty="0"/>
              <a:t>Orientation </a:t>
            </a:r>
          </a:p>
          <a:p>
            <a:r>
              <a:rPr lang="en-NZ" dirty="0"/>
              <a:t>Street presentation </a:t>
            </a:r>
          </a:p>
          <a:p>
            <a:r>
              <a:rPr lang="en-NZ" dirty="0"/>
              <a:t>Public and private areas</a:t>
            </a:r>
          </a:p>
          <a:p>
            <a:r>
              <a:rPr lang="en-NZ" dirty="0"/>
              <a:t>Access</a:t>
            </a:r>
          </a:p>
          <a:p>
            <a:r>
              <a:rPr lang="en-NZ" dirty="0"/>
              <a:t>Adequacy, size, number and inter-relationship rooms</a:t>
            </a:r>
          </a:p>
          <a:p>
            <a:r>
              <a:rPr lang="en-NZ" dirty="0"/>
              <a:t>Presbyters office location </a:t>
            </a:r>
          </a:p>
          <a:p>
            <a:r>
              <a:rPr lang="en-NZ" dirty="0"/>
              <a:t>Adequacy for disabled</a:t>
            </a:r>
          </a:p>
        </p:txBody>
      </p:sp>
      <p:sp>
        <p:nvSpPr>
          <p:cNvPr id="4" name="Slide Number Placeholder 3">
            <a:extLst>
              <a:ext uri="{FF2B5EF4-FFF2-40B4-BE49-F238E27FC236}">
                <a16:creationId xmlns:a16="http://schemas.microsoft.com/office/drawing/2014/main" id="{D39276F1-2957-4CD3-A316-A862B90020D8}"/>
              </a:ext>
            </a:extLst>
          </p:cNvPr>
          <p:cNvSpPr>
            <a:spLocks noGrp="1"/>
          </p:cNvSpPr>
          <p:nvPr>
            <p:ph type="sldNum" sz="quarter" idx="12"/>
          </p:nvPr>
        </p:nvSpPr>
        <p:spPr/>
        <p:txBody>
          <a:bodyPr/>
          <a:lstStyle/>
          <a:p>
            <a:fld id="{A7B37317-5730-47F1-B7FE-A237834E48C9}" type="slidenum">
              <a:rPr lang="en-NZ" smtClean="0"/>
              <a:t>2</a:t>
            </a:fld>
            <a:endParaRPr lang="en-NZ" dirty="0"/>
          </a:p>
        </p:txBody>
      </p:sp>
    </p:spTree>
    <p:extLst>
      <p:ext uri="{BB962C8B-B14F-4D97-AF65-F5344CB8AC3E}">
        <p14:creationId xmlns:p14="http://schemas.microsoft.com/office/powerpoint/2010/main" val="8684220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a:t>Parsonage furnishings</a:t>
            </a:r>
          </a:p>
        </p:txBody>
      </p:sp>
      <p:sp>
        <p:nvSpPr>
          <p:cNvPr id="3" name="Content Placeholder 2"/>
          <p:cNvSpPr>
            <a:spLocks noGrp="1"/>
          </p:cNvSpPr>
          <p:nvPr>
            <p:ph idx="1"/>
          </p:nvPr>
        </p:nvSpPr>
        <p:spPr/>
        <p:txBody>
          <a:bodyPr numCol="2">
            <a:normAutofit/>
          </a:bodyPr>
          <a:lstStyle/>
          <a:p>
            <a:r>
              <a:rPr lang="en-NZ" dirty="0"/>
              <a:t>Kitchen layout</a:t>
            </a:r>
          </a:p>
          <a:p>
            <a:r>
              <a:rPr lang="en-NZ" dirty="0"/>
              <a:t>Floor coverings</a:t>
            </a:r>
          </a:p>
          <a:p>
            <a:r>
              <a:rPr lang="en-NZ" dirty="0"/>
              <a:t>Drapes and curtains</a:t>
            </a:r>
          </a:p>
          <a:p>
            <a:r>
              <a:rPr lang="en-NZ" dirty="0"/>
              <a:t>Heating</a:t>
            </a:r>
          </a:p>
          <a:p>
            <a:r>
              <a:rPr lang="en-NZ" dirty="0"/>
              <a:t>Lighting</a:t>
            </a:r>
          </a:p>
          <a:p>
            <a:r>
              <a:rPr lang="en-NZ" dirty="0"/>
              <a:t>Sanitation</a:t>
            </a:r>
          </a:p>
          <a:p>
            <a:endParaRPr lang="en-NZ" dirty="0"/>
          </a:p>
          <a:p>
            <a:endParaRPr lang="en-NZ" dirty="0"/>
          </a:p>
          <a:p>
            <a:r>
              <a:rPr lang="en-NZ" dirty="0"/>
              <a:t>Smoke alarms</a:t>
            </a:r>
          </a:p>
          <a:p>
            <a:r>
              <a:rPr lang="en-NZ" dirty="0"/>
              <a:t>Insulation</a:t>
            </a:r>
          </a:p>
          <a:p>
            <a:r>
              <a:rPr lang="en-NZ" dirty="0"/>
              <a:t>Healthy homes</a:t>
            </a:r>
          </a:p>
          <a:p>
            <a:r>
              <a:rPr lang="en-NZ" dirty="0"/>
              <a:t>Efficient hot water supply</a:t>
            </a:r>
          </a:p>
          <a:p>
            <a:r>
              <a:rPr lang="en-NZ" dirty="0"/>
              <a:t>Study</a:t>
            </a:r>
          </a:p>
          <a:p>
            <a:endParaRPr lang="en-NZ" dirty="0"/>
          </a:p>
          <a:p>
            <a:endParaRPr lang="en-NZ" dirty="0"/>
          </a:p>
        </p:txBody>
      </p:sp>
      <p:sp>
        <p:nvSpPr>
          <p:cNvPr id="4" name="Slide Number Placeholder 3">
            <a:extLst>
              <a:ext uri="{FF2B5EF4-FFF2-40B4-BE49-F238E27FC236}">
                <a16:creationId xmlns:a16="http://schemas.microsoft.com/office/drawing/2014/main" id="{940A7792-59D8-48BC-BCA5-53C85836302C}"/>
              </a:ext>
            </a:extLst>
          </p:cNvPr>
          <p:cNvSpPr>
            <a:spLocks noGrp="1"/>
          </p:cNvSpPr>
          <p:nvPr>
            <p:ph type="sldNum" sz="quarter" idx="12"/>
          </p:nvPr>
        </p:nvSpPr>
        <p:spPr/>
        <p:txBody>
          <a:bodyPr/>
          <a:lstStyle/>
          <a:p>
            <a:fld id="{A7B37317-5730-47F1-B7FE-A237834E48C9}" type="slidenum">
              <a:rPr lang="en-NZ" smtClean="0"/>
              <a:t>3</a:t>
            </a:fld>
            <a:endParaRPr lang="en-NZ" dirty="0"/>
          </a:p>
        </p:txBody>
      </p:sp>
    </p:spTree>
    <p:extLst>
      <p:ext uri="{BB962C8B-B14F-4D97-AF65-F5344CB8AC3E}">
        <p14:creationId xmlns:p14="http://schemas.microsoft.com/office/powerpoint/2010/main" val="13535247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29596" y="689922"/>
            <a:ext cx="10241692" cy="926167"/>
          </a:xfrm>
        </p:spPr>
        <p:txBody>
          <a:bodyPr/>
          <a:lstStyle/>
          <a:p>
            <a:r>
              <a:rPr lang="en-NZ" dirty="0"/>
              <a:t>Presbyter’s Rights and Responsibilities</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223001298"/>
              </p:ext>
            </p:extLst>
          </p:nvPr>
        </p:nvGraphicFramePr>
        <p:xfrm>
          <a:off x="1328738" y="1355953"/>
          <a:ext cx="10242550" cy="4729480"/>
        </p:xfrm>
        <a:graphic>
          <a:graphicData uri="http://schemas.openxmlformats.org/drawingml/2006/table">
            <a:tbl>
              <a:tblPr firstRow="1" bandRow="1">
                <a:tableStyleId>{5C22544A-7EE6-4342-B048-85BDC9FD1C3A}</a:tableStyleId>
              </a:tblPr>
              <a:tblGrid>
                <a:gridCol w="5121275">
                  <a:extLst>
                    <a:ext uri="{9D8B030D-6E8A-4147-A177-3AD203B41FA5}">
                      <a16:colId xmlns:a16="http://schemas.microsoft.com/office/drawing/2014/main" val="512375158"/>
                    </a:ext>
                  </a:extLst>
                </a:gridCol>
                <a:gridCol w="5121275">
                  <a:extLst>
                    <a:ext uri="{9D8B030D-6E8A-4147-A177-3AD203B41FA5}">
                      <a16:colId xmlns:a16="http://schemas.microsoft.com/office/drawing/2014/main" val="3958050297"/>
                    </a:ext>
                  </a:extLst>
                </a:gridCol>
              </a:tblGrid>
              <a:tr h="370840">
                <a:tc>
                  <a:txBody>
                    <a:bodyPr/>
                    <a:lstStyle/>
                    <a:p>
                      <a:r>
                        <a:rPr lang="en-NZ" sz="1600" dirty="0"/>
                        <a:t>Rights</a:t>
                      </a:r>
                    </a:p>
                  </a:txBody>
                  <a:tcPr/>
                </a:tc>
                <a:tc>
                  <a:txBody>
                    <a:bodyPr/>
                    <a:lstStyle/>
                    <a:p>
                      <a:r>
                        <a:rPr lang="en-NZ" sz="1600" dirty="0"/>
                        <a:t>Responsibilities</a:t>
                      </a:r>
                    </a:p>
                  </a:txBody>
                  <a:tcPr/>
                </a:tc>
                <a:extLst>
                  <a:ext uri="{0D108BD9-81ED-4DB2-BD59-A6C34878D82A}">
                    <a16:rowId xmlns:a16="http://schemas.microsoft.com/office/drawing/2014/main" val="4017103707"/>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NZ" sz="1600" b="0" i="0" u="none" strike="noStrike" kern="1200" baseline="0" dirty="0">
                          <a:solidFill>
                            <a:schemeClr val="dk1"/>
                          </a:solidFill>
                          <a:latin typeface="+mn-lt"/>
                          <a:ea typeface="+mn-ea"/>
                          <a:cs typeface="+mn-cs"/>
                        </a:rPr>
                        <a:t>To treat the place as their own home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NZ" sz="1600" b="0" i="0" u="none" strike="noStrike" kern="1200" baseline="0" dirty="0">
                          <a:solidFill>
                            <a:schemeClr val="dk1"/>
                          </a:solidFill>
                          <a:latin typeface="+mn-lt"/>
                          <a:ea typeface="+mn-ea"/>
                          <a:cs typeface="+mn-cs"/>
                        </a:rPr>
                        <a:t>To promptly advise the Parish Property Committee of any maintenance requirements, as the need arises</a:t>
                      </a:r>
                    </a:p>
                  </a:txBody>
                  <a:tcPr/>
                </a:tc>
                <a:extLst>
                  <a:ext uri="{0D108BD9-81ED-4DB2-BD59-A6C34878D82A}">
                    <a16:rowId xmlns:a16="http://schemas.microsoft.com/office/drawing/2014/main" val="3465598234"/>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NZ" sz="1600" b="0" i="0" u="none" strike="noStrike" kern="1200" baseline="0" dirty="0">
                          <a:solidFill>
                            <a:schemeClr val="dk1"/>
                          </a:solidFill>
                          <a:latin typeface="+mn-lt"/>
                          <a:ea typeface="+mn-ea"/>
                          <a:cs typeface="+mn-cs"/>
                        </a:rPr>
                        <a:t>To be free to have whom they wish enter the property	</a:t>
                      </a:r>
                    </a:p>
                    <a:p>
                      <a:endParaRPr lang="en-NZ" sz="16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NZ" sz="1600" b="0" i="0" u="none" strike="noStrike" kern="1200" baseline="0" dirty="0">
                          <a:solidFill>
                            <a:schemeClr val="dk1"/>
                          </a:solidFill>
                          <a:latin typeface="+mn-lt"/>
                          <a:ea typeface="+mn-ea"/>
                          <a:cs typeface="+mn-cs"/>
                        </a:rPr>
                        <a:t>To care for the property by keeping it in a good and tenable condition and to accept responsibility for any repairs resulting from damage caused by self or the family	</a:t>
                      </a:r>
                    </a:p>
                  </a:txBody>
                  <a:tcPr/>
                </a:tc>
                <a:extLst>
                  <a:ext uri="{0D108BD9-81ED-4DB2-BD59-A6C34878D82A}">
                    <a16:rowId xmlns:a16="http://schemas.microsoft.com/office/drawing/2014/main" val="702824769"/>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NZ" sz="1600" b="0" i="0" u="none" strike="noStrike" kern="1200" baseline="0" dirty="0">
                          <a:solidFill>
                            <a:schemeClr val="dk1"/>
                          </a:solidFill>
                          <a:latin typeface="+mn-lt"/>
                          <a:ea typeface="+mn-ea"/>
                          <a:cs typeface="+mn-cs"/>
                        </a:rPr>
                        <a:t>To have privacy within the property for them, their family and guests	</a:t>
                      </a:r>
                    </a:p>
                    <a:p>
                      <a:endParaRPr lang="en-NZ" sz="16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NZ" sz="1600" b="0" i="0" u="none" strike="noStrike" kern="1200" baseline="0" dirty="0">
                          <a:solidFill>
                            <a:schemeClr val="dk1"/>
                          </a:solidFill>
                          <a:latin typeface="+mn-lt"/>
                          <a:ea typeface="+mn-ea"/>
                          <a:cs typeface="+mn-cs"/>
                        </a:rPr>
                        <a:t>To encourage/permit representatives of the Parish Property Committee to inspect the property periodically to ensure that maintenance needs are being actioned</a:t>
                      </a:r>
                    </a:p>
                  </a:txBody>
                  <a:tcPr/>
                </a:tc>
                <a:extLst>
                  <a:ext uri="{0D108BD9-81ED-4DB2-BD59-A6C34878D82A}">
                    <a16:rowId xmlns:a16="http://schemas.microsoft.com/office/drawing/2014/main" val="3324041012"/>
                  </a:ext>
                </a:extLst>
              </a:tr>
              <a:tr h="370840">
                <a:tc>
                  <a:txBody>
                    <a:bodyPr/>
                    <a:lstStyle/>
                    <a:p>
                      <a:r>
                        <a:rPr lang="en-NZ" sz="1600" b="0" i="0" u="none" strike="noStrike" kern="1200" baseline="0" dirty="0">
                          <a:solidFill>
                            <a:schemeClr val="dk1"/>
                          </a:solidFill>
                          <a:latin typeface="+mn-lt"/>
                          <a:ea typeface="+mn-ea"/>
                          <a:cs typeface="+mn-cs"/>
                        </a:rPr>
                        <a:t>To expect repairs and maintenance to be attended to promptly.	</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NZ" sz="1600" b="0" i="0" u="none" strike="noStrike" kern="1200" baseline="0" dirty="0">
                          <a:solidFill>
                            <a:schemeClr val="dk1"/>
                          </a:solidFill>
                          <a:latin typeface="+mn-lt"/>
                          <a:ea typeface="+mn-ea"/>
                          <a:cs typeface="+mn-cs"/>
                        </a:rPr>
                        <a:t>To permit the District Property Advisory Committee to review at least every three years the adequacy of all accommodation provided. (Law Book 2.24.6)	</a:t>
                      </a:r>
                    </a:p>
                  </a:txBody>
                  <a:tcPr/>
                </a:tc>
                <a:extLst>
                  <a:ext uri="{0D108BD9-81ED-4DB2-BD59-A6C34878D82A}">
                    <a16:rowId xmlns:a16="http://schemas.microsoft.com/office/drawing/2014/main" val="2674203101"/>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NZ" sz="1600" b="0" i="0" u="none" strike="noStrike" kern="1200" baseline="0" dirty="0">
                          <a:solidFill>
                            <a:schemeClr val="dk1"/>
                          </a:solidFill>
                          <a:latin typeface="+mn-lt"/>
                          <a:ea typeface="+mn-ea"/>
                          <a:cs typeface="+mn-cs"/>
                        </a:rPr>
                        <a:t>Where a Minister dies the spouse/partner shall be entitled to continue rent free occupancy of the house for three months after the death of the Minister. Any other arrangements applying prior to the death shall continue during the three-month period. (Law Book 2.24.3)	</a:t>
                      </a:r>
                    </a:p>
                  </a:txBody>
                  <a:tcPr/>
                </a:tc>
                <a:tc>
                  <a:txBody>
                    <a:bodyPr/>
                    <a:lstStyle/>
                    <a:p>
                      <a:endParaRPr lang="en-NZ" sz="1600" dirty="0"/>
                    </a:p>
                  </a:txBody>
                  <a:tcPr/>
                </a:tc>
                <a:extLst>
                  <a:ext uri="{0D108BD9-81ED-4DB2-BD59-A6C34878D82A}">
                    <a16:rowId xmlns:a16="http://schemas.microsoft.com/office/drawing/2014/main" val="920418002"/>
                  </a:ext>
                </a:extLst>
              </a:tr>
            </a:tbl>
          </a:graphicData>
        </a:graphic>
      </p:graphicFrame>
      <p:sp>
        <p:nvSpPr>
          <p:cNvPr id="3" name="Slide Number Placeholder 2">
            <a:extLst>
              <a:ext uri="{FF2B5EF4-FFF2-40B4-BE49-F238E27FC236}">
                <a16:creationId xmlns:a16="http://schemas.microsoft.com/office/drawing/2014/main" id="{82C7BA01-43E2-4A31-86CE-68A3E0A6C467}"/>
              </a:ext>
            </a:extLst>
          </p:cNvPr>
          <p:cNvSpPr>
            <a:spLocks noGrp="1"/>
          </p:cNvSpPr>
          <p:nvPr>
            <p:ph type="sldNum" sz="quarter" idx="12"/>
          </p:nvPr>
        </p:nvSpPr>
        <p:spPr/>
        <p:txBody>
          <a:bodyPr/>
          <a:lstStyle/>
          <a:p>
            <a:fld id="{A7B37317-5730-47F1-B7FE-A237834E48C9}" type="slidenum">
              <a:rPr lang="en-NZ" smtClean="0"/>
              <a:t>4</a:t>
            </a:fld>
            <a:endParaRPr lang="en-NZ" dirty="0"/>
          </a:p>
        </p:txBody>
      </p:sp>
    </p:spTree>
    <p:extLst>
      <p:ext uri="{BB962C8B-B14F-4D97-AF65-F5344CB8AC3E}">
        <p14:creationId xmlns:p14="http://schemas.microsoft.com/office/powerpoint/2010/main" val="14200123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47703" y="864094"/>
            <a:ext cx="10241692" cy="485736"/>
          </a:xfrm>
        </p:spPr>
        <p:txBody>
          <a:bodyPr/>
          <a:lstStyle/>
          <a:p>
            <a:r>
              <a:rPr lang="en-NZ" dirty="0"/>
              <a:t>Parish’s Rights and Responsibilities</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694685484"/>
              </p:ext>
            </p:extLst>
          </p:nvPr>
        </p:nvGraphicFramePr>
        <p:xfrm>
          <a:off x="1247703" y="1349830"/>
          <a:ext cx="10242550" cy="5314451"/>
        </p:xfrm>
        <a:graphic>
          <a:graphicData uri="http://schemas.openxmlformats.org/drawingml/2006/table">
            <a:tbl>
              <a:tblPr firstRow="1" bandRow="1">
                <a:tableStyleId>{5C22544A-7EE6-4342-B048-85BDC9FD1C3A}</a:tableStyleId>
              </a:tblPr>
              <a:tblGrid>
                <a:gridCol w="5121275">
                  <a:extLst>
                    <a:ext uri="{9D8B030D-6E8A-4147-A177-3AD203B41FA5}">
                      <a16:colId xmlns:a16="http://schemas.microsoft.com/office/drawing/2014/main" val="1210107021"/>
                    </a:ext>
                  </a:extLst>
                </a:gridCol>
                <a:gridCol w="5121275">
                  <a:extLst>
                    <a:ext uri="{9D8B030D-6E8A-4147-A177-3AD203B41FA5}">
                      <a16:colId xmlns:a16="http://schemas.microsoft.com/office/drawing/2014/main" val="4149169521"/>
                    </a:ext>
                  </a:extLst>
                </a:gridCol>
              </a:tblGrid>
              <a:tr h="370840">
                <a:tc>
                  <a:txBody>
                    <a:bodyPr/>
                    <a:lstStyle/>
                    <a:p>
                      <a:r>
                        <a:rPr lang="en-NZ" sz="1600" dirty="0"/>
                        <a:t>Rights</a:t>
                      </a:r>
                    </a:p>
                  </a:txBody>
                  <a:tcPr/>
                </a:tc>
                <a:tc>
                  <a:txBody>
                    <a:bodyPr/>
                    <a:lstStyle/>
                    <a:p>
                      <a:r>
                        <a:rPr lang="en-NZ" sz="1600" dirty="0"/>
                        <a:t>Responsibilities</a:t>
                      </a:r>
                    </a:p>
                  </a:txBody>
                  <a:tcPr/>
                </a:tc>
                <a:extLst>
                  <a:ext uri="{0D108BD9-81ED-4DB2-BD59-A6C34878D82A}">
                    <a16:rowId xmlns:a16="http://schemas.microsoft.com/office/drawing/2014/main" val="1547657918"/>
                  </a:ext>
                </a:extLst>
              </a:tr>
              <a:tr h="56465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NZ" sz="1300" b="0" i="0" u="none" strike="noStrike" kern="1200" baseline="0" dirty="0">
                          <a:solidFill>
                            <a:schemeClr val="dk1"/>
                          </a:solidFill>
                          <a:latin typeface="+mn-lt"/>
                          <a:ea typeface="+mn-ea"/>
                          <a:cs typeface="+mn-cs"/>
                        </a:rPr>
                        <a:t>To have the house and grounds treated with respect and cared for in a responsible manner</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NZ" sz="1300" b="0" i="0" u="none" strike="noStrike" kern="1200" baseline="0" dirty="0">
                          <a:solidFill>
                            <a:schemeClr val="dk1"/>
                          </a:solidFill>
                          <a:latin typeface="+mn-lt"/>
                          <a:ea typeface="+mn-ea"/>
                          <a:cs typeface="+mn-cs"/>
                        </a:rPr>
                        <a:t>To provide a residence of good standard that meets the requirements as determined by Conference	</a:t>
                      </a:r>
                    </a:p>
                  </a:txBody>
                  <a:tcPr/>
                </a:tc>
                <a:extLst>
                  <a:ext uri="{0D108BD9-81ED-4DB2-BD59-A6C34878D82A}">
                    <a16:rowId xmlns:a16="http://schemas.microsoft.com/office/drawing/2014/main" val="1004812885"/>
                  </a:ext>
                </a:extLst>
              </a:tr>
              <a:tr h="44699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NZ" sz="1300" b="0" i="0" u="none" strike="noStrike" kern="1200" baseline="0" dirty="0">
                          <a:solidFill>
                            <a:schemeClr val="dk1"/>
                          </a:solidFill>
                          <a:latin typeface="+mn-lt"/>
                          <a:ea typeface="+mn-ea"/>
                          <a:cs typeface="+mn-cs"/>
                        </a:rPr>
                        <a:t>To have access to the property, after giving reasonable notice, to determine any maintenance needs	</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NZ" sz="1300" b="0" i="0" u="none" strike="noStrike" kern="1200" baseline="0" dirty="0">
                          <a:solidFill>
                            <a:schemeClr val="dk1"/>
                          </a:solidFill>
                          <a:latin typeface="+mn-lt"/>
                          <a:ea typeface="+mn-ea"/>
                          <a:cs typeface="+mn-cs"/>
                        </a:rPr>
                        <a:t>To maintain the property, with regular attention to painting, paperhanging and provided furnishings	</a:t>
                      </a:r>
                    </a:p>
                  </a:txBody>
                  <a:tcPr/>
                </a:tc>
                <a:extLst>
                  <a:ext uri="{0D108BD9-81ED-4DB2-BD59-A6C34878D82A}">
                    <a16:rowId xmlns:a16="http://schemas.microsoft.com/office/drawing/2014/main" val="2136718642"/>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NZ" sz="1300" dirty="0"/>
                        <a:t>To be</a:t>
                      </a:r>
                      <a:r>
                        <a:rPr lang="en-NZ" sz="1300" baseline="0" dirty="0"/>
                        <a:t> informed promptly of maintenance requirements</a:t>
                      </a:r>
                      <a:endParaRPr lang="en-NZ" sz="1300" dirty="0"/>
                    </a:p>
                  </a:txBody>
                  <a:tcPr/>
                </a:tc>
                <a:tc>
                  <a:txBody>
                    <a:bodyPr/>
                    <a:lstStyle/>
                    <a:p>
                      <a:r>
                        <a:rPr lang="en-NZ" sz="1300" b="0" i="0" u="none" strike="noStrike" kern="1200" baseline="0" dirty="0">
                          <a:solidFill>
                            <a:schemeClr val="dk1"/>
                          </a:solidFill>
                          <a:latin typeface="+mn-lt"/>
                          <a:ea typeface="+mn-ea"/>
                          <a:cs typeface="+mn-cs"/>
                        </a:rPr>
                        <a:t>To insure the building and provided contents.	</a:t>
                      </a:r>
                    </a:p>
                  </a:txBody>
                  <a:tcPr/>
                </a:tc>
                <a:extLst>
                  <a:ext uri="{0D108BD9-81ED-4DB2-BD59-A6C34878D82A}">
                    <a16:rowId xmlns:a16="http://schemas.microsoft.com/office/drawing/2014/main" val="2630501615"/>
                  </a:ext>
                </a:extLst>
              </a:tr>
              <a:tr h="370840">
                <a:tc>
                  <a:txBody>
                    <a:bodyPr/>
                    <a:lstStyle/>
                    <a:p>
                      <a:r>
                        <a:rPr lang="en-NZ" sz="1300" b="0" i="0" u="none" strike="noStrike" kern="1200" baseline="0" dirty="0">
                          <a:solidFill>
                            <a:schemeClr val="dk1"/>
                          </a:solidFill>
                          <a:latin typeface="+mn-lt"/>
                          <a:ea typeface="+mn-ea"/>
                          <a:cs typeface="+mn-cs"/>
                        </a:rPr>
                        <a:t>To regularly (annually) inspect the property to determine</a:t>
                      </a:r>
                    </a:p>
                    <a:p>
                      <a:r>
                        <a:rPr lang="en-NZ" sz="1300" b="0" i="0" u="none" strike="noStrike" kern="1200" baseline="0" dirty="0">
                          <a:solidFill>
                            <a:schemeClr val="dk1"/>
                          </a:solidFill>
                          <a:latin typeface="+mn-lt"/>
                          <a:ea typeface="+mn-ea"/>
                          <a:cs typeface="+mn-cs"/>
                        </a:rPr>
                        <a:t>required maintenance and upgrading</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NZ" sz="1300" b="0" i="0" u="none" strike="noStrike" kern="1200" baseline="0" dirty="0">
                          <a:solidFill>
                            <a:schemeClr val="dk1"/>
                          </a:solidFill>
                          <a:latin typeface="+mn-lt"/>
                          <a:ea typeface="+mn-ea"/>
                          <a:cs typeface="+mn-cs"/>
                        </a:rPr>
                        <a:t>To regularly (annually) inspect the property to determine required maintenance and upgrading	</a:t>
                      </a:r>
                    </a:p>
                  </a:txBody>
                  <a:tcPr/>
                </a:tc>
                <a:extLst>
                  <a:ext uri="{0D108BD9-81ED-4DB2-BD59-A6C34878D82A}">
                    <a16:rowId xmlns:a16="http://schemas.microsoft.com/office/drawing/2014/main" val="1420551683"/>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NZ" sz="1300" b="0" i="0" u="none" strike="noStrike" kern="1200" baseline="0" dirty="0">
                          <a:solidFill>
                            <a:schemeClr val="dk1"/>
                          </a:solidFill>
                          <a:latin typeface="+mn-lt"/>
                          <a:ea typeface="+mn-ea"/>
                          <a:cs typeface="+mn-cs"/>
                        </a:rPr>
                        <a:t>To have support from the Synod Property Advisory Committee when dealing with property matters relating to the parsonage	</a:t>
                      </a:r>
                    </a:p>
                  </a:txBody>
                  <a:tcPr/>
                </a:tc>
                <a:tc>
                  <a:txBody>
                    <a:bodyPr/>
                    <a:lstStyle/>
                    <a:p>
                      <a:r>
                        <a:rPr lang="en-NZ" sz="1300" b="0" i="0" u="none" strike="noStrike" kern="1200" baseline="0" dirty="0">
                          <a:solidFill>
                            <a:schemeClr val="dk1"/>
                          </a:solidFill>
                          <a:latin typeface="+mn-lt"/>
                          <a:ea typeface="+mn-ea"/>
                          <a:cs typeface="+mn-cs"/>
                        </a:rPr>
                        <a:t>To consult with the Synod Property Advisory Committee when dealing with all appropriate property matters	</a:t>
                      </a:r>
                    </a:p>
                  </a:txBody>
                  <a:tcPr/>
                </a:tc>
                <a:extLst>
                  <a:ext uri="{0D108BD9-81ED-4DB2-BD59-A6C34878D82A}">
                    <a16:rowId xmlns:a16="http://schemas.microsoft.com/office/drawing/2014/main" val="1380866461"/>
                  </a:ext>
                </a:extLst>
              </a:tr>
              <a:tr h="370840">
                <a:tc>
                  <a:txBody>
                    <a:bodyPr/>
                    <a:lstStyle/>
                    <a:p>
                      <a:r>
                        <a:rPr lang="en-NZ" sz="1300" b="0" i="0" u="none" strike="noStrike" kern="1200" baseline="0" dirty="0">
                          <a:solidFill>
                            <a:schemeClr val="dk1"/>
                          </a:solidFill>
                          <a:latin typeface="+mn-lt"/>
                          <a:ea typeface="+mn-ea"/>
                          <a:cs typeface="+mn-cs"/>
                        </a:rPr>
                        <a:t>To have inspections from the Synod Property Advisory Committee members three yearly and prior to any change of Ministry within the parish, and advice regarding any maintenance etc. that needs attention</a:t>
                      </a:r>
                    </a:p>
                  </a:txBody>
                  <a:tcPr/>
                </a:tc>
                <a:tc>
                  <a:txBody>
                    <a:bodyPr/>
                    <a:lstStyle/>
                    <a:p>
                      <a:r>
                        <a:rPr lang="en-NZ" sz="1300" b="0" i="0" u="none" strike="noStrike" kern="1200" baseline="0" dirty="0">
                          <a:solidFill>
                            <a:schemeClr val="dk1"/>
                          </a:solidFill>
                          <a:latin typeface="+mn-lt"/>
                          <a:ea typeface="+mn-ea"/>
                          <a:cs typeface="+mn-cs"/>
                        </a:rPr>
                        <a:t>To respect the privacy of the ministerial family	</a:t>
                      </a:r>
                    </a:p>
                  </a:txBody>
                  <a:tcPr/>
                </a:tc>
                <a:extLst>
                  <a:ext uri="{0D108BD9-81ED-4DB2-BD59-A6C34878D82A}">
                    <a16:rowId xmlns:a16="http://schemas.microsoft.com/office/drawing/2014/main" val="1217909178"/>
                  </a:ext>
                </a:extLst>
              </a:tr>
              <a:tr h="370840">
                <a:tc>
                  <a:txBody>
                    <a:bodyPr/>
                    <a:lstStyle/>
                    <a:p>
                      <a:endParaRPr lang="en-NZ" sz="13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NZ" sz="1300" b="0" i="0" u="none" strike="noStrike" kern="1200" baseline="0" dirty="0">
                          <a:solidFill>
                            <a:schemeClr val="dk1"/>
                          </a:solidFill>
                          <a:latin typeface="+mn-lt"/>
                          <a:ea typeface="+mn-ea"/>
                          <a:cs typeface="+mn-cs"/>
                        </a:rPr>
                        <a:t>To have parsonage and grounds clean, inviting and well maintained for incoming Presbyters when a change of ministry is taking effect</a:t>
                      </a:r>
                    </a:p>
                  </a:txBody>
                  <a:tcPr/>
                </a:tc>
                <a:extLst>
                  <a:ext uri="{0D108BD9-81ED-4DB2-BD59-A6C34878D82A}">
                    <a16:rowId xmlns:a16="http://schemas.microsoft.com/office/drawing/2014/main" val="1494136550"/>
                  </a:ext>
                </a:extLst>
              </a:tr>
              <a:tr h="370840">
                <a:tc>
                  <a:txBody>
                    <a:bodyPr/>
                    <a:lstStyle/>
                    <a:p>
                      <a:endParaRPr lang="en-NZ" sz="13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NZ" sz="1300" b="0" i="0" u="none" strike="noStrike" kern="1200" baseline="0" dirty="0">
                          <a:solidFill>
                            <a:schemeClr val="dk1"/>
                          </a:solidFill>
                          <a:latin typeface="+mn-lt"/>
                          <a:ea typeface="+mn-ea"/>
                          <a:cs typeface="+mn-cs"/>
                        </a:rPr>
                        <a:t>To consult, where possible, with the new Presbyter with regard to any major refurbishment </a:t>
                      </a:r>
                      <a:r>
                        <a:rPr lang="en-NZ" sz="1300" b="0" i="0" u="none" strike="noStrike" kern="1200" baseline="0" dirty="0" err="1">
                          <a:solidFill>
                            <a:schemeClr val="dk1"/>
                          </a:solidFill>
                          <a:latin typeface="+mn-lt"/>
                          <a:ea typeface="+mn-ea"/>
                          <a:cs typeface="+mn-cs"/>
                        </a:rPr>
                        <a:t>etc</a:t>
                      </a:r>
                      <a:r>
                        <a:rPr lang="en-NZ" sz="1300" b="0" i="0" u="none" strike="noStrike" kern="1200" baseline="0" dirty="0">
                          <a:solidFill>
                            <a:schemeClr val="dk1"/>
                          </a:solidFill>
                          <a:latin typeface="+mn-lt"/>
                          <a:ea typeface="+mn-ea"/>
                          <a:cs typeface="+mn-cs"/>
                        </a:rPr>
                        <a:t>	</a:t>
                      </a:r>
                    </a:p>
                  </a:txBody>
                  <a:tcPr/>
                </a:tc>
                <a:extLst>
                  <a:ext uri="{0D108BD9-81ED-4DB2-BD59-A6C34878D82A}">
                    <a16:rowId xmlns:a16="http://schemas.microsoft.com/office/drawing/2014/main" val="3268112176"/>
                  </a:ext>
                </a:extLst>
              </a:tr>
              <a:tr h="370840">
                <a:tc>
                  <a:txBody>
                    <a:bodyPr/>
                    <a:lstStyle/>
                    <a:p>
                      <a:endParaRPr lang="en-NZ" sz="13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NZ" sz="1300" b="0" i="0" u="none" strike="noStrike" kern="1200" baseline="0" dirty="0">
                          <a:solidFill>
                            <a:schemeClr val="dk1"/>
                          </a:solidFill>
                          <a:latin typeface="+mn-lt"/>
                          <a:ea typeface="+mn-ea"/>
                          <a:cs typeface="+mn-cs"/>
                        </a:rPr>
                        <a:t>To seek the support of the Synod Property Advisory Committee and obtain the approval of the Methodist Connexional Property Committee before building, buying, selling, or making any structural alterations to the parsonage</a:t>
                      </a:r>
                    </a:p>
                  </a:txBody>
                  <a:tcPr/>
                </a:tc>
                <a:extLst>
                  <a:ext uri="{0D108BD9-81ED-4DB2-BD59-A6C34878D82A}">
                    <a16:rowId xmlns:a16="http://schemas.microsoft.com/office/drawing/2014/main" val="780041116"/>
                  </a:ext>
                </a:extLst>
              </a:tr>
            </a:tbl>
          </a:graphicData>
        </a:graphic>
      </p:graphicFrame>
      <p:sp>
        <p:nvSpPr>
          <p:cNvPr id="3" name="Slide Number Placeholder 2">
            <a:extLst>
              <a:ext uri="{FF2B5EF4-FFF2-40B4-BE49-F238E27FC236}">
                <a16:creationId xmlns:a16="http://schemas.microsoft.com/office/drawing/2014/main" id="{9F960F6E-D0DC-4CE2-9B98-E97CE524037B}"/>
              </a:ext>
            </a:extLst>
          </p:cNvPr>
          <p:cNvSpPr>
            <a:spLocks noGrp="1"/>
          </p:cNvSpPr>
          <p:nvPr>
            <p:ph type="sldNum" sz="quarter" idx="12"/>
          </p:nvPr>
        </p:nvSpPr>
        <p:spPr/>
        <p:txBody>
          <a:bodyPr/>
          <a:lstStyle/>
          <a:p>
            <a:fld id="{A7B37317-5730-47F1-B7FE-A237834E48C9}" type="slidenum">
              <a:rPr lang="en-NZ" smtClean="0"/>
              <a:t>5</a:t>
            </a:fld>
            <a:endParaRPr lang="en-NZ" dirty="0"/>
          </a:p>
        </p:txBody>
      </p:sp>
    </p:spTree>
    <p:extLst>
      <p:ext uri="{BB962C8B-B14F-4D97-AF65-F5344CB8AC3E}">
        <p14:creationId xmlns:p14="http://schemas.microsoft.com/office/powerpoint/2010/main" val="16348651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29302" y="951179"/>
            <a:ext cx="10241692" cy="926167"/>
          </a:xfrm>
        </p:spPr>
        <p:txBody>
          <a:bodyPr/>
          <a:lstStyle/>
          <a:p>
            <a:r>
              <a:rPr lang="en-NZ" dirty="0"/>
              <a:t>District Property Advisory Committee Rights and Responsibilities</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322717498"/>
              </p:ext>
            </p:extLst>
          </p:nvPr>
        </p:nvGraphicFramePr>
        <p:xfrm>
          <a:off x="1328738" y="1878013"/>
          <a:ext cx="10242550" cy="4577080"/>
        </p:xfrm>
        <a:graphic>
          <a:graphicData uri="http://schemas.openxmlformats.org/drawingml/2006/table">
            <a:tbl>
              <a:tblPr firstRow="1" bandRow="1">
                <a:tableStyleId>{5C22544A-7EE6-4342-B048-85BDC9FD1C3A}</a:tableStyleId>
              </a:tblPr>
              <a:tblGrid>
                <a:gridCol w="5121275">
                  <a:extLst>
                    <a:ext uri="{9D8B030D-6E8A-4147-A177-3AD203B41FA5}">
                      <a16:colId xmlns:a16="http://schemas.microsoft.com/office/drawing/2014/main" val="1706465099"/>
                    </a:ext>
                  </a:extLst>
                </a:gridCol>
                <a:gridCol w="5121275">
                  <a:extLst>
                    <a:ext uri="{9D8B030D-6E8A-4147-A177-3AD203B41FA5}">
                      <a16:colId xmlns:a16="http://schemas.microsoft.com/office/drawing/2014/main" val="1188581777"/>
                    </a:ext>
                  </a:extLst>
                </a:gridCol>
              </a:tblGrid>
              <a:tr h="370840">
                <a:tc>
                  <a:txBody>
                    <a:bodyPr/>
                    <a:lstStyle/>
                    <a:p>
                      <a:r>
                        <a:rPr lang="en-NZ" dirty="0"/>
                        <a:t>Rights </a:t>
                      </a:r>
                    </a:p>
                  </a:txBody>
                  <a:tcPr/>
                </a:tc>
                <a:tc>
                  <a:txBody>
                    <a:bodyPr/>
                    <a:lstStyle/>
                    <a:p>
                      <a:r>
                        <a:rPr lang="en-NZ" dirty="0"/>
                        <a:t>Responsibilities</a:t>
                      </a:r>
                    </a:p>
                  </a:txBody>
                  <a:tcPr/>
                </a:tc>
                <a:extLst>
                  <a:ext uri="{0D108BD9-81ED-4DB2-BD59-A6C34878D82A}">
                    <a16:rowId xmlns:a16="http://schemas.microsoft.com/office/drawing/2014/main" val="2617628708"/>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NZ" sz="1800" b="0" i="0" u="none" strike="noStrike" kern="1200" baseline="0" dirty="0">
                          <a:solidFill>
                            <a:schemeClr val="dk1"/>
                          </a:solidFill>
                          <a:latin typeface="+mn-lt"/>
                          <a:ea typeface="+mn-ea"/>
                          <a:cs typeface="+mn-cs"/>
                        </a:rPr>
                        <a:t>To expect early consultation by parishes on any matters relating to sale, purchase or alteration of parsonages. To be available to assist and advise parishes on any matter relating to the sale, purchase or alteration of a parsonage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NZ" sz="1800" b="0" i="0" u="none" strike="noStrike" kern="1200" baseline="0" dirty="0">
                          <a:solidFill>
                            <a:schemeClr val="dk1"/>
                          </a:solidFill>
                          <a:latin typeface="+mn-lt"/>
                          <a:ea typeface="+mn-ea"/>
                          <a:cs typeface="+mn-cs"/>
                        </a:rPr>
                        <a:t>To be available to assist and advise parishes on any matter relating to the sale, purchase or alteration of a parsonage	</a:t>
                      </a:r>
                    </a:p>
                    <a:p>
                      <a:endParaRPr lang="en-NZ" dirty="0"/>
                    </a:p>
                  </a:txBody>
                  <a:tcPr/>
                </a:tc>
                <a:extLst>
                  <a:ext uri="{0D108BD9-81ED-4DB2-BD59-A6C34878D82A}">
                    <a16:rowId xmlns:a16="http://schemas.microsoft.com/office/drawing/2014/main" val="1518155264"/>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NZ" sz="1800" b="0" i="0" u="none" strike="noStrike" kern="1200" baseline="0" dirty="0">
                          <a:solidFill>
                            <a:schemeClr val="dk1"/>
                          </a:solidFill>
                          <a:latin typeface="+mn-lt"/>
                          <a:ea typeface="+mn-ea"/>
                          <a:cs typeface="+mn-cs"/>
                        </a:rPr>
                        <a:t>To inspect the parsonage, after negotiations with the presbyter and the parish, at least three yearly and especially just prior to any change of ministry	</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NZ" sz="1800" b="0" i="0" u="none" strike="noStrike" kern="1200" baseline="0" dirty="0">
                          <a:solidFill>
                            <a:schemeClr val="dk1"/>
                          </a:solidFill>
                          <a:latin typeface="+mn-lt"/>
                          <a:ea typeface="+mn-ea"/>
                          <a:cs typeface="+mn-cs"/>
                        </a:rPr>
                        <a:t>To ensure that the parsonage is of adequate standard to meet the needs of the Presbyter and family</a:t>
                      </a:r>
                    </a:p>
                  </a:txBody>
                  <a:tcPr/>
                </a:tc>
                <a:extLst>
                  <a:ext uri="{0D108BD9-81ED-4DB2-BD59-A6C34878D82A}">
                    <a16:rowId xmlns:a16="http://schemas.microsoft.com/office/drawing/2014/main" val="3718405556"/>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NZ" sz="1800" b="0" i="0" u="none" strike="noStrike" kern="1200" baseline="0" dirty="0">
                          <a:solidFill>
                            <a:schemeClr val="dk1"/>
                          </a:solidFill>
                          <a:latin typeface="+mn-lt"/>
                          <a:ea typeface="+mn-ea"/>
                          <a:cs typeface="+mn-cs"/>
                        </a:rPr>
                        <a:t>To initiate annual reviews of the adequacy of all accommodation provided, whether occupied by a minister or not	</a:t>
                      </a:r>
                    </a:p>
                    <a:p>
                      <a:endParaRPr lang="en-NZ"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NZ" sz="1800" b="0" i="0" u="none" strike="noStrike" kern="1200" baseline="0" dirty="0">
                          <a:solidFill>
                            <a:schemeClr val="dk1"/>
                          </a:solidFill>
                          <a:latin typeface="+mn-lt"/>
                          <a:ea typeface="+mn-ea"/>
                          <a:cs typeface="+mn-cs"/>
                        </a:rPr>
                        <a:t>To initiate at least every three years reviews of the adequacy of all accommodation provided, whether occupied by a minister or not, and to initiate appropriate action as required.(Law Book 2.24.6)	</a:t>
                      </a:r>
                    </a:p>
                  </a:txBody>
                  <a:tcPr/>
                </a:tc>
                <a:extLst>
                  <a:ext uri="{0D108BD9-81ED-4DB2-BD59-A6C34878D82A}">
                    <a16:rowId xmlns:a16="http://schemas.microsoft.com/office/drawing/2014/main" val="473425071"/>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NZ" sz="1800" b="0" i="0" u="none" strike="noStrike" kern="1200" baseline="0" dirty="0">
                          <a:solidFill>
                            <a:schemeClr val="dk1"/>
                          </a:solidFill>
                          <a:latin typeface="+mn-lt"/>
                          <a:ea typeface="+mn-ea"/>
                          <a:cs typeface="+mn-cs"/>
                        </a:rPr>
                        <a:t>To be advised of action taken as a result of recommendations made to parishes	</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NZ" sz="1800" b="0" i="0" u="none" strike="noStrike" kern="1200" baseline="0" dirty="0">
                        <a:solidFill>
                          <a:schemeClr val="dk1"/>
                        </a:solidFill>
                        <a:latin typeface="+mn-lt"/>
                        <a:ea typeface="+mn-ea"/>
                        <a:cs typeface="+mn-cs"/>
                      </a:endParaRPr>
                    </a:p>
                  </a:txBody>
                  <a:tcPr/>
                </a:tc>
                <a:extLst>
                  <a:ext uri="{0D108BD9-81ED-4DB2-BD59-A6C34878D82A}">
                    <a16:rowId xmlns:a16="http://schemas.microsoft.com/office/drawing/2014/main" val="1319560330"/>
                  </a:ext>
                </a:extLst>
              </a:tr>
            </a:tbl>
          </a:graphicData>
        </a:graphic>
      </p:graphicFrame>
      <p:sp>
        <p:nvSpPr>
          <p:cNvPr id="3" name="Slide Number Placeholder 2">
            <a:extLst>
              <a:ext uri="{FF2B5EF4-FFF2-40B4-BE49-F238E27FC236}">
                <a16:creationId xmlns:a16="http://schemas.microsoft.com/office/drawing/2014/main" id="{1D3BA8BF-344B-4F8B-90CA-EE2A653053DB}"/>
              </a:ext>
            </a:extLst>
          </p:cNvPr>
          <p:cNvSpPr>
            <a:spLocks noGrp="1"/>
          </p:cNvSpPr>
          <p:nvPr>
            <p:ph type="sldNum" sz="quarter" idx="12"/>
          </p:nvPr>
        </p:nvSpPr>
        <p:spPr/>
        <p:txBody>
          <a:bodyPr/>
          <a:lstStyle/>
          <a:p>
            <a:fld id="{A7B37317-5730-47F1-B7FE-A237834E48C9}" type="slidenum">
              <a:rPr lang="en-NZ" smtClean="0"/>
              <a:t>6</a:t>
            </a:fld>
            <a:endParaRPr lang="en-NZ" dirty="0"/>
          </a:p>
        </p:txBody>
      </p:sp>
    </p:spTree>
    <p:extLst>
      <p:ext uri="{BB962C8B-B14F-4D97-AF65-F5344CB8AC3E}">
        <p14:creationId xmlns:p14="http://schemas.microsoft.com/office/powerpoint/2010/main" val="13188168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a:t>General</a:t>
            </a:r>
          </a:p>
        </p:txBody>
      </p:sp>
      <p:sp>
        <p:nvSpPr>
          <p:cNvPr id="3" name="Content Placeholder 2"/>
          <p:cNvSpPr>
            <a:spLocks noGrp="1"/>
          </p:cNvSpPr>
          <p:nvPr>
            <p:ph idx="1"/>
          </p:nvPr>
        </p:nvSpPr>
        <p:spPr/>
        <p:txBody>
          <a:bodyPr/>
          <a:lstStyle/>
          <a:p>
            <a:r>
              <a:rPr lang="en-NZ" dirty="0"/>
              <a:t>Date of occupancy for new ministry</a:t>
            </a:r>
          </a:p>
          <a:p>
            <a:r>
              <a:rPr lang="en-NZ" dirty="0"/>
              <a:t>Renting property for the new minister</a:t>
            </a:r>
          </a:p>
          <a:p>
            <a:r>
              <a:rPr lang="en-NZ" dirty="0"/>
              <a:t>Parish provided accommodation</a:t>
            </a:r>
          </a:p>
          <a:p>
            <a:r>
              <a:rPr lang="en-NZ" dirty="0"/>
              <a:t>Presbyters living in their own home</a:t>
            </a:r>
          </a:p>
          <a:p>
            <a:r>
              <a:rPr lang="en-NZ" dirty="0"/>
              <a:t>Housing allowance</a:t>
            </a:r>
          </a:p>
          <a:p>
            <a:r>
              <a:rPr lang="en-NZ" dirty="0"/>
              <a:t>Tenancy agreements</a:t>
            </a:r>
          </a:p>
        </p:txBody>
      </p:sp>
      <p:sp>
        <p:nvSpPr>
          <p:cNvPr id="4" name="Slide Number Placeholder 3">
            <a:extLst>
              <a:ext uri="{FF2B5EF4-FFF2-40B4-BE49-F238E27FC236}">
                <a16:creationId xmlns:a16="http://schemas.microsoft.com/office/drawing/2014/main" id="{01A9286E-9B3F-4C9C-A3C6-5EA6D296D47C}"/>
              </a:ext>
            </a:extLst>
          </p:cNvPr>
          <p:cNvSpPr>
            <a:spLocks noGrp="1"/>
          </p:cNvSpPr>
          <p:nvPr>
            <p:ph type="sldNum" sz="quarter" idx="12"/>
          </p:nvPr>
        </p:nvSpPr>
        <p:spPr/>
        <p:txBody>
          <a:bodyPr/>
          <a:lstStyle/>
          <a:p>
            <a:fld id="{A7B37317-5730-47F1-B7FE-A237834E48C9}" type="slidenum">
              <a:rPr lang="en-NZ" smtClean="0"/>
              <a:t>7</a:t>
            </a:fld>
            <a:endParaRPr lang="en-NZ" dirty="0"/>
          </a:p>
        </p:txBody>
      </p:sp>
    </p:spTree>
    <p:extLst>
      <p:ext uri="{BB962C8B-B14F-4D97-AF65-F5344CB8AC3E}">
        <p14:creationId xmlns:p14="http://schemas.microsoft.com/office/powerpoint/2010/main" val="3175923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29302" y="1262721"/>
            <a:ext cx="10241692" cy="5312249"/>
          </a:xfrm>
        </p:spPr>
        <p:txBody>
          <a:bodyPr>
            <a:normAutofit fontScale="40000" lnSpcReduction="20000"/>
          </a:bodyPr>
          <a:lstStyle/>
          <a:p>
            <a:endParaRPr lang="en-NZ" dirty="0"/>
          </a:p>
          <a:p>
            <a:pPr marL="0" indent="0" algn="ctr">
              <a:buNone/>
            </a:pPr>
            <a:r>
              <a:rPr lang="en-NZ" b="1" dirty="0"/>
              <a:t>__________________________________________________________________________</a:t>
            </a:r>
          </a:p>
          <a:p>
            <a:endParaRPr lang="en-NZ" b="1" dirty="0"/>
          </a:p>
          <a:p>
            <a:pPr marL="0" indent="0" algn="ctr">
              <a:buNone/>
            </a:pPr>
            <a:r>
              <a:rPr lang="en-NZ" b="1" dirty="0"/>
              <a:t>SERVICE TENANCY AGREEMENT</a:t>
            </a:r>
            <a:endParaRPr lang="en-NZ" dirty="0"/>
          </a:p>
          <a:p>
            <a:pPr marL="0" indent="0" algn="ctr">
              <a:buNone/>
            </a:pPr>
            <a:r>
              <a:rPr lang="en-NZ" b="1" dirty="0"/>
              <a:t>__________________________________________________________________________</a:t>
            </a:r>
          </a:p>
          <a:p>
            <a:pPr marL="0" indent="0" algn="ctr">
              <a:buNone/>
            </a:pPr>
            <a:r>
              <a:rPr lang="en-NZ" b="1" dirty="0"/>
              <a:t>Between</a:t>
            </a:r>
            <a:endParaRPr lang="en-NZ" dirty="0"/>
          </a:p>
          <a:p>
            <a:pPr marL="0" indent="0" algn="ctr">
              <a:buNone/>
            </a:pPr>
            <a:endParaRPr lang="en-NZ" b="1" dirty="0"/>
          </a:p>
          <a:p>
            <a:pPr marL="0" indent="0" algn="ctr">
              <a:buNone/>
            </a:pPr>
            <a:endParaRPr lang="en-NZ" b="1" dirty="0"/>
          </a:p>
          <a:p>
            <a:pPr marL="0" indent="0" algn="ctr">
              <a:buNone/>
            </a:pPr>
            <a:endParaRPr lang="en-NZ" b="1" dirty="0"/>
          </a:p>
          <a:p>
            <a:pPr marL="0" indent="0" algn="ctr">
              <a:buNone/>
            </a:pPr>
            <a:r>
              <a:rPr lang="en-NZ" b="1" dirty="0"/>
              <a:t>__________________________________________________________________________</a:t>
            </a:r>
          </a:p>
          <a:p>
            <a:pPr marL="0" indent="0" algn="ctr">
              <a:buNone/>
            </a:pPr>
            <a:r>
              <a:rPr lang="en-NZ" b="1" dirty="0"/>
              <a:t>(PARISH)</a:t>
            </a:r>
            <a:endParaRPr lang="en-NZ" dirty="0"/>
          </a:p>
          <a:p>
            <a:pPr marL="0" indent="0" algn="ctr">
              <a:buNone/>
            </a:pPr>
            <a:endParaRPr lang="en-NZ" b="1" dirty="0"/>
          </a:p>
          <a:p>
            <a:pPr marL="0" indent="0" algn="ctr">
              <a:buNone/>
            </a:pPr>
            <a:r>
              <a:rPr lang="en-NZ" b="1" dirty="0"/>
              <a:t>AND</a:t>
            </a:r>
            <a:endParaRPr lang="en-NZ" dirty="0"/>
          </a:p>
          <a:p>
            <a:pPr marL="0" indent="0" algn="ctr">
              <a:buNone/>
            </a:pPr>
            <a:endParaRPr lang="en-NZ" b="1" dirty="0"/>
          </a:p>
          <a:p>
            <a:pPr marL="0" indent="0" algn="ctr">
              <a:buNone/>
            </a:pPr>
            <a:endParaRPr lang="en-NZ" b="1" dirty="0"/>
          </a:p>
          <a:p>
            <a:pPr marL="0" indent="0" algn="ctr">
              <a:buNone/>
            </a:pPr>
            <a:endParaRPr lang="en-NZ" b="1" dirty="0"/>
          </a:p>
          <a:p>
            <a:pPr marL="0" indent="0" algn="ctr">
              <a:buNone/>
            </a:pPr>
            <a:r>
              <a:rPr lang="en-NZ" b="1" dirty="0"/>
              <a:t>__________________________________________________________________________</a:t>
            </a:r>
          </a:p>
          <a:p>
            <a:pPr marL="0" indent="0" algn="ctr">
              <a:buNone/>
            </a:pPr>
            <a:r>
              <a:rPr lang="en-NZ" b="1" dirty="0"/>
              <a:t>(MINISTER)</a:t>
            </a:r>
            <a:endParaRPr lang="en-NZ" dirty="0"/>
          </a:p>
          <a:p>
            <a:endParaRPr lang="en-NZ" dirty="0"/>
          </a:p>
          <a:p>
            <a:pPr marL="0" indent="0">
              <a:buNone/>
            </a:pPr>
            <a:endParaRPr lang="en-NZ" b="1" dirty="0"/>
          </a:p>
          <a:p>
            <a:pPr marL="0" indent="0">
              <a:buNone/>
            </a:pPr>
            <a:endParaRPr lang="en-NZ" b="1" dirty="0"/>
          </a:p>
          <a:p>
            <a:pPr marL="0" indent="0">
              <a:buNone/>
            </a:pPr>
            <a:r>
              <a:rPr lang="en-NZ" b="1" dirty="0"/>
              <a:t>This form is available on the Methodist Church website: http://www.methodist.org.nz</a:t>
            </a:r>
            <a:endParaRPr lang="en-NZ" dirty="0"/>
          </a:p>
        </p:txBody>
      </p:sp>
      <p:sp>
        <p:nvSpPr>
          <p:cNvPr id="2" name="Slide Number Placeholder 1">
            <a:extLst>
              <a:ext uri="{FF2B5EF4-FFF2-40B4-BE49-F238E27FC236}">
                <a16:creationId xmlns:a16="http://schemas.microsoft.com/office/drawing/2014/main" id="{E766BC13-0F76-404A-80A6-F77A988D3DB3}"/>
              </a:ext>
            </a:extLst>
          </p:cNvPr>
          <p:cNvSpPr>
            <a:spLocks noGrp="1"/>
          </p:cNvSpPr>
          <p:nvPr>
            <p:ph type="sldNum" sz="quarter" idx="12"/>
          </p:nvPr>
        </p:nvSpPr>
        <p:spPr/>
        <p:txBody>
          <a:bodyPr/>
          <a:lstStyle/>
          <a:p>
            <a:fld id="{A7B37317-5730-47F1-B7FE-A237834E48C9}" type="slidenum">
              <a:rPr lang="en-NZ" smtClean="0"/>
              <a:t>8</a:t>
            </a:fld>
            <a:endParaRPr lang="en-NZ" dirty="0"/>
          </a:p>
        </p:txBody>
      </p:sp>
    </p:spTree>
    <p:extLst>
      <p:ext uri="{BB962C8B-B14F-4D97-AF65-F5344CB8AC3E}">
        <p14:creationId xmlns:p14="http://schemas.microsoft.com/office/powerpoint/2010/main" val="40937394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34789" y="831436"/>
            <a:ext cx="10241692" cy="926167"/>
          </a:xfrm>
        </p:spPr>
        <p:txBody>
          <a:bodyPr/>
          <a:lstStyle/>
          <a:p>
            <a:r>
              <a:rPr lang="en-NZ" dirty="0"/>
              <a:t>Tenancy Agreement – Presbyter’s own home</a:t>
            </a:r>
          </a:p>
        </p:txBody>
      </p:sp>
      <p:sp>
        <p:nvSpPr>
          <p:cNvPr id="3" name="Content Placeholder 2"/>
          <p:cNvSpPr>
            <a:spLocks noGrp="1"/>
          </p:cNvSpPr>
          <p:nvPr>
            <p:ph idx="1"/>
          </p:nvPr>
        </p:nvSpPr>
        <p:spPr>
          <a:xfrm>
            <a:off x="1334789" y="1578408"/>
            <a:ext cx="10241692" cy="4484935"/>
          </a:xfrm>
        </p:spPr>
        <p:txBody>
          <a:bodyPr>
            <a:normAutofit fontScale="25000" lnSpcReduction="20000"/>
          </a:bodyPr>
          <a:lstStyle/>
          <a:p>
            <a:r>
              <a:rPr lang="en-US" sz="4800" b="1" dirty="0">
                <a:latin typeface="+mn-lt"/>
              </a:rPr>
              <a:t>Landlord: </a:t>
            </a:r>
            <a:r>
              <a:rPr lang="en-US" sz="4800" dirty="0">
                <a:latin typeface="+mn-lt"/>
              </a:rPr>
              <a:t>means the Presbyter, Joint Family Home or Family Trust who own the property</a:t>
            </a:r>
            <a:endParaRPr lang="en-NZ" sz="4800" dirty="0">
              <a:latin typeface="+mn-lt"/>
            </a:endParaRPr>
          </a:p>
          <a:p>
            <a:r>
              <a:rPr lang="en-US" sz="4800" b="1" dirty="0">
                <a:latin typeface="+mn-lt"/>
              </a:rPr>
              <a:t>Tenant: </a:t>
            </a:r>
            <a:r>
              <a:rPr lang="en-US" sz="4800" dirty="0">
                <a:latin typeface="+mn-lt"/>
              </a:rPr>
              <a:t>is the Parish or Board.</a:t>
            </a:r>
            <a:endParaRPr lang="en-NZ" sz="4800" dirty="0">
              <a:latin typeface="+mn-lt"/>
            </a:endParaRPr>
          </a:p>
          <a:p>
            <a:pPr lvl="0"/>
            <a:r>
              <a:rPr lang="en-US" sz="4800" dirty="0">
                <a:latin typeface="+mn-lt"/>
              </a:rPr>
              <a:t>All tenancy agreements must be in writing. </a:t>
            </a:r>
            <a:endParaRPr lang="en-NZ" sz="4800" dirty="0">
              <a:latin typeface="+mn-lt"/>
            </a:endParaRPr>
          </a:p>
          <a:p>
            <a:pPr lvl="0"/>
            <a:r>
              <a:rPr lang="en-US" sz="4800" dirty="0">
                <a:latin typeface="+mn-lt"/>
              </a:rPr>
              <a:t>Both parties attention is drawn to the procedural and policy requirements of the Methodist Church as they are contained in Information Leaflet Number 26. </a:t>
            </a:r>
            <a:endParaRPr lang="en-NZ" sz="4800" dirty="0">
              <a:latin typeface="+mn-lt"/>
            </a:endParaRPr>
          </a:p>
          <a:p>
            <a:pPr lvl="0"/>
            <a:r>
              <a:rPr lang="en-US" sz="4800" dirty="0">
                <a:latin typeface="+mn-lt"/>
              </a:rPr>
              <a:t>The  landlord  must  provide  the  tenant  with  a  copy  of  this  agreement  prior  to  the commencement of the tenancy.</a:t>
            </a:r>
            <a:endParaRPr lang="en-NZ" sz="4800" dirty="0">
              <a:latin typeface="+mn-lt"/>
            </a:endParaRPr>
          </a:p>
          <a:p>
            <a:pPr lvl="0"/>
            <a:r>
              <a:rPr lang="en-US" sz="4800" dirty="0">
                <a:latin typeface="+mn-lt"/>
              </a:rPr>
              <a:t>This agreement must be completed in full and the tenant and landlord each keep a copy.</a:t>
            </a:r>
            <a:endParaRPr lang="en-NZ" sz="4800" dirty="0">
              <a:latin typeface="+mn-lt"/>
            </a:endParaRPr>
          </a:p>
          <a:p>
            <a:pPr lvl="0"/>
            <a:r>
              <a:rPr lang="en-US" sz="4800" dirty="0">
                <a:latin typeface="+mn-lt"/>
              </a:rPr>
              <a:t>Unless otherwise provided for within this agreement, the rights and obligations set out in the Residential Tenancies Act 1986 are implied into this residential tenancy agreement. </a:t>
            </a:r>
            <a:endParaRPr lang="en-NZ" sz="4800" dirty="0">
              <a:latin typeface="+mn-lt"/>
            </a:endParaRPr>
          </a:p>
          <a:p>
            <a:pPr lvl="0"/>
            <a:r>
              <a:rPr lang="en-US" sz="4800" dirty="0">
                <a:latin typeface="+mn-lt"/>
              </a:rPr>
              <a:t>Unless otherwise provided for within this agreement, no terms or conditions added to this agreement are valid if they are contrary to the Residential Tenancies Act 1986 and unless signed by all the Parties to this agreement.</a:t>
            </a:r>
            <a:endParaRPr lang="en-NZ" sz="4800" dirty="0">
              <a:latin typeface="+mn-lt"/>
            </a:endParaRPr>
          </a:p>
          <a:p>
            <a:pPr lvl="0"/>
            <a:r>
              <a:rPr lang="en-US" sz="4800" dirty="0">
                <a:latin typeface="+mn-lt"/>
              </a:rPr>
              <a:t>Before signing this agreement all parties should carefully read it and seek advice from the Department of Building and Housing if they are unclear about what they are agreeing to.</a:t>
            </a:r>
            <a:endParaRPr lang="en-NZ" sz="4800" dirty="0">
              <a:latin typeface="+mn-lt"/>
            </a:endParaRPr>
          </a:p>
          <a:p>
            <a:pPr lvl="0"/>
            <a:r>
              <a:rPr lang="en-US" sz="4800" dirty="0">
                <a:latin typeface="+mn-lt"/>
              </a:rPr>
              <a:t>The weekly rent payable as from each rent review date shall be determined by the process set out in Information leaflet 26, steps 1 to 5 and reviewed at the 31st January each year.</a:t>
            </a:r>
            <a:endParaRPr lang="en-NZ" sz="4800" dirty="0">
              <a:latin typeface="+mn-lt"/>
            </a:endParaRPr>
          </a:p>
          <a:p>
            <a:r>
              <a:rPr lang="en-US" sz="4800" dirty="0">
                <a:latin typeface="+mn-lt"/>
              </a:rPr>
              <a:t>Upon determination of the new rent, any overpayment shall be applied in payment of the next month’s rent and any amount then remaining shall immediately be refunded to the Tenant. Any shortfall in payment shall immediately be payable by the Tenant.</a:t>
            </a:r>
            <a:endParaRPr lang="en-NZ" sz="4800" dirty="0">
              <a:latin typeface="+mn-lt"/>
            </a:endParaRPr>
          </a:p>
          <a:p>
            <a:pPr lvl="0"/>
            <a:r>
              <a:rPr lang="en-US" sz="4800" dirty="0">
                <a:latin typeface="+mn-lt"/>
              </a:rPr>
              <a:t>No Bonds are required to be paid as part of this agreement.</a:t>
            </a:r>
            <a:endParaRPr lang="en-NZ" sz="4800" dirty="0">
              <a:latin typeface="+mn-lt"/>
            </a:endParaRPr>
          </a:p>
          <a:p>
            <a:pPr lvl="0"/>
            <a:r>
              <a:rPr lang="en-US" sz="4800" dirty="0">
                <a:latin typeface="+mn-lt"/>
              </a:rPr>
              <a:t>Parties to tenancy agreements are subject to the provisions of the Privacy Act 1993 (1)</a:t>
            </a:r>
            <a:endParaRPr lang="en-NZ" sz="4800" dirty="0">
              <a:latin typeface="+mn-lt"/>
            </a:endParaRPr>
          </a:p>
          <a:p>
            <a:pPr lvl="0"/>
            <a:r>
              <a:rPr lang="en-US" sz="4800" dirty="0">
                <a:latin typeface="+mn-lt"/>
              </a:rPr>
              <a:t>If there is a problem between the tenant and landlord, and they cannot agree, then in the first instance, the parties will follow the provisions within Information Leaflet Number 26.</a:t>
            </a:r>
            <a:endParaRPr lang="en-NZ" sz="4800" dirty="0">
              <a:latin typeface="+mn-lt"/>
            </a:endParaRPr>
          </a:p>
          <a:p>
            <a:endParaRPr lang="en-NZ" dirty="0"/>
          </a:p>
        </p:txBody>
      </p:sp>
      <p:sp>
        <p:nvSpPr>
          <p:cNvPr id="4" name="Slide Number Placeholder 3">
            <a:extLst>
              <a:ext uri="{FF2B5EF4-FFF2-40B4-BE49-F238E27FC236}">
                <a16:creationId xmlns:a16="http://schemas.microsoft.com/office/drawing/2014/main" id="{D8C45642-05FC-4FD9-A49E-F5B82B008155}"/>
              </a:ext>
            </a:extLst>
          </p:cNvPr>
          <p:cNvSpPr>
            <a:spLocks noGrp="1"/>
          </p:cNvSpPr>
          <p:nvPr>
            <p:ph type="sldNum" sz="quarter" idx="12"/>
          </p:nvPr>
        </p:nvSpPr>
        <p:spPr/>
        <p:txBody>
          <a:bodyPr/>
          <a:lstStyle/>
          <a:p>
            <a:fld id="{A7B37317-5730-47F1-B7FE-A237834E48C9}" type="slidenum">
              <a:rPr lang="en-NZ" smtClean="0"/>
              <a:t>9</a:t>
            </a:fld>
            <a:endParaRPr lang="en-NZ" dirty="0"/>
          </a:p>
        </p:txBody>
      </p:sp>
    </p:spTree>
    <p:extLst>
      <p:ext uri="{BB962C8B-B14F-4D97-AF65-F5344CB8AC3E}">
        <p14:creationId xmlns:p14="http://schemas.microsoft.com/office/powerpoint/2010/main" val="161492322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3082</TotalTime>
  <Words>2082</Words>
  <Application>Microsoft Office PowerPoint</Application>
  <PresentationFormat>Widescreen</PresentationFormat>
  <Paragraphs>274</Paragraphs>
  <Slides>13</Slides>
  <Notes>12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13</vt:i4>
      </vt:variant>
    </vt:vector>
  </HeadingPairs>
  <TitlesOfParts>
    <vt:vector size="20" baseType="lpstr">
      <vt:lpstr>Arial</vt:lpstr>
      <vt:lpstr>Calibri</vt:lpstr>
      <vt:lpstr>Calibri Light</vt:lpstr>
      <vt:lpstr>Garamond</vt:lpstr>
      <vt:lpstr>Times New Roman</vt:lpstr>
      <vt:lpstr>Verdana</vt:lpstr>
      <vt:lpstr>Office Theme</vt:lpstr>
      <vt:lpstr>Tenancies  for  Presbyters</vt:lpstr>
      <vt:lpstr>Things to Consider when building or buying a parsonage</vt:lpstr>
      <vt:lpstr>Parsonage furnishings</vt:lpstr>
      <vt:lpstr>Presbyter’s Rights and Responsibilities</vt:lpstr>
      <vt:lpstr>Parish’s Rights and Responsibilities</vt:lpstr>
      <vt:lpstr>District Property Advisory Committee Rights and Responsibilities</vt:lpstr>
      <vt:lpstr>General</vt:lpstr>
      <vt:lpstr>PowerPoint Presentation</vt:lpstr>
      <vt:lpstr>Tenancy Agreement – Presbyter’s own home</vt:lpstr>
      <vt:lpstr>Landlord’s responsibilities</vt:lpstr>
      <vt:lpstr>PowerPoint Presentation</vt:lpstr>
      <vt:lpstr>PowerPoint Presentation</vt:lpstr>
      <vt:lpstr>Sub Lease Agreement</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Connexional Offerings to assist with with Health and Safety</dc:title>
  <dc:creator>Trudy Downes</dc:creator>
  <cp:lastModifiedBy>Trudy Downes</cp:lastModifiedBy>
  <cp:revision>163</cp:revision>
  <cp:lastPrinted>2022-01-25T23:47:12Z</cp:lastPrinted>
  <dcterms:created xsi:type="dcterms:W3CDTF">2019-03-27T00:57:08Z</dcterms:created>
  <dcterms:modified xsi:type="dcterms:W3CDTF">2022-02-23T22:26:52Z</dcterms:modified>
</cp:coreProperties>
</file>