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485" r:id="rId2"/>
    <p:sldId id="486" r:id="rId3"/>
    <p:sldId id="487" r:id="rId4"/>
    <p:sldId id="488" r:id="rId5"/>
    <p:sldId id="489" r:id="rId6"/>
    <p:sldId id="490" r:id="rId7"/>
    <p:sldId id="491" r:id="rId8"/>
    <p:sldId id="492" r:id="rId9"/>
    <p:sldId id="494" r:id="rId10"/>
    <p:sldId id="495" r:id="rId11"/>
    <p:sldId id="496" r:id="rId12"/>
    <p:sldId id="498" r:id="rId13"/>
    <p:sldId id="497" r:id="rId14"/>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489"/>
    <a:srgbClr val="C7CFE9"/>
    <a:srgbClr val="F89E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222" autoAdjust="0"/>
  </p:normalViewPr>
  <p:slideViewPr>
    <p:cSldViewPr snapToGrid="0">
      <p:cViewPr varScale="1">
        <p:scale>
          <a:sx n="82" d="100"/>
          <a:sy n="82" d="100"/>
        </p:scale>
        <p:origin x="1620" y="84"/>
      </p:cViewPr>
      <p:guideLst/>
    </p:cSldViewPr>
  </p:slideViewPr>
  <p:outlineViewPr>
    <p:cViewPr>
      <p:scale>
        <a:sx n="33" d="100"/>
        <a:sy n="33" d="100"/>
      </p:scale>
      <p:origin x="0" y="-300"/>
    </p:cViewPr>
  </p:outlineViewPr>
  <p:notesTextViewPr>
    <p:cViewPr>
      <p:scale>
        <a:sx n="3" d="2"/>
        <a:sy n="3" d="2"/>
      </p:scale>
      <p:origin x="0" y="0"/>
    </p:cViewPr>
  </p:notesTextViewPr>
  <p:notesViewPr>
    <p:cSldViewPr snapToGrid="0">
      <p:cViewPr varScale="1">
        <p:scale>
          <a:sx n="84" d="100"/>
          <a:sy n="84" d="100"/>
        </p:scale>
        <p:origin x="306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787" cy="498693"/>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sz="quarter" idx="1"/>
          </p:nvPr>
        </p:nvSpPr>
        <p:spPr>
          <a:xfrm>
            <a:off x="3855838" y="2"/>
            <a:ext cx="2949787" cy="498693"/>
          </a:xfrm>
          <a:prstGeom prst="rect">
            <a:avLst/>
          </a:prstGeom>
        </p:spPr>
        <p:txBody>
          <a:bodyPr vert="horz" lIns="91440" tIns="45720" rIns="91440" bIns="45720" rtlCol="0"/>
          <a:lstStyle>
            <a:lvl1pPr algn="r">
              <a:defRPr sz="1200"/>
            </a:lvl1pPr>
          </a:lstStyle>
          <a:p>
            <a:fld id="{F67A976F-46F7-475E-B5DF-E3BB9E9DA947}" type="datetimeFigureOut">
              <a:rPr lang="en-NZ" smtClean="0"/>
              <a:t>24/02/2022</a:t>
            </a:fld>
            <a:endParaRPr lang="en-NZ" dirty="0"/>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NZ" dirty="0"/>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B8E65DD3-B921-4E17-8053-E75F851BEE2A}" type="slidenum">
              <a:rPr lang="en-NZ" smtClean="0"/>
              <a:t>‹#›</a:t>
            </a:fld>
            <a:endParaRPr lang="en-NZ" dirty="0"/>
          </a:p>
        </p:txBody>
      </p:sp>
    </p:spTree>
    <p:extLst>
      <p:ext uri="{BB962C8B-B14F-4D97-AF65-F5344CB8AC3E}">
        <p14:creationId xmlns:p14="http://schemas.microsoft.com/office/powerpoint/2010/main" val="4099527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55838" y="2"/>
            <a:ext cx="2949787" cy="498693"/>
          </a:xfrm>
          <a:prstGeom prst="rect">
            <a:avLst/>
          </a:prstGeom>
        </p:spPr>
        <p:txBody>
          <a:bodyPr vert="horz" lIns="91440" tIns="45720" rIns="91440" bIns="45720" rtlCol="0"/>
          <a:lstStyle>
            <a:lvl1pPr algn="r">
              <a:defRPr sz="1200"/>
            </a:lvl1pPr>
          </a:lstStyle>
          <a:p>
            <a:fld id="{ACF74567-0C04-41DA-AABD-62EFBCC02D48}" type="datetimeFigureOut">
              <a:rPr lang="en-NZ" smtClean="0"/>
              <a:t>24/02/2022</a:t>
            </a:fld>
            <a:endParaRPr lang="en-NZ" dirty="0"/>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C9D4DB5-9D86-4260-BEF3-79CF5F4E2250}" type="slidenum">
              <a:rPr lang="en-NZ" smtClean="0"/>
              <a:t>‹#›</a:t>
            </a:fld>
            <a:endParaRPr lang="en-NZ" dirty="0"/>
          </a:p>
        </p:txBody>
      </p:sp>
      <p:sp>
        <p:nvSpPr>
          <p:cNvPr id="8" name="Slide Image Placeholder 7"/>
          <p:cNvSpPr>
            <a:spLocks noGrp="1" noRot="1" noChangeAspect="1"/>
          </p:cNvSpPr>
          <p:nvPr>
            <p:ph type="sldImg" idx="2"/>
          </p:nvPr>
        </p:nvSpPr>
        <p:spPr>
          <a:xfrm>
            <a:off x="502285" y="591503"/>
            <a:ext cx="5962650" cy="3354387"/>
          </a:xfrm>
          <a:prstGeom prst="rect">
            <a:avLst/>
          </a:prstGeom>
          <a:noFill/>
          <a:ln w="12700">
            <a:solidFill>
              <a:prstClr val="black"/>
            </a:solidFill>
          </a:ln>
        </p:spPr>
        <p:txBody>
          <a:bodyPr vert="horz" lIns="91440" tIns="45720" rIns="91440" bIns="45720" rtlCol="0" anchor="ctr"/>
          <a:lstStyle/>
          <a:p>
            <a:endParaRPr lang="en-NZ" dirty="0"/>
          </a:p>
        </p:txBody>
      </p:sp>
      <p:sp>
        <p:nvSpPr>
          <p:cNvPr id="9" name="Header Placeholder 8"/>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NZ" dirty="0"/>
          </a:p>
        </p:txBody>
      </p:sp>
      <p:sp>
        <p:nvSpPr>
          <p:cNvPr id="10" name="Footer Placeholder 9"/>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NZ" dirty="0"/>
          </a:p>
        </p:txBody>
      </p:sp>
      <p:sp>
        <p:nvSpPr>
          <p:cNvPr id="11" name="Notes Placeholder 10"/>
          <p:cNvSpPr>
            <a:spLocks noGrp="1"/>
          </p:cNvSpPr>
          <p:nvPr>
            <p:ph type="body" sz="quarter" idx="3"/>
          </p:nvPr>
        </p:nvSpPr>
        <p:spPr>
          <a:xfrm>
            <a:off x="502284" y="4038698"/>
            <a:ext cx="5962651" cy="527675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3452372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Section</a:t>
            </a:r>
            <a:r>
              <a:rPr lang="en-NZ" baseline="0" dirty="0"/>
              <a:t> 18</a:t>
            </a:r>
          </a:p>
          <a:p>
            <a:r>
              <a:rPr lang="en-NZ" dirty="0"/>
              <a:t>Bricks and Mortar</a:t>
            </a:r>
          </a:p>
        </p:txBody>
      </p:sp>
      <p:sp>
        <p:nvSpPr>
          <p:cNvPr id="4" name="Slide Number Placeholder 3"/>
          <p:cNvSpPr>
            <a:spLocks noGrp="1"/>
          </p:cNvSpPr>
          <p:nvPr>
            <p:ph type="sldNum" sz="quarter" idx="10"/>
          </p:nvPr>
        </p:nvSpPr>
        <p:spPr/>
        <p:txBody>
          <a:bodyPr/>
          <a:lstStyle/>
          <a:p>
            <a:fld id="{9C9D4DB5-9D86-4260-BEF3-79CF5F4E2250}" type="slidenum">
              <a:rPr lang="en-NZ" smtClean="0"/>
              <a:t>2</a:t>
            </a:fld>
            <a:endParaRPr lang="en-NZ" dirty="0"/>
          </a:p>
        </p:txBody>
      </p:sp>
    </p:spTree>
    <p:extLst>
      <p:ext uri="{BB962C8B-B14F-4D97-AF65-F5344CB8AC3E}">
        <p14:creationId xmlns:p14="http://schemas.microsoft.com/office/powerpoint/2010/main" val="2130293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Page 3 - complete</a:t>
            </a:r>
          </a:p>
        </p:txBody>
      </p:sp>
      <p:sp>
        <p:nvSpPr>
          <p:cNvPr id="4" name="Slide Number Placeholder 3"/>
          <p:cNvSpPr>
            <a:spLocks noGrp="1"/>
          </p:cNvSpPr>
          <p:nvPr>
            <p:ph type="sldNum" sz="quarter" idx="10"/>
          </p:nvPr>
        </p:nvSpPr>
        <p:spPr/>
        <p:txBody>
          <a:bodyPr/>
          <a:lstStyle/>
          <a:p>
            <a:fld id="{9C9D4DB5-9D86-4260-BEF3-79CF5F4E2250}" type="slidenum">
              <a:rPr lang="en-NZ" smtClean="0"/>
              <a:t>11</a:t>
            </a:fld>
            <a:endParaRPr lang="en-NZ" dirty="0"/>
          </a:p>
        </p:txBody>
      </p:sp>
    </p:spTree>
    <p:extLst>
      <p:ext uri="{BB962C8B-B14F-4D97-AF65-F5344CB8AC3E}">
        <p14:creationId xmlns:p14="http://schemas.microsoft.com/office/powerpoint/2010/main" val="4164839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Complete</a:t>
            </a:r>
          </a:p>
        </p:txBody>
      </p:sp>
      <p:sp>
        <p:nvSpPr>
          <p:cNvPr id="4" name="Slide Number Placeholder 3"/>
          <p:cNvSpPr>
            <a:spLocks noGrp="1"/>
          </p:cNvSpPr>
          <p:nvPr>
            <p:ph type="sldNum" sz="quarter" idx="10"/>
          </p:nvPr>
        </p:nvSpPr>
        <p:spPr/>
        <p:txBody>
          <a:bodyPr/>
          <a:lstStyle/>
          <a:p>
            <a:fld id="{9C9D4DB5-9D86-4260-BEF3-79CF5F4E2250}" type="slidenum">
              <a:rPr lang="en-NZ" smtClean="0"/>
              <a:t>12</a:t>
            </a:fld>
            <a:endParaRPr lang="en-NZ" dirty="0"/>
          </a:p>
        </p:txBody>
      </p:sp>
    </p:spTree>
    <p:extLst>
      <p:ext uri="{BB962C8B-B14F-4D97-AF65-F5344CB8AC3E}">
        <p14:creationId xmlns:p14="http://schemas.microsoft.com/office/powerpoint/2010/main" val="4043571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Sub-lease</a:t>
            </a:r>
            <a:r>
              <a:rPr lang="en-NZ" baseline="0" dirty="0"/>
              <a:t> to lease back to the Presbyter</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13</a:t>
            </a:fld>
            <a:endParaRPr lang="en-NZ" dirty="0"/>
          </a:p>
        </p:txBody>
      </p:sp>
    </p:spTree>
    <p:extLst>
      <p:ext uri="{BB962C8B-B14F-4D97-AF65-F5344CB8AC3E}">
        <p14:creationId xmlns:p14="http://schemas.microsoft.com/office/powerpoint/2010/main" val="1432958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Bricks and Mortar</a:t>
            </a:r>
          </a:p>
          <a:p>
            <a:r>
              <a:rPr lang="en-NZ" dirty="0"/>
              <a:t>Section</a:t>
            </a:r>
            <a:r>
              <a:rPr lang="en-NZ" baseline="0" dirty="0"/>
              <a:t> 18 </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3</a:t>
            </a:fld>
            <a:endParaRPr lang="en-NZ" dirty="0"/>
          </a:p>
        </p:txBody>
      </p:sp>
    </p:spTree>
    <p:extLst>
      <p:ext uri="{BB962C8B-B14F-4D97-AF65-F5344CB8AC3E}">
        <p14:creationId xmlns:p14="http://schemas.microsoft.com/office/powerpoint/2010/main" val="191912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Section 18</a:t>
            </a:r>
          </a:p>
          <a:p>
            <a:r>
              <a:rPr lang="en-NZ" dirty="0"/>
              <a:t>Bricks and Mortar</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4</a:t>
            </a:fld>
            <a:endParaRPr lang="en-NZ" dirty="0"/>
          </a:p>
        </p:txBody>
      </p:sp>
    </p:spTree>
    <p:extLst>
      <p:ext uri="{BB962C8B-B14F-4D97-AF65-F5344CB8AC3E}">
        <p14:creationId xmlns:p14="http://schemas.microsoft.com/office/powerpoint/2010/main" val="2240567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Section</a:t>
            </a:r>
            <a:r>
              <a:rPr lang="en-NZ" baseline="0" dirty="0"/>
              <a:t> 18 </a:t>
            </a:r>
          </a:p>
          <a:p>
            <a:r>
              <a:rPr lang="en-NZ" baseline="0" dirty="0"/>
              <a:t>Bricks and Mortar</a:t>
            </a:r>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5</a:t>
            </a:fld>
            <a:endParaRPr lang="en-NZ" dirty="0"/>
          </a:p>
        </p:txBody>
      </p:sp>
    </p:spTree>
    <p:extLst>
      <p:ext uri="{BB962C8B-B14F-4D97-AF65-F5344CB8AC3E}">
        <p14:creationId xmlns:p14="http://schemas.microsoft.com/office/powerpoint/2010/main" val="2123920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Section 18 Bricks and Mortar</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6</a:t>
            </a:fld>
            <a:endParaRPr lang="en-NZ" dirty="0"/>
          </a:p>
        </p:txBody>
      </p:sp>
    </p:spTree>
    <p:extLst>
      <p:ext uri="{BB962C8B-B14F-4D97-AF65-F5344CB8AC3E}">
        <p14:creationId xmlns:p14="http://schemas.microsoft.com/office/powerpoint/2010/main" val="401586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NZ" dirty="0"/>
              <a:t>Date</a:t>
            </a:r>
            <a:r>
              <a:rPr lang="en-NZ" baseline="0" dirty="0"/>
              <a:t> of occupancy 2 February </a:t>
            </a:r>
          </a:p>
          <a:p>
            <a:pPr marL="171450" indent="-171450">
              <a:buFont typeface="Arial" panose="020B0604020202020204" pitchFamily="34" charset="0"/>
              <a:buChar char="•"/>
            </a:pPr>
            <a:r>
              <a:rPr lang="en-NZ" baseline="0" dirty="0"/>
              <a:t>Parish will be responsible for the payment of rent for rental properties, normal custom for the parish to own the parsonage</a:t>
            </a:r>
          </a:p>
          <a:p>
            <a:pPr marL="171450" indent="-171450">
              <a:buFont typeface="Arial" panose="020B0604020202020204" pitchFamily="34" charset="0"/>
              <a:buChar char="•"/>
            </a:pPr>
            <a:r>
              <a:rPr lang="en-NZ" dirty="0"/>
              <a:t>Presbyter</a:t>
            </a:r>
            <a:r>
              <a:rPr lang="en-NZ" baseline="0" dirty="0"/>
              <a:t> can live in other accommodation, apply to Synod. Location for ministerial effectiveness</a:t>
            </a:r>
          </a:p>
          <a:p>
            <a:pPr marL="171450" indent="-171450">
              <a:buFont typeface="Arial" panose="020B0604020202020204" pitchFamily="34" charset="0"/>
              <a:buChar char="•"/>
            </a:pPr>
            <a:r>
              <a:rPr lang="en-NZ" baseline="0" dirty="0"/>
              <a:t>Presbyter can live in their own home, if the parish rent the parsonage </a:t>
            </a:r>
            <a:endParaRPr lang="en-NZ" dirty="0"/>
          </a:p>
          <a:p>
            <a:pPr marL="171450" indent="-171450">
              <a:buFont typeface="Arial" panose="020B0604020202020204" pitchFamily="34" charset="0"/>
              <a:buChar char="•"/>
            </a:pPr>
            <a:r>
              <a:rPr lang="en-NZ" sz="1200" b="0" i="0" u="none" strike="noStrike" kern="1200" baseline="0" dirty="0">
                <a:solidFill>
                  <a:schemeClr val="tx1"/>
                </a:solidFill>
                <a:latin typeface="+mn-lt"/>
                <a:ea typeface="+mn-ea"/>
                <a:cs typeface="+mn-cs"/>
              </a:rPr>
              <a:t>In 2008, Conference adopted provisions which allow parishes and boards to rent the Presbyter’s own home to meet the requirement to provide suitable accommodation for full-time presbyters</a:t>
            </a:r>
            <a:endParaRPr lang="en-NZ" dirty="0"/>
          </a:p>
          <a:p>
            <a:pPr marL="171450" indent="-171450">
              <a:buFont typeface="Arial" panose="020B0604020202020204" pitchFamily="34" charset="0"/>
              <a:buChar char="•"/>
            </a:pPr>
            <a:r>
              <a:rPr lang="en-NZ" dirty="0"/>
              <a:t>Housing</a:t>
            </a:r>
            <a:r>
              <a:rPr lang="en-NZ" baseline="0" dirty="0"/>
              <a:t> allowance is based on current rent rates for the location</a:t>
            </a:r>
          </a:p>
          <a:p>
            <a:pPr marL="171450" indent="-171450">
              <a:buFont typeface="Arial" panose="020B0604020202020204" pitchFamily="34" charset="0"/>
              <a:buChar char="•"/>
            </a:pPr>
            <a:r>
              <a:rPr lang="en-NZ" baseline="0" dirty="0"/>
              <a:t>Service tenancy agreement</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7</a:t>
            </a:fld>
            <a:endParaRPr lang="en-NZ" dirty="0"/>
          </a:p>
        </p:txBody>
      </p:sp>
    </p:spTree>
    <p:extLst>
      <p:ext uri="{BB962C8B-B14F-4D97-AF65-F5344CB8AC3E}">
        <p14:creationId xmlns:p14="http://schemas.microsoft.com/office/powerpoint/2010/main" val="1757839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NZ" dirty="0"/>
              <a:t>Service Tenancy Agreement – Parish owns</a:t>
            </a:r>
            <a:r>
              <a:rPr lang="en-NZ" baseline="0" dirty="0"/>
              <a:t> the property</a:t>
            </a:r>
            <a:endParaRPr lang="en-NZ" dirty="0"/>
          </a:p>
          <a:p>
            <a:pPr marL="171450" indent="-171450">
              <a:buFont typeface="Arial" panose="020B0604020202020204" pitchFamily="34" charset="0"/>
              <a:buChar char="•"/>
            </a:pPr>
            <a:r>
              <a:rPr lang="en-NZ" dirty="0"/>
              <a:t>Appendix</a:t>
            </a:r>
            <a:r>
              <a:rPr lang="en-NZ" baseline="0" dirty="0"/>
              <a:t> 2</a:t>
            </a:r>
            <a:endParaRPr lang="en-NZ" dirty="0"/>
          </a:p>
          <a:p>
            <a:pPr marL="171450" indent="-171450">
              <a:buFont typeface="Arial" panose="020B0604020202020204" pitchFamily="34" charset="0"/>
              <a:buChar char="•"/>
            </a:pPr>
            <a:r>
              <a:rPr lang="en-NZ" dirty="0"/>
              <a:t>Page 116 Bricks and Mortar</a:t>
            </a:r>
          </a:p>
          <a:p>
            <a:pPr marL="171450" indent="-171450">
              <a:buFont typeface="Arial" panose="020B0604020202020204" pitchFamily="34" charset="0"/>
              <a:buChar char="•"/>
            </a:pPr>
            <a:r>
              <a:rPr lang="en-NZ" dirty="0"/>
              <a:t>Healthy Homes – insulation, ventilation</a:t>
            </a:r>
            <a:r>
              <a:rPr lang="en-NZ" baseline="0" dirty="0"/>
              <a:t> heating, moisture ingress and drainage, draft stopping</a:t>
            </a:r>
            <a:endParaRPr lang="en-NZ" dirty="0"/>
          </a:p>
          <a:p>
            <a:pPr marL="171450" indent="-171450">
              <a:buFont typeface="Arial" panose="020B0604020202020204" pitchFamily="34" charset="0"/>
              <a:buChar char="•"/>
            </a:pPr>
            <a:r>
              <a:rPr lang="en-NZ" dirty="0"/>
              <a:t>Smoke alarms</a:t>
            </a:r>
          </a:p>
          <a:p>
            <a:pPr marL="171450" indent="-171450">
              <a:buFont typeface="Arial" panose="020B0604020202020204" pitchFamily="34" charset="0"/>
              <a:buChar char="•"/>
            </a:pPr>
            <a:r>
              <a:rPr lang="en-NZ" dirty="0"/>
              <a:t>Insulation</a:t>
            </a:r>
            <a:r>
              <a:rPr lang="en-NZ" baseline="0" dirty="0"/>
              <a:t> is necessary for thermal management – to reduce heat transfer, acoustic, fire and impact insulation</a:t>
            </a:r>
          </a:p>
          <a:p>
            <a:pPr marL="171450" indent="-171450">
              <a:buFont typeface="Arial" panose="020B0604020202020204" pitchFamily="34" charset="0"/>
              <a:buChar char="•"/>
            </a:pPr>
            <a:r>
              <a:rPr lang="en-NZ" baseline="0" dirty="0"/>
              <a:t>statement – where is the insulation – ceiling, floor, walls</a:t>
            </a:r>
          </a:p>
          <a:p>
            <a:pPr marL="171450" indent="-171450">
              <a:buFont typeface="Arial" panose="020B0604020202020204" pitchFamily="34" charset="0"/>
              <a:buChar char="•"/>
            </a:pPr>
            <a:r>
              <a:rPr lang="en-NZ" baseline="0" dirty="0"/>
              <a:t>Type and condition of the insulation eg fibreglass - batts, mineral wool, polyurethane, polystyrene</a:t>
            </a:r>
          </a:p>
          <a:p>
            <a:pPr marL="171450" indent="-171450">
              <a:buFont typeface="Arial" panose="020B0604020202020204" pitchFamily="34" charset="0"/>
              <a:buChar char="•"/>
            </a:pPr>
            <a:r>
              <a:rPr lang="en-NZ" baseline="0" dirty="0"/>
              <a:t>$0 rent</a:t>
            </a:r>
          </a:p>
          <a:p>
            <a:pPr marL="171450" indent="-171450">
              <a:buFont typeface="Arial" panose="020B0604020202020204" pitchFamily="34" charset="0"/>
              <a:buChar char="•"/>
            </a:pPr>
            <a:r>
              <a:rPr lang="en-NZ" baseline="0" dirty="0"/>
              <a:t>$0 bond – except for very rare occasions – previous damage to another parsonage</a:t>
            </a:r>
          </a:p>
          <a:p>
            <a:pPr marL="171450" indent="-171450">
              <a:buFont typeface="Arial" panose="020B0604020202020204" pitchFamily="34" charset="0"/>
              <a:buChar char="•"/>
            </a:pPr>
            <a:r>
              <a:rPr lang="en-NZ" baseline="0" dirty="0"/>
              <a:t>Regular Inspections – not less than annually </a:t>
            </a:r>
          </a:p>
          <a:p>
            <a:pPr marL="171450" indent="-171450">
              <a:buFont typeface="Arial" panose="020B0604020202020204" pitchFamily="34" charset="0"/>
              <a:buChar char="•"/>
            </a:pPr>
            <a:r>
              <a:rPr lang="en-NZ" baseline="0" dirty="0"/>
              <a:t>Outgoings – electricity and gas, an water use 25% above average charge – 1000 litres a day for an average family</a:t>
            </a:r>
          </a:p>
          <a:p>
            <a:pPr marL="171450" indent="-171450">
              <a:buFont typeface="Arial" panose="020B0604020202020204" pitchFamily="34" charset="0"/>
              <a:buChar char="•"/>
            </a:pPr>
            <a:r>
              <a:rPr lang="en-NZ" baseline="0" dirty="0"/>
              <a:t>Number of persons</a:t>
            </a:r>
          </a:p>
          <a:p>
            <a:pPr marL="171450" indent="-171450">
              <a:buFont typeface="Arial" panose="020B0604020202020204" pitchFamily="34" charset="0"/>
              <a:buChar char="•"/>
            </a:pPr>
            <a:r>
              <a:rPr lang="en-NZ" baseline="0" dirty="0"/>
              <a:t>Minister’s privacy</a:t>
            </a:r>
          </a:p>
          <a:p>
            <a:pPr marL="171450" indent="-171450">
              <a:buFont typeface="Arial" panose="020B0604020202020204" pitchFamily="34" charset="0"/>
              <a:buChar char="•"/>
            </a:pPr>
            <a:r>
              <a:rPr lang="en-NZ" baseline="0" dirty="0"/>
              <a:t>Used by Uniting Parishes in Methodist owned property, not used by Uniting Parishes in other denomination’s property – eg Anglican or Presbyterian</a:t>
            </a:r>
          </a:p>
          <a:p>
            <a:pPr marL="171450" indent="-171450">
              <a:buFont typeface="Arial" panose="020B0604020202020204" pitchFamily="34" charset="0"/>
              <a:buChar char="•"/>
            </a:pPr>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8</a:t>
            </a:fld>
            <a:endParaRPr lang="en-NZ" dirty="0"/>
          </a:p>
        </p:txBody>
      </p:sp>
    </p:spTree>
    <p:extLst>
      <p:ext uri="{BB962C8B-B14F-4D97-AF65-F5344CB8AC3E}">
        <p14:creationId xmlns:p14="http://schemas.microsoft.com/office/powerpoint/2010/main" val="275972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The Parish lease</a:t>
            </a:r>
            <a:r>
              <a:rPr lang="en-NZ" baseline="0" dirty="0"/>
              <a:t> the presbyter’s own home and then sub-lease it back to the presbyter</a:t>
            </a:r>
            <a:endParaRPr lang="en-NZ" dirty="0"/>
          </a:p>
          <a:p>
            <a:r>
              <a:rPr lang="en-NZ" dirty="0"/>
              <a:t>4 page tenancy</a:t>
            </a:r>
            <a:r>
              <a:rPr lang="en-NZ" baseline="0" dirty="0"/>
              <a:t> agreement for presbyter in their own home, first two pages are instruction and interpretation </a:t>
            </a:r>
          </a:p>
          <a:p>
            <a:r>
              <a:rPr lang="en-NZ" baseline="0" dirty="0"/>
              <a:t>Landlord is the owner - presbyter, joint family home or family trust who own the property </a:t>
            </a:r>
          </a:p>
          <a:p>
            <a:r>
              <a:rPr lang="en-NZ" baseline="0" dirty="0"/>
              <a:t>Tenant is the Parish</a:t>
            </a:r>
          </a:p>
          <a:p>
            <a:endParaRPr lang="en-NZ" baseline="0" dirty="0"/>
          </a:p>
          <a:p>
            <a:endParaRPr lang="en-NZ" baseline="0" dirty="0"/>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9</a:t>
            </a:fld>
            <a:endParaRPr lang="en-NZ" dirty="0"/>
          </a:p>
        </p:txBody>
      </p:sp>
    </p:spTree>
    <p:extLst>
      <p:ext uri="{BB962C8B-B14F-4D97-AF65-F5344CB8AC3E}">
        <p14:creationId xmlns:p14="http://schemas.microsoft.com/office/powerpoint/2010/main" val="1356504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1650" y="592138"/>
            <a:ext cx="5962650" cy="3354387"/>
          </a:xfrm>
        </p:spPr>
      </p:sp>
      <p:sp>
        <p:nvSpPr>
          <p:cNvPr id="3" name="Notes Placeholder 2"/>
          <p:cNvSpPr>
            <a:spLocks noGrp="1"/>
          </p:cNvSpPr>
          <p:nvPr>
            <p:ph type="body" idx="1"/>
          </p:nvPr>
        </p:nvSpPr>
        <p:spPr/>
        <p:txBody>
          <a:bodyPr/>
          <a:lstStyle/>
          <a:p>
            <a:r>
              <a:rPr lang="en-NZ" dirty="0"/>
              <a:t>Page 2 leasing presbyters</a:t>
            </a:r>
            <a:r>
              <a:rPr lang="en-NZ" baseline="0" dirty="0"/>
              <a:t> own home</a:t>
            </a:r>
          </a:p>
          <a:p>
            <a:endParaRPr lang="en-NZ" dirty="0"/>
          </a:p>
        </p:txBody>
      </p:sp>
      <p:sp>
        <p:nvSpPr>
          <p:cNvPr id="4" name="Slide Number Placeholder 3"/>
          <p:cNvSpPr>
            <a:spLocks noGrp="1"/>
          </p:cNvSpPr>
          <p:nvPr>
            <p:ph type="sldNum" sz="quarter" idx="10"/>
          </p:nvPr>
        </p:nvSpPr>
        <p:spPr/>
        <p:txBody>
          <a:bodyPr/>
          <a:lstStyle/>
          <a:p>
            <a:fld id="{9C9D4DB5-9D86-4260-BEF3-79CF5F4E2250}" type="slidenum">
              <a:rPr lang="en-NZ" smtClean="0"/>
              <a:t>10</a:t>
            </a:fld>
            <a:endParaRPr lang="en-NZ" dirty="0"/>
          </a:p>
        </p:txBody>
      </p:sp>
    </p:spTree>
    <p:extLst>
      <p:ext uri="{BB962C8B-B14F-4D97-AF65-F5344CB8AC3E}">
        <p14:creationId xmlns:p14="http://schemas.microsoft.com/office/powerpoint/2010/main" val="1922501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NZ" dirty="0"/>
              <a:t>Page </a:t>
            </a:r>
            <a:fld id="{411F2C6D-174B-4CAC-A72D-034456338779}" type="slidenum">
              <a:rPr lang="en-NZ" smtClean="0"/>
              <a:pPr/>
              <a:t>‹#›</a:t>
            </a:fld>
            <a:r>
              <a:rPr lang="en-NZ" dirty="0"/>
              <a:t> of </a:t>
            </a:r>
            <a:r>
              <a:rPr lang="en-NZ" b="1" dirty="0"/>
              <a:t>xx</a:t>
            </a:r>
          </a:p>
        </p:txBody>
      </p:sp>
      <p:cxnSp>
        <p:nvCxnSpPr>
          <p:cNvPr id="7" name="Straight Connector 6"/>
          <p:cNvCxnSpPr>
            <a:cxnSpLocks noChangeShapeType="1"/>
          </p:cNvCxnSpPr>
          <p:nvPr userDrawn="1"/>
        </p:nvCxnSpPr>
        <p:spPr bwMode="auto">
          <a:xfrm>
            <a:off x="1235413" y="796080"/>
            <a:ext cx="4928235" cy="0"/>
          </a:xfrm>
          <a:prstGeom prst="line">
            <a:avLst/>
          </a:prstGeom>
          <a:noFill/>
          <a:ln w="15875">
            <a:solidFill>
              <a:srgbClr val="333399"/>
            </a:solidFill>
            <a:round/>
            <a:headEnd/>
            <a:tailEnd/>
          </a:ln>
          <a:extLst>
            <a:ext uri="{909E8E84-426E-40DD-AFC4-6F175D3DCCD1}">
              <a14:hiddenFill xmlns:a14="http://schemas.microsoft.com/office/drawing/2010/main">
                <a:noFill/>
              </a14:hiddenFill>
            </a:ext>
          </a:extLst>
        </p:spPr>
      </p:cxnSp>
      <p:pic>
        <p:nvPicPr>
          <p:cNvPr id="8" name="Picture 8" descr="The Methodist Church Dove Logo - Vecto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9213" y="49430"/>
            <a:ext cx="1117601" cy="10858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userDrawn="1"/>
        </p:nvSpPr>
        <p:spPr bwMode="auto">
          <a:xfrm>
            <a:off x="152401" y="2425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NZ" sz="1350" dirty="0"/>
          </a:p>
        </p:txBody>
      </p:sp>
      <p:sp>
        <p:nvSpPr>
          <p:cNvPr id="10" name="Rectangle 4"/>
          <p:cNvSpPr>
            <a:spLocks noChangeArrowheads="1"/>
          </p:cNvSpPr>
          <p:nvPr userDrawn="1"/>
        </p:nvSpPr>
        <p:spPr bwMode="auto">
          <a:xfrm>
            <a:off x="1217805" y="113312"/>
            <a:ext cx="4527521" cy="992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2000" b="0" i="0" u="none" strike="noStrike" cap="none" normalizeH="0" baseline="0" dirty="0">
                <a:ln>
                  <a:noFill/>
                </a:ln>
                <a:solidFill>
                  <a:srgbClr val="333399"/>
                </a:solidFill>
                <a:effectLst/>
                <a:latin typeface="Arial" panose="020B0604020202020204" pitchFamily="34" charset="0"/>
                <a:ea typeface="Times New Roman" panose="02020603050405020304" pitchFamily="18" charset="0"/>
              </a:rPr>
              <a:t>The Methodist Church of New Zealand</a:t>
            </a:r>
            <a:endParaRPr kumimoji="0" lang="en-NZ"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2000" b="0" i="0" u="none" strike="noStrike" cap="none" normalizeH="0" baseline="0" dirty="0">
                <a:ln>
                  <a:noFill/>
                </a:ln>
                <a:solidFill>
                  <a:srgbClr val="333399"/>
                </a:solidFill>
                <a:effectLst/>
                <a:latin typeface="Arial" panose="020B0604020202020204" pitchFamily="34" charset="0"/>
                <a:ea typeface="Times New Roman" panose="02020603050405020304" pitchFamily="18" charset="0"/>
              </a:rPr>
              <a:t>Te Hāhi Weteriana o Aotearoa</a:t>
            </a:r>
            <a:endParaRPr kumimoji="0" lang="en-NZ"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685800" rtl="0" eaLnBrk="0" fontAlgn="base" latinLnBrk="0" hangingPunct="0">
              <a:lnSpc>
                <a:spcPct val="100000"/>
              </a:lnSpc>
              <a:spcBef>
                <a:spcPct val="0"/>
              </a:spcBef>
              <a:spcAft>
                <a:spcPct val="0"/>
              </a:spcAft>
              <a:buClrTx/>
              <a:buSzTx/>
              <a:buFontTx/>
              <a:buNone/>
              <a:tabLst/>
            </a:pPr>
            <a:endParaRPr kumimoji="0" lang="en-NZ" altLang="en-US" sz="2000" b="0" i="0" u="none" strike="noStrike" cap="none" normalizeH="0" baseline="0" dirty="0">
              <a:ln>
                <a:noFill/>
              </a:ln>
              <a:solidFill>
                <a:schemeClr val="tx1"/>
              </a:solidFill>
              <a:effectLst/>
              <a:latin typeface="Arial" panose="020B0604020202020204" pitchFamily="34" charset="0"/>
            </a:endParaRPr>
          </a:p>
        </p:txBody>
      </p:sp>
      <p:sp>
        <p:nvSpPr>
          <p:cNvPr id="11" name="Title 1"/>
          <p:cNvSpPr>
            <a:spLocks noGrp="1"/>
          </p:cNvSpPr>
          <p:nvPr>
            <p:ph type="ctrTitle"/>
          </p:nvPr>
        </p:nvSpPr>
        <p:spPr>
          <a:xfrm>
            <a:off x="1524000" y="1005259"/>
            <a:ext cx="9144000" cy="1695996"/>
          </a:xfrm>
        </p:spPr>
        <p:txBody>
          <a:bodyPr anchor="b"/>
          <a:lstStyle>
            <a:lvl1pPr algn="ctr">
              <a:defRPr sz="6000" b="1">
                <a:solidFill>
                  <a:srgbClr val="333399"/>
                </a:solidFill>
                <a:latin typeface="+mn-lt"/>
              </a:defRPr>
            </a:lvl1pPr>
          </a:lstStyle>
          <a:p>
            <a:r>
              <a:rPr lang="en-US" dirty="0"/>
              <a:t>Click to edit Master title style</a:t>
            </a:r>
            <a:endParaRPr lang="en-NZ" dirty="0"/>
          </a:p>
        </p:txBody>
      </p:sp>
      <p:sp>
        <p:nvSpPr>
          <p:cNvPr id="12" name="Subtitle 2"/>
          <p:cNvSpPr>
            <a:spLocks noGrp="1"/>
          </p:cNvSpPr>
          <p:nvPr>
            <p:ph type="subTitle" idx="1"/>
          </p:nvPr>
        </p:nvSpPr>
        <p:spPr>
          <a:xfrm>
            <a:off x="1524000" y="2785145"/>
            <a:ext cx="9144000" cy="3210886"/>
          </a:xfrm>
        </p:spPr>
        <p:txBody>
          <a:bodyPr/>
          <a:lstStyle>
            <a:lvl1pPr marL="0" indent="0" algn="l">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a:p>
            <a:endParaRPr lang="en-NZ" dirty="0"/>
          </a:p>
        </p:txBody>
      </p:sp>
    </p:spTree>
    <p:extLst>
      <p:ext uri="{BB962C8B-B14F-4D97-AF65-F5344CB8AC3E}">
        <p14:creationId xmlns:p14="http://schemas.microsoft.com/office/powerpoint/2010/main" val="364756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360981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445599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2254470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3815269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Rectangle 4"/>
          <p:cNvSpPr>
            <a:spLocks noChangeArrowheads="1"/>
          </p:cNvSpPr>
          <p:nvPr userDrawn="1"/>
        </p:nvSpPr>
        <p:spPr bwMode="auto">
          <a:xfrm>
            <a:off x="8137053" y="186953"/>
            <a:ext cx="3372073" cy="530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Tenancies for Presbyters</a:t>
            </a:r>
          </a:p>
          <a:p>
            <a:pPr marL="0" marR="0" lvl="0" indent="0" algn="l" defTabSz="685800" rtl="0" eaLnBrk="0" fontAlgn="base" latinLnBrk="0" hangingPunct="0">
              <a:lnSpc>
                <a:spcPct val="100000"/>
              </a:lnSpc>
              <a:spcBef>
                <a:spcPct val="0"/>
              </a:spcBef>
              <a:spcAft>
                <a:spcPct val="0"/>
              </a:spcAft>
              <a:buClrTx/>
              <a:buSzTx/>
              <a:buFontTx/>
              <a:buNone/>
              <a:tabLst/>
            </a:pPr>
            <a:r>
              <a:rPr kumimoji="0" lang="en-NZ" altLang="en-US" sz="1200" b="0" i="0" u="none" strike="noStrike" cap="none" normalizeH="0" baseline="0" dirty="0">
                <a:ln>
                  <a:noFill/>
                </a:ln>
                <a:solidFill>
                  <a:srgbClr val="001489"/>
                </a:solidFill>
                <a:effectLst/>
                <a:latin typeface="Verdana" panose="020B0604030504040204" pitchFamily="34" charset="0"/>
                <a:ea typeface="Verdana" panose="020B0604030504040204" pitchFamily="34" charset="0"/>
              </a:rPr>
              <a:t>Thu 24 Feb 2022</a:t>
            </a:r>
          </a:p>
        </p:txBody>
      </p:sp>
      <p:sp>
        <p:nvSpPr>
          <p:cNvPr id="12" name="Title 1"/>
          <p:cNvSpPr>
            <a:spLocks noGrp="1"/>
          </p:cNvSpPr>
          <p:nvPr>
            <p:ph type="title"/>
          </p:nvPr>
        </p:nvSpPr>
        <p:spPr>
          <a:xfrm>
            <a:off x="1334789" y="1375722"/>
            <a:ext cx="10241692" cy="926167"/>
          </a:xfrm>
        </p:spPr>
        <p:txBody>
          <a:bodyPr>
            <a:normAutofit/>
          </a:bodyPr>
          <a:lstStyle>
            <a:lvl1pPr>
              <a:defRPr sz="2600" b="1">
                <a:solidFill>
                  <a:srgbClr val="001489"/>
                </a:solidFill>
                <a:latin typeface="Verdana" panose="020B0604030504040204" pitchFamily="34" charset="0"/>
                <a:ea typeface="Verdana" panose="020B0604030504040204" pitchFamily="34" charset="0"/>
              </a:defRPr>
            </a:lvl1pPr>
          </a:lstStyle>
          <a:p>
            <a:r>
              <a:rPr lang="en-US" dirty="0"/>
              <a:t>Click to edit Master title style</a:t>
            </a:r>
            <a:endParaRPr lang="en-NZ" dirty="0"/>
          </a:p>
        </p:txBody>
      </p:sp>
      <p:sp>
        <p:nvSpPr>
          <p:cNvPr id="13" name="Content Placeholder 2"/>
          <p:cNvSpPr>
            <a:spLocks noGrp="1"/>
          </p:cNvSpPr>
          <p:nvPr>
            <p:ph idx="1"/>
          </p:nvPr>
        </p:nvSpPr>
        <p:spPr>
          <a:xfrm>
            <a:off x="1329302" y="2318636"/>
            <a:ext cx="10241692" cy="4011825"/>
          </a:xfrm>
        </p:spPr>
        <p:txBody>
          <a:bodyPr/>
          <a:lstStyle>
            <a:lvl1pPr>
              <a:defRPr sz="2400">
                <a:latin typeface="Verdana" panose="020B0604030504040204" pitchFamily="34" charset="0"/>
                <a:ea typeface="Verdana" panose="020B0604030504040204" pitchFamily="34" charset="0"/>
              </a:defRPr>
            </a:lvl1pPr>
            <a:lvl2pPr marL="442913" indent="-228600">
              <a:defRPr sz="2200">
                <a:latin typeface="Verdana" panose="020B0604030504040204" pitchFamily="34" charset="0"/>
                <a:ea typeface="Verdana" panose="020B0604030504040204" pitchFamily="34" charset="0"/>
              </a:defRPr>
            </a:lvl2pPr>
            <a:lvl3pPr marL="631825" indent="-228600">
              <a:defRPr sz="2000">
                <a:latin typeface="Verdana" panose="020B0604030504040204" pitchFamily="34" charset="0"/>
                <a:ea typeface="Verdana" panose="020B0604030504040204" pitchFamily="34" charset="0"/>
              </a:defRPr>
            </a:lvl3pPr>
            <a:lvl4pPr marL="811213" indent="-228600">
              <a:defRPr sz="1800">
                <a:latin typeface="Verdana" panose="020B0604030504040204" pitchFamily="34" charset="0"/>
                <a:ea typeface="Verdana" panose="020B0604030504040204" pitchFamily="34" charset="0"/>
              </a:defRPr>
            </a:lvl4pPr>
            <a:lvl5pPr marL="990600" indent="-228600">
              <a:defRPr sz="1600">
                <a:latin typeface="Verdana" panose="020B0604030504040204" pitchFamily="34" charset="0"/>
                <a:ea typeface="Verdana" panose="020B0604030504040204" pitchFamily="34" charset="0"/>
              </a:defRPr>
            </a:lvl5pPr>
            <a:lvl6pPr marL="1168400" indent="-228600">
              <a:defRPr sz="1400"/>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NZ" dirty="0"/>
          </a:p>
        </p:txBody>
      </p:sp>
      <p:pic>
        <p:nvPicPr>
          <p:cNvPr id="3" name="Picture 2">
            <a:extLst>
              <a:ext uri="{FF2B5EF4-FFF2-40B4-BE49-F238E27FC236}">
                <a16:creationId xmlns:a16="http://schemas.microsoft.com/office/drawing/2014/main" id="{61164402-57CE-4127-96FD-4EEF765A5F0D}"/>
              </a:ext>
            </a:extLst>
          </p:cNvPr>
          <p:cNvPicPr>
            <a:picLocks noChangeAspect="1"/>
          </p:cNvPicPr>
          <p:nvPr userDrawn="1"/>
        </p:nvPicPr>
        <p:blipFill>
          <a:blip r:embed="rId2"/>
          <a:stretch>
            <a:fillRect/>
          </a:stretch>
        </p:blipFill>
        <p:spPr>
          <a:xfrm>
            <a:off x="1000655" y="99842"/>
            <a:ext cx="5628745" cy="926167"/>
          </a:xfrm>
          <a:prstGeom prst="rect">
            <a:avLst/>
          </a:prstGeom>
        </p:spPr>
      </p:pic>
      <p:pic>
        <p:nvPicPr>
          <p:cNvPr id="6" name="Picture 5">
            <a:extLst>
              <a:ext uri="{FF2B5EF4-FFF2-40B4-BE49-F238E27FC236}">
                <a16:creationId xmlns:a16="http://schemas.microsoft.com/office/drawing/2014/main" id="{C9C0EB21-0D06-4FE1-9029-288B0FF29E40}"/>
              </a:ext>
            </a:extLst>
          </p:cNvPr>
          <p:cNvPicPr>
            <a:picLocks noChangeAspect="1"/>
          </p:cNvPicPr>
          <p:nvPr userDrawn="1"/>
        </p:nvPicPr>
        <p:blipFill>
          <a:blip r:embed="rId3"/>
          <a:stretch>
            <a:fillRect/>
          </a:stretch>
        </p:blipFill>
        <p:spPr>
          <a:xfrm>
            <a:off x="-106264" y="0"/>
            <a:ext cx="1009717" cy="6858000"/>
          </a:xfrm>
          <a:prstGeom prst="rect">
            <a:avLst/>
          </a:prstGeom>
        </p:spPr>
      </p:pic>
      <p:sp>
        <p:nvSpPr>
          <p:cNvPr id="7" name="Slide Number Placeholder 5">
            <a:extLst>
              <a:ext uri="{FF2B5EF4-FFF2-40B4-BE49-F238E27FC236}">
                <a16:creationId xmlns:a16="http://schemas.microsoft.com/office/drawing/2014/main" id="{050E451C-4ABE-4CBF-B479-72572970070C}"/>
              </a:ext>
            </a:extLst>
          </p:cNvPr>
          <p:cNvSpPr>
            <a:spLocks noGrp="1"/>
          </p:cNvSpPr>
          <p:nvPr>
            <p:ph type="sldNum" sz="quarter" idx="12"/>
          </p:nvPr>
        </p:nvSpPr>
        <p:spPr>
          <a:xfrm>
            <a:off x="11561878" y="6356350"/>
            <a:ext cx="398585" cy="365125"/>
          </a:xfrm>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336951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p:cNvSpPr>
            <a:spLocks noGrp="1"/>
          </p:cNvSpPr>
          <p:nvPr>
            <p:ph type="dt" sz="half" idx="10"/>
          </p:nvPr>
        </p:nvSpPr>
        <p:spPr/>
        <p:txBody>
          <a:bodyPr/>
          <a:lstStyle/>
          <a:p>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1497585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3417717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1434551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1573124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143732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426147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A7B37317-5730-47F1-B7FE-A237834E48C9}" type="slidenum">
              <a:rPr lang="en-NZ" smtClean="0"/>
              <a:t>‹#›</a:t>
            </a:fld>
            <a:endParaRPr lang="en-NZ" dirty="0"/>
          </a:p>
        </p:txBody>
      </p:sp>
    </p:spTree>
    <p:extLst>
      <p:ext uri="{BB962C8B-B14F-4D97-AF65-F5344CB8AC3E}">
        <p14:creationId xmlns:p14="http://schemas.microsoft.com/office/powerpoint/2010/main" val="181904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Z"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37317-5730-47F1-B7FE-A237834E48C9}" type="slidenum">
              <a:rPr lang="en-NZ" smtClean="0"/>
              <a:t>‹#›</a:t>
            </a:fld>
            <a:endParaRPr lang="en-NZ" dirty="0"/>
          </a:p>
        </p:txBody>
      </p:sp>
    </p:spTree>
    <p:extLst>
      <p:ext uri="{BB962C8B-B14F-4D97-AF65-F5344CB8AC3E}">
        <p14:creationId xmlns:p14="http://schemas.microsoft.com/office/powerpoint/2010/main" val="2176191295"/>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789" y="1746736"/>
            <a:ext cx="10241692" cy="3275763"/>
          </a:xfrm>
        </p:spPr>
        <p:txBody>
          <a:bodyPr>
            <a:noAutofit/>
          </a:bodyPr>
          <a:lstStyle/>
          <a:p>
            <a:pPr algn="ctr"/>
            <a:r>
              <a:rPr lang="en-NZ" sz="7200" dirty="0"/>
              <a:t>Tenancies </a:t>
            </a:r>
            <a:br>
              <a:rPr lang="en-NZ" sz="7200" dirty="0"/>
            </a:br>
            <a:r>
              <a:rPr lang="en-NZ" sz="7200" dirty="0"/>
              <a:t>for </a:t>
            </a:r>
            <a:br>
              <a:rPr lang="en-NZ" sz="7200" dirty="0"/>
            </a:br>
            <a:r>
              <a:rPr lang="en-NZ" sz="7200" dirty="0"/>
              <a:t>Presbyters</a:t>
            </a:r>
          </a:p>
        </p:txBody>
      </p:sp>
      <p:sp>
        <p:nvSpPr>
          <p:cNvPr id="3" name="Slide Number Placeholder 2">
            <a:extLst>
              <a:ext uri="{FF2B5EF4-FFF2-40B4-BE49-F238E27FC236}">
                <a16:creationId xmlns:a16="http://schemas.microsoft.com/office/drawing/2014/main" id="{3F075770-18E9-4B12-9DC2-D51A9A105976}"/>
              </a:ext>
            </a:extLst>
          </p:cNvPr>
          <p:cNvSpPr>
            <a:spLocks noGrp="1"/>
          </p:cNvSpPr>
          <p:nvPr>
            <p:ph type="sldNum" sz="quarter" idx="12"/>
          </p:nvPr>
        </p:nvSpPr>
        <p:spPr/>
        <p:txBody>
          <a:bodyPr/>
          <a:lstStyle/>
          <a:p>
            <a:fld id="{A7B37317-5730-47F1-B7FE-A237834E48C9}" type="slidenum">
              <a:rPr lang="en-NZ" smtClean="0"/>
              <a:t>1</a:t>
            </a:fld>
            <a:endParaRPr lang="en-NZ" dirty="0"/>
          </a:p>
        </p:txBody>
      </p:sp>
    </p:spTree>
    <p:extLst>
      <p:ext uri="{BB962C8B-B14F-4D97-AF65-F5344CB8AC3E}">
        <p14:creationId xmlns:p14="http://schemas.microsoft.com/office/powerpoint/2010/main" val="1887320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02" y="766122"/>
            <a:ext cx="10241692" cy="926167"/>
          </a:xfrm>
        </p:spPr>
        <p:txBody>
          <a:bodyPr/>
          <a:lstStyle/>
          <a:p>
            <a:r>
              <a:rPr lang="en-NZ" dirty="0"/>
              <a:t>Landlord’s responsibilities</a:t>
            </a:r>
          </a:p>
        </p:txBody>
      </p:sp>
      <p:sp>
        <p:nvSpPr>
          <p:cNvPr id="3" name="Content Placeholder 2"/>
          <p:cNvSpPr>
            <a:spLocks noGrp="1"/>
          </p:cNvSpPr>
          <p:nvPr>
            <p:ph idx="1"/>
          </p:nvPr>
        </p:nvSpPr>
        <p:spPr>
          <a:xfrm>
            <a:off x="1329302" y="1447779"/>
            <a:ext cx="10241692" cy="4011825"/>
          </a:xfrm>
        </p:spPr>
        <p:txBody>
          <a:bodyPr>
            <a:noAutofit/>
          </a:bodyPr>
          <a:lstStyle/>
          <a:p>
            <a:pPr marL="0" lvl="0">
              <a:lnSpc>
                <a:spcPct val="100000"/>
              </a:lnSpc>
              <a:spcBef>
                <a:spcPts val="0"/>
              </a:spcBef>
            </a:pPr>
            <a:r>
              <a:rPr lang="en-US" sz="1200" b="1" dirty="0">
                <a:latin typeface="+mn-lt"/>
              </a:rPr>
              <a:t>Landlords responsibilities</a:t>
            </a:r>
            <a:endParaRPr lang="en-NZ" sz="1200" b="1" dirty="0">
              <a:latin typeface="+mn-lt"/>
            </a:endParaRPr>
          </a:p>
          <a:p>
            <a:pPr marL="0" lvl="0">
              <a:lnSpc>
                <a:spcPct val="100000"/>
              </a:lnSpc>
              <a:spcBef>
                <a:spcPts val="0"/>
              </a:spcBef>
            </a:pPr>
            <a:r>
              <a:rPr lang="en-US" sz="1200" dirty="0">
                <a:latin typeface="+mn-lt"/>
              </a:rPr>
              <a:t>Provide and maintain the premises in a reasonable condition.</a:t>
            </a:r>
            <a:endParaRPr lang="en-NZ" sz="1200" dirty="0">
              <a:latin typeface="+mn-lt"/>
            </a:endParaRPr>
          </a:p>
          <a:p>
            <a:pPr marL="0" lvl="0">
              <a:lnSpc>
                <a:spcPct val="100000"/>
              </a:lnSpc>
              <a:spcBef>
                <a:spcPts val="0"/>
              </a:spcBef>
            </a:pPr>
            <a:r>
              <a:rPr lang="en-US" sz="1200" dirty="0">
                <a:latin typeface="+mn-lt"/>
              </a:rPr>
              <a:t>Keep the premises reasonably clean and tidy, and make all necessary repairs as are required. The Landlord will not invoice or charge the Tenant any further      </a:t>
            </a:r>
            <a:br>
              <a:rPr lang="en-US" sz="1200" dirty="0">
                <a:latin typeface="+mn-lt"/>
              </a:rPr>
            </a:br>
            <a:r>
              <a:rPr lang="en-US" sz="1200" dirty="0">
                <a:latin typeface="+mn-lt"/>
              </a:rPr>
              <a:t>       amounts for maintenance, repair or cleaning of the premises subject to this tenancy.</a:t>
            </a:r>
            <a:endParaRPr lang="en-NZ" sz="1200" dirty="0">
              <a:latin typeface="+mn-lt"/>
            </a:endParaRPr>
          </a:p>
          <a:p>
            <a:pPr marL="0" lvl="0">
              <a:lnSpc>
                <a:spcPct val="100000"/>
              </a:lnSpc>
              <a:spcBef>
                <a:spcPts val="0"/>
              </a:spcBef>
            </a:pPr>
            <a:r>
              <a:rPr lang="en-US" sz="1200" dirty="0">
                <a:latin typeface="+mn-lt"/>
              </a:rPr>
              <a:t>Pay electricity, gas and the other assessed charges.</a:t>
            </a:r>
            <a:endParaRPr lang="en-NZ" sz="1200" dirty="0">
              <a:latin typeface="+mn-lt"/>
            </a:endParaRPr>
          </a:p>
          <a:p>
            <a:pPr marL="0" lvl="0">
              <a:lnSpc>
                <a:spcPct val="100000"/>
              </a:lnSpc>
              <a:spcBef>
                <a:spcPts val="0"/>
              </a:spcBef>
            </a:pPr>
            <a:r>
              <a:rPr lang="en-US" sz="1200" dirty="0">
                <a:latin typeface="+mn-lt"/>
              </a:rPr>
              <a:t>Pay any telephone charges not covered by Presbyters Remuneration see Leaflet 25.</a:t>
            </a:r>
            <a:endParaRPr lang="en-NZ" sz="1200" dirty="0">
              <a:latin typeface="+mn-lt"/>
            </a:endParaRPr>
          </a:p>
          <a:p>
            <a:pPr marL="0" lvl="0">
              <a:lnSpc>
                <a:spcPct val="100000"/>
              </a:lnSpc>
              <a:spcBef>
                <a:spcPts val="0"/>
              </a:spcBef>
            </a:pPr>
            <a:r>
              <a:rPr lang="en-US" sz="1200" dirty="0">
                <a:latin typeface="+mn-lt"/>
              </a:rPr>
              <a:t>Pay for water supplied to the premises.</a:t>
            </a:r>
            <a:endParaRPr lang="en-NZ" sz="1200" dirty="0">
              <a:latin typeface="+mn-lt"/>
            </a:endParaRPr>
          </a:p>
          <a:p>
            <a:pPr marL="0" lvl="0">
              <a:lnSpc>
                <a:spcPct val="100000"/>
              </a:lnSpc>
              <a:spcBef>
                <a:spcPts val="0"/>
              </a:spcBef>
            </a:pPr>
            <a:r>
              <a:rPr lang="en-US" sz="1200" dirty="0">
                <a:latin typeface="+mn-lt"/>
              </a:rPr>
              <a:t>Comply with all building, health and safety standards that apply to the premises and to pay rates and any insurance taken out.</a:t>
            </a:r>
            <a:endParaRPr lang="en-NZ" sz="1200" dirty="0">
              <a:latin typeface="+mn-lt"/>
            </a:endParaRPr>
          </a:p>
          <a:p>
            <a:pPr marL="0" lvl="0">
              <a:lnSpc>
                <a:spcPct val="100000"/>
              </a:lnSpc>
              <a:spcBef>
                <a:spcPts val="0"/>
              </a:spcBef>
            </a:pPr>
            <a:r>
              <a:rPr lang="en-US" sz="1200" dirty="0">
                <a:latin typeface="+mn-lt"/>
              </a:rPr>
              <a:t>Inform the tenant if the property is on the market for sale.</a:t>
            </a:r>
            <a:endParaRPr lang="en-NZ" sz="1200" dirty="0">
              <a:latin typeface="+mn-lt"/>
            </a:endParaRPr>
          </a:p>
          <a:p>
            <a:pPr marL="0" lvl="0">
              <a:lnSpc>
                <a:spcPct val="100000"/>
              </a:lnSpc>
              <a:spcBef>
                <a:spcPts val="0"/>
              </a:spcBef>
            </a:pPr>
            <a:r>
              <a:rPr lang="en-US" sz="1200" dirty="0">
                <a:latin typeface="+mn-lt"/>
              </a:rPr>
              <a:t>Not interfere with the supply of any services to the premises.</a:t>
            </a:r>
            <a:endParaRPr lang="en-NZ" sz="1200" dirty="0">
              <a:latin typeface="+mn-lt"/>
            </a:endParaRPr>
          </a:p>
          <a:p>
            <a:pPr marL="0" lvl="0">
              <a:lnSpc>
                <a:spcPct val="100000"/>
              </a:lnSpc>
              <a:spcBef>
                <a:spcPts val="0"/>
              </a:spcBef>
            </a:pPr>
            <a:r>
              <a:rPr lang="en-US" sz="1200" dirty="0">
                <a:latin typeface="+mn-lt"/>
              </a:rPr>
              <a:t>If the landlord is in breach of these responsibilities, the tenant(s) can apply to the Tenancy Tribunal.</a:t>
            </a:r>
            <a:endParaRPr lang="en-NZ" sz="1200" dirty="0">
              <a:latin typeface="+mn-lt"/>
            </a:endParaRPr>
          </a:p>
          <a:p>
            <a:pPr marL="0">
              <a:lnSpc>
                <a:spcPct val="100000"/>
              </a:lnSpc>
              <a:spcBef>
                <a:spcPts val="0"/>
              </a:spcBef>
            </a:pPr>
            <a:endParaRPr lang="en-US" sz="1200" b="1" dirty="0">
              <a:latin typeface="+mn-lt"/>
            </a:endParaRPr>
          </a:p>
          <a:p>
            <a:pPr marL="0">
              <a:lnSpc>
                <a:spcPct val="100000"/>
              </a:lnSpc>
              <a:spcBef>
                <a:spcPts val="0"/>
              </a:spcBef>
            </a:pPr>
            <a:r>
              <a:rPr lang="en-US" sz="1200" b="1" dirty="0">
                <a:latin typeface="+mn-lt"/>
              </a:rPr>
              <a:t>Tenants responsibilities</a:t>
            </a:r>
            <a:endParaRPr lang="en-NZ" sz="1200" b="1" dirty="0">
              <a:latin typeface="+mn-lt"/>
            </a:endParaRPr>
          </a:p>
          <a:p>
            <a:pPr marL="0" lvl="0">
              <a:lnSpc>
                <a:spcPct val="100000"/>
              </a:lnSpc>
              <a:spcBef>
                <a:spcPts val="0"/>
              </a:spcBef>
            </a:pPr>
            <a:r>
              <a:rPr lang="en-US" sz="1200" dirty="0">
                <a:latin typeface="+mn-lt"/>
              </a:rPr>
              <a:t>Pay the rent on time.</a:t>
            </a:r>
            <a:endParaRPr lang="en-NZ" sz="1200" dirty="0">
              <a:latin typeface="+mn-lt"/>
            </a:endParaRPr>
          </a:p>
          <a:p>
            <a:pPr marL="0" lvl="0">
              <a:lnSpc>
                <a:spcPct val="100000"/>
              </a:lnSpc>
              <a:spcBef>
                <a:spcPts val="0"/>
              </a:spcBef>
            </a:pPr>
            <a:r>
              <a:rPr lang="en-US" sz="1200" dirty="0">
                <a:latin typeface="+mn-lt"/>
              </a:rPr>
              <a:t>Use the premises principally for residential purposes.</a:t>
            </a:r>
            <a:endParaRPr lang="en-NZ" sz="1200" dirty="0">
              <a:latin typeface="+mn-lt"/>
            </a:endParaRPr>
          </a:p>
          <a:p>
            <a:pPr marL="0" lvl="0">
              <a:lnSpc>
                <a:spcPct val="100000"/>
              </a:lnSpc>
              <a:spcBef>
                <a:spcPts val="0"/>
              </a:spcBef>
            </a:pPr>
            <a:r>
              <a:rPr lang="en-US" sz="1200" dirty="0">
                <a:latin typeface="+mn-lt"/>
              </a:rPr>
              <a:t>Not damage or permit damage to the premises.</a:t>
            </a:r>
            <a:endParaRPr lang="en-NZ" sz="1200" dirty="0">
              <a:latin typeface="+mn-lt"/>
            </a:endParaRPr>
          </a:p>
          <a:p>
            <a:pPr marL="0" lvl="0">
              <a:lnSpc>
                <a:spcPct val="100000"/>
              </a:lnSpc>
              <a:spcBef>
                <a:spcPts val="0"/>
              </a:spcBef>
            </a:pPr>
            <a:r>
              <a:rPr lang="en-US" sz="1200" dirty="0">
                <a:latin typeface="+mn-lt"/>
              </a:rPr>
              <a:t>Not alter the premises without the landlord’s written consent.</a:t>
            </a:r>
            <a:endParaRPr lang="en-NZ" sz="1200" dirty="0">
              <a:latin typeface="+mn-lt"/>
            </a:endParaRPr>
          </a:p>
          <a:p>
            <a:pPr marL="0" lvl="0">
              <a:lnSpc>
                <a:spcPct val="100000"/>
              </a:lnSpc>
              <a:spcBef>
                <a:spcPts val="0"/>
              </a:spcBef>
            </a:pPr>
            <a:r>
              <a:rPr lang="en-US" sz="1200" dirty="0">
                <a:latin typeface="+mn-lt"/>
              </a:rPr>
              <a:t>Not use the property for any unlawful purpose.</a:t>
            </a:r>
            <a:endParaRPr lang="en-NZ" sz="1200" dirty="0">
              <a:latin typeface="+mn-lt"/>
            </a:endParaRPr>
          </a:p>
          <a:p>
            <a:pPr marL="0" lvl="0">
              <a:lnSpc>
                <a:spcPct val="100000"/>
              </a:lnSpc>
              <a:spcBef>
                <a:spcPts val="0"/>
              </a:spcBef>
            </a:pPr>
            <a:r>
              <a:rPr lang="en-US" sz="1200" dirty="0">
                <a:latin typeface="+mn-lt"/>
              </a:rPr>
              <a:t>If a maximum number of occupants are stated in the tenancy agreement, not exceed that number.</a:t>
            </a:r>
            <a:endParaRPr lang="en-NZ" sz="1200" dirty="0">
              <a:latin typeface="+mn-lt"/>
            </a:endParaRPr>
          </a:p>
          <a:p>
            <a:pPr marL="0" indent="0">
              <a:lnSpc>
                <a:spcPct val="100000"/>
              </a:lnSpc>
              <a:spcBef>
                <a:spcPts val="0"/>
              </a:spcBef>
              <a:buNone/>
            </a:pPr>
            <a:endParaRPr lang="en-NZ" sz="1200" dirty="0">
              <a:latin typeface="+mn-lt"/>
            </a:endParaRPr>
          </a:p>
        </p:txBody>
      </p:sp>
      <p:sp>
        <p:nvSpPr>
          <p:cNvPr id="4" name="Slide Number Placeholder 3">
            <a:extLst>
              <a:ext uri="{FF2B5EF4-FFF2-40B4-BE49-F238E27FC236}">
                <a16:creationId xmlns:a16="http://schemas.microsoft.com/office/drawing/2014/main" id="{B3996205-1266-4034-B903-3EE83DF61044}"/>
              </a:ext>
            </a:extLst>
          </p:cNvPr>
          <p:cNvSpPr>
            <a:spLocks noGrp="1"/>
          </p:cNvSpPr>
          <p:nvPr>
            <p:ph type="sldNum" sz="quarter" idx="12"/>
          </p:nvPr>
        </p:nvSpPr>
        <p:spPr/>
        <p:txBody>
          <a:bodyPr/>
          <a:lstStyle/>
          <a:p>
            <a:fld id="{A7B37317-5730-47F1-B7FE-A237834E48C9}" type="slidenum">
              <a:rPr lang="en-NZ" smtClean="0"/>
              <a:t>10</a:t>
            </a:fld>
            <a:endParaRPr lang="en-NZ" dirty="0"/>
          </a:p>
        </p:txBody>
      </p:sp>
    </p:spTree>
    <p:extLst>
      <p:ext uri="{BB962C8B-B14F-4D97-AF65-F5344CB8AC3E}">
        <p14:creationId xmlns:p14="http://schemas.microsoft.com/office/powerpoint/2010/main" val="2806937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616078125"/>
              </p:ext>
            </p:extLst>
          </p:nvPr>
        </p:nvGraphicFramePr>
        <p:xfrm>
          <a:off x="4517566" y="942728"/>
          <a:ext cx="3820898" cy="5686673"/>
        </p:xfrm>
        <a:graphic>
          <a:graphicData uri="http://schemas.openxmlformats.org/drawingml/2006/table">
            <a:tbl>
              <a:tblPr firstRow="1" firstCol="1" lastRow="1" lastCol="1" bandRow="1" bandCol="1"/>
              <a:tblGrid>
                <a:gridCol w="645312">
                  <a:extLst>
                    <a:ext uri="{9D8B030D-6E8A-4147-A177-3AD203B41FA5}">
                      <a16:colId xmlns:a16="http://schemas.microsoft.com/office/drawing/2014/main" val="2199864633"/>
                    </a:ext>
                  </a:extLst>
                </a:gridCol>
                <a:gridCol w="140826">
                  <a:extLst>
                    <a:ext uri="{9D8B030D-6E8A-4147-A177-3AD203B41FA5}">
                      <a16:colId xmlns:a16="http://schemas.microsoft.com/office/drawing/2014/main" val="2933899602"/>
                    </a:ext>
                  </a:extLst>
                </a:gridCol>
                <a:gridCol w="140826">
                  <a:extLst>
                    <a:ext uri="{9D8B030D-6E8A-4147-A177-3AD203B41FA5}">
                      <a16:colId xmlns:a16="http://schemas.microsoft.com/office/drawing/2014/main" val="2901467462"/>
                    </a:ext>
                  </a:extLst>
                </a:gridCol>
                <a:gridCol w="140826">
                  <a:extLst>
                    <a:ext uri="{9D8B030D-6E8A-4147-A177-3AD203B41FA5}">
                      <a16:colId xmlns:a16="http://schemas.microsoft.com/office/drawing/2014/main" val="4199530781"/>
                    </a:ext>
                  </a:extLst>
                </a:gridCol>
                <a:gridCol w="140826">
                  <a:extLst>
                    <a:ext uri="{9D8B030D-6E8A-4147-A177-3AD203B41FA5}">
                      <a16:colId xmlns:a16="http://schemas.microsoft.com/office/drawing/2014/main" val="1201898182"/>
                    </a:ext>
                  </a:extLst>
                </a:gridCol>
                <a:gridCol w="34058">
                  <a:extLst>
                    <a:ext uri="{9D8B030D-6E8A-4147-A177-3AD203B41FA5}">
                      <a16:colId xmlns:a16="http://schemas.microsoft.com/office/drawing/2014/main" val="2519334221"/>
                    </a:ext>
                  </a:extLst>
                </a:gridCol>
                <a:gridCol w="34058">
                  <a:extLst>
                    <a:ext uri="{9D8B030D-6E8A-4147-A177-3AD203B41FA5}">
                      <a16:colId xmlns:a16="http://schemas.microsoft.com/office/drawing/2014/main" val="955114851"/>
                    </a:ext>
                  </a:extLst>
                </a:gridCol>
                <a:gridCol w="140826">
                  <a:extLst>
                    <a:ext uri="{9D8B030D-6E8A-4147-A177-3AD203B41FA5}">
                      <a16:colId xmlns:a16="http://schemas.microsoft.com/office/drawing/2014/main" val="4213722654"/>
                    </a:ext>
                  </a:extLst>
                </a:gridCol>
                <a:gridCol w="140826">
                  <a:extLst>
                    <a:ext uri="{9D8B030D-6E8A-4147-A177-3AD203B41FA5}">
                      <a16:colId xmlns:a16="http://schemas.microsoft.com/office/drawing/2014/main" val="3589066742"/>
                    </a:ext>
                  </a:extLst>
                </a:gridCol>
                <a:gridCol w="140826">
                  <a:extLst>
                    <a:ext uri="{9D8B030D-6E8A-4147-A177-3AD203B41FA5}">
                      <a16:colId xmlns:a16="http://schemas.microsoft.com/office/drawing/2014/main" val="3900933901"/>
                    </a:ext>
                  </a:extLst>
                </a:gridCol>
                <a:gridCol w="140826">
                  <a:extLst>
                    <a:ext uri="{9D8B030D-6E8A-4147-A177-3AD203B41FA5}">
                      <a16:colId xmlns:a16="http://schemas.microsoft.com/office/drawing/2014/main" val="2654431804"/>
                    </a:ext>
                  </a:extLst>
                </a:gridCol>
                <a:gridCol w="140826">
                  <a:extLst>
                    <a:ext uri="{9D8B030D-6E8A-4147-A177-3AD203B41FA5}">
                      <a16:colId xmlns:a16="http://schemas.microsoft.com/office/drawing/2014/main" val="2250600101"/>
                    </a:ext>
                  </a:extLst>
                </a:gridCol>
                <a:gridCol w="140826">
                  <a:extLst>
                    <a:ext uri="{9D8B030D-6E8A-4147-A177-3AD203B41FA5}">
                      <a16:colId xmlns:a16="http://schemas.microsoft.com/office/drawing/2014/main" val="1157011999"/>
                    </a:ext>
                  </a:extLst>
                </a:gridCol>
                <a:gridCol w="140826">
                  <a:extLst>
                    <a:ext uri="{9D8B030D-6E8A-4147-A177-3AD203B41FA5}">
                      <a16:colId xmlns:a16="http://schemas.microsoft.com/office/drawing/2014/main" val="3581077890"/>
                    </a:ext>
                  </a:extLst>
                </a:gridCol>
                <a:gridCol w="140826">
                  <a:extLst>
                    <a:ext uri="{9D8B030D-6E8A-4147-A177-3AD203B41FA5}">
                      <a16:colId xmlns:a16="http://schemas.microsoft.com/office/drawing/2014/main" val="1447038998"/>
                    </a:ext>
                  </a:extLst>
                </a:gridCol>
                <a:gridCol w="140826">
                  <a:extLst>
                    <a:ext uri="{9D8B030D-6E8A-4147-A177-3AD203B41FA5}">
                      <a16:colId xmlns:a16="http://schemas.microsoft.com/office/drawing/2014/main" val="247513519"/>
                    </a:ext>
                  </a:extLst>
                </a:gridCol>
                <a:gridCol w="34058">
                  <a:extLst>
                    <a:ext uri="{9D8B030D-6E8A-4147-A177-3AD203B41FA5}">
                      <a16:colId xmlns:a16="http://schemas.microsoft.com/office/drawing/2014/main" val="3305899416"/>
                    </a:ext>
                  </a:extLst>
                </a:gridCol>
                <a:gridCol w="34058">
                  <a:extLst>
                    <a:ext uri="{9D8B030D-6E8A-4147-A177-3AD203B41FA5}">
                      <a16:colId xmlns:a16="http://schemas.microsoft.com/office/drawing/2014/main" val="942423333"/>
                    </a:ext>
                  </a:extLst>
                </a:gridCol>
                <a:gridCol w="140826">
                  <a:extLst>
                    <a:ext uri="{9D8B030D-6E8A-4147-A177-3AD203B41FA5}">
                      <a16:colId xmlns:a16="http://schemas.microsoft.com/office/drawing/2014/main" val="1966354689"/>
                    </a:ext>
                  </a:extLst>
                </a:gridCol>
                <a:gridCol w="140826">
                  <a:extLst>
                    <a:ext uri="{9D8B030D-6E8A-4147-A177-3AD203B41FA5}">
                      <a16:colId xmlns:a16="http://schemas.microsoft.com/office/drawing/2014/main" val="618079161"/>
                    </a:ext>
                  </a:extLst>
                </a:gridCol>
                <a:gridCol w="140826">
                  <a:extLst>
                    <a:ext uri="{9D8B030D-6E8A-4147-A177-3AD203B41FA5}">
                      <a16:colId xmlns:a16="http://schemas.microsoft.com/office/drawing/2014/main" val="2355949579"/>
                    </a:ext>
                  </a:extLst>
                </a:gridCol>
                <a:gridCol w="140826">
                  <a:extLst>
                    <a:ext uri="{9D8B030D-6E8A-4147-A177-3AD203B41FA5}">
                      <a16:colId xmlns:a16="http://schemas.microsoft.com/office/drawing/2014/main" val="2533762839"/>
                    </a:ext>
                  </a:extLst>
                </a:gridCol>
                <a:gridCol w="645312">
                  <a:extLst>
                    <a:ext uri="{9D8B030D-6E8A-4147-A177-3AD203B41FA5}">
                      <a16:colId xmlns:a16="http://schemas.microsoft.com/office/drawing/2014/main" val="494356480"/>
                    </a:ext>
                  </a:extLst>
                </a:gridCol>
              </a:tblGrid>
              <a:tr h="237171">
                <a:tc gridSpan="23">
                  <a:txBody>
                    <a:bodyPr/>
                    <a:lstStyle/>
                    <a:p>
                      <a:pPr marL="64770">
                        <a:spcAft>
                          <a:spcPts val="0"/>
                        </a:spcAft>
                      </a:pPr>
                      <a:r>
                        <a:rPr lang="en-US" sz="800" b="1">
                          <a:effectLst/>
                          <a:latin typeface="Garamond" panose="02020404030301010803" pitchFamily="18" charset="0"/>
                          <a:ea typeface="Calibri" panose="020F0502020204030204" pitchFamily="34" charset="0"/>
                          <a:cs typeface="Times New Roman" panose="02020603050405020304" pitchFamily="18" charset="0"/>
                        </a:rPr>
                        <a:t>Landlord</a:t>
                      </a:r>
                      <a:r>
                        <a:rPr lang="en-US" sz="800" b="1" spc="-5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Details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158159963"/>
                  </a:ext>
                </a:extLst>
              </a:tr>
              <a:tr h="203819">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Name(s):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525364732"/>
                  </a:ext>
                </a:extLst>
              </a:tr>
              <a:tr h="91417">
                <a:tc gridSpan="23">
                  <a:txBody>
                    <a:bodyPr/>
                    <a:lstStyle/>
                    <a:p>
                      <a:pPr marL="64770">
                        <a:spcAft>
                          <a:spcPts val="0"/>
                        </a:spcAft>
                      </a:pPr>
                      <a:r>
                        <a:rPr lang="en-US" sz="500" b="1">
                          <a:effectLst/>
                          <a:latin typeface="Garamond" panose="02020404030301010803" pitchFamily="18" charset="0"/>
                          <a:ea typeface="Calibri" panose="020F0502020204030204" pitchFamily="34" charset="0"/>
                          <a:cs typeface="Times New Roman" panose="02020603050405020304" pitchFamily="18" charset="0"/>
                        </a:rPr>
                        <a:t>This</a:t>
                      </a:r>
                      <a:r>
                        <a:rPr lang="en-US" sz="500" b="1" spc="-20">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section</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must</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be</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filled</a:t>
                      </a:r>
                      <a:r>
                        <a:rPr lang="en-US" sz="500" b="1" spc="-20">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in:</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735587386"/>
                  </a:ext>
                </a:extLst>
              </a:tr>
              <a:tr h="303875">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Address</a:t>
                      </a:r>
                      <a:r>
                        <a:rPr lang="en-US" sz="600"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for</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service</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(not</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P.0.</a:t>
                      </a:r>
                      <a:r>
                        <a:rPr lang="en-US" sz="600"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Box</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number)</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435413625"/>
                  </a:ext>
                </a:extLst>
              </a:tr>
              <a:tr h="594210">
                <a:tc gridSpan="6">
                  <a:txBody>
                    <a:bodyPr/>
                    <a:lstStyle/>
                    <a:p>
                      <a:pPr marL="64770">
                        <a:lnSpc>
                          <a:spcPts val="1345"/>
                        </a:lnSpc>
                        <a:spcAft>
                          <a:spcPts val="0"/>
                        </a:spcAft>
                        <a:tabLst>
                          <a:tab pos="1019175" algn="l"/>
                        </a:tabLst>
                      </a:pPr>
                      <a:r>
                        <a:rPr lang="en-US" sz="600">
                          <a:effectLst/>
                          <a:latin typeface="Garamond" panose="02020404030301010803" pitchFamily="18" charset="0"/>
                          <a:ea typeface="Calibri" panose="020F0502020204030204" pitchFamily="34" charset="0"/>
                          <a:cs typeface="Times New Roman" panose="02020603050405020304" pitchFamily="18" charset="0"/>
                        </a:rPr>
                        <a:t>Phone	</a:t>
                      </a:r>
                      <a:r>
                        <a:rPr lang="en-US" sz="500">
                          <a:effectLst/>
                          <a:latin typeface="Garamond" panose="02020404030301010803" pitchFamily="18" charset="0"/>
                          <a:ea typeface="Calibri" panose="020F0502020204030204" pitchFamily="34" charset="0"/>
                          <a:cs typeface="Times New Roman" panose="02020603050405020304" pitchFamily="18" charset="0"/>
                        </a:rPr>
                        <a:t>(Wk)</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gridSpan="11">
                  <a:txBody>
                    <a:bodyPr/>
                    <a:lstStyle/>
                    <a:p>
                      <a:pPr marR="95885" algn="ctr">
                        <a:spcBef>
                          <a:spcPts val="225"/>
                        </a:spcBef>
                        <a:spcAft>
                          <a:spcPts val="0"/>
                        </a:spcAft>
                      </a:pPr>
                      <a:r>
                        <a:rPr lang="en-US" sz="500">
                          <a:effectLst/>
                          <a:latin typeface="Garamond" panose="02020404030301010803" pitchFamily="18" charset="0"/>
                          <a:ea typeface="Calibri" panose="020F0502020204030204" pitchFamily="34" charset="0"/>
                          <a:cs typeface="Times New Roman" panose="02020603050405020304" pitchFamily="18" charset="0"/>
                        </a:rPr>
                        <a:t>(Hm)</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gridSpan="6">
                  <a:txBody>
                    <a:bodyPr/>
                    <a:lstStyle/>
                    <a:p>
                      <a:pPr marL="636905">
                        <a:spcBef>
                          <a:spcPts val="225"/>
                        </a:spcBef>
                        <a:spcAft>
                          <a:spcPts val="0"/>
                        </a:spcAft>
                      </a:pPr>
                      <a:r>
                        <a:rPr lang="en-US" sz="500">
                          <a:effectLst/>
                          <a:latin typeface="Garamond" panose="02020404030301010803" pitchFamily="18" charset="0"/>
                          <a:ea typeface="Calibri" panose="020F0502020204030204" pitchFamily="34" charset="0"/>
                          <a:cs typeface="Times New Roman" panose="02020603050405020304" pitchFamily="18" charset="0"/>
                        </a:rPr>
                        <a:t>(Mobile)</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190405038"/>
                  </a:ext>
                </a:extLst>
              </a:tr>
              <a:tr h="438801">
                <a:tc gridSpan="23">
                  <a:txBody>
                    <a:bodyPr/>
                    <a:lstStyle/>
                    <a:p>
                      <a:pPr marL="64770">
                        <a:spcAft>
                          <a:spcPts val="0"/>
                        </a:spcAft>
                        <a:tabLst>
                          <a:tab pos="3216275" algn="l"/>
                        </a:tabLst>
                      </a:pPr>
                      <a:r>
                        <a:rPr lang="en-US" sz="600">
                          <a:effectLst/>
                          <a:latin typeface="Garamond" panose="02020404030301010803" pitchFamily="18" charset="0"/>
                          <a:ea typeface="Calibri" panose="020F0502020204030204" pitchFamily="34" charset="0"/>
                          <a:cs typeface="Times New Roman" panose="02020603050405020304" pitchFamily="18" charset="0"/>
                        </a:rPr>
                        <a:t>Other</a:t>
                      </a:r>
                      <a:r>
                        <a:rPr lang="en-US" sz="600" spc="-3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contact</a:t>
                      </a:r>
                      <a:r>
                        <a:rPr lang="en-US" sz="600" spc="-3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address</a:t>
                      </a:r>
                      <a:r>
                        <a:rPr lang="en-US" sz="600" spc="-3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(es)	e-mail</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696230714"/>
                  </a:ext>
                </a:extLst>
              </a:tr>
              <a:tr h="237171">
                <a:tc gridSpan="23">
                  <a:txBody>
                    <a:bodyPr/>
                    <a:lstStyle/>
                    <a:p>
                      <a:pPr marL="64770">
                        <a:spcAft>
                          <a:spcPts val="0"/>
                        </a:spcAft>
                      </a:pPr>
                      <a:r>
                        <a:rPr lang="en-US" sz="800" b="1">
                          <a:effectLst/>
                          <a:latin typeface="Garamond" panose="02020404030301010803" pitchFamily="18" charset="0"/>
                          <a:ea typeface="Calibri" panose="020F0502020204030204" pitchFamily="34" charset="0"/>
                          <a:cs typeface="Times New Roman" panose="02020603050405020304" pitchFamily="18" charset="0"/>
                        </a:rPr>
                        <a:t>Tenant</a:t>
                      </a:r>
                      <a:r>
                        <a:rPr lang="en-US" sz="800" b="1" spc="-10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Details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515541205"/>
                  </a:ext>
                </a:extLst>
              </a:tr>
              <a:tr h="203819">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Name(s):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030263646"/>
                  </a:ext>
                </a:extLst>
              </a:tr>
              <a:tr h="91417">
                <a:tc gridSpan="23">
                  <a:txBody>
                    <a:bodyPr/>
                    <a:lstStyle/>
                    <a:p>
                      <a:pPr marL="64770">
                        <a:spcAft>
                          <a:spcPts val="0"/>
                        </a:spcAft>
                      </a:pPr>
                      <a:r>
                        <a:rPr lang="en-US" sz="500" b="1">
                          <a:effectLst/>
                          <a:latin typeface="Garamond" panose="02020404030301010803" pitchFamily="18" charset="0"/>
                          <a:ea typeface="Calibri" panose="020F0502020204030204" pitchFamily="34" charset="0"/>
                          <a:cs typeface="Times New Roman" panose="02020603050405020304" pitchFamily="18" charset="0"/>
                        </a:rPr>
                        <a:t>This</a:t>
                      </a:r>
                      <a:r>
                        <a:rPr lang="en-US" sz="500" b="1" spc="-20">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section</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must</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be</a:t>
                      </a:r>
                      <a:r>
                        <a:rPr lang="en-US" sz="500" b="1" spc="-15">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filled</a:t>
                      </a:r>
                      <a:r>
                        <a:rPr lang="en-US" sz="500" b="1" spc="-20">
                          <a:effectLst/>
                          <a:latin typeface="Garamond" panose="02020404030301010803" pitchFamily="18" charset="0"/>
                          <a:ea typeface="Calibri" panose="020F0502020204030204" pitchFamily="34" charset="0"/>
                          <a:cs typeface="Times New Roman" panose="02020603050405020304" pitchFamily="18" charset="0"/>
                        </a:rPr>
                        <a:t> </a:t>
                      </a:r>
                      <a:r>
                        <a:rPr lang="en-US" sz="500" b="1">
                          <a:effectLst/>
                          <a:latin typeface="Garamond" panose="02020404030301010803" pitchFamily="18" charset="0"/>
                          <a:ea typeface="Calibri" panose="020F0502020204030204" pitchFamily="34" charset="0"/>
                          <a:cs typeface="Times New Roman" panose="02020603050405020304" pitchFamily="18" charset="0"/>
                        </a:rPr>
                        <a:t>in:</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022286877"/>
                  </a:ext>
                </a:extLst>
              </a:tr>
              <a:tr h="203819">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Address</a:t>
                      </a:r>
                      <a:r>
                        <a:rPr lang="en-US" sz="600" spc="-3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for</a:t>
                      </a:r>
                      <a:r>
                        <a:rPr lang="en-US" sz="600" spc="-3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service</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354979843"/>
                  </a:ext>
                </a:extLst>
              </a:tr>
              <a:tr h="198070">
                <a:tc gridSpan="6">
                  <a:txBody>
                    <a:bodyPr/>
                    <a:lstStyle/>
                    <a:p>
                      <a:pPr marL="64770">
                        <a:lnSpc>
                          <a:spcPts val="1345"/>
                        </a:lnSpc>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Phone </a:t>
                      </a:r>
                      <a:r>
                        <a:rPr lang="en-US" sz="600" spc="250">
                          <a:effectLst/>
                          <a:latin typeface="Garamond" panose="02020404030301010803" pitchFamily="18" charset="0"/>
                          <a:ea typeface="Calibri" panose="020F0502020204030204" pitchFamily="34" charset="0"/>
                          <a:cs typeface="Times New Roman" panose="02020603050405020304" pitchFamily="18" charset="0"/>
                        </a:rPr>
                        <a:t> </a:t>
                      </a:r>
                      <a:r>
                        <a:rPr lang="en-US" sz="500">
                          <a:effectLst/>
                          <a:latin typeface="Garamond" panose="02020404030301010803" pitchFamily="18" charset="0"/>
                          <a:ea typeface="Calibri" panose="020F0502020204030204" pitchFamily="34" charset="0"/>
                          <a:cs typeface="Times New Roman" panose="02020603050405020304" pitchFamily="18" charset="0"/>
                        </a:rPr>
                        <a:t>(Wk)</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gridSpan="11">
                  <a:txBody>
                    <a:bodyPr/>
                    <a:lstStyle/>
                    <a:p>
                      <a:pPr marR="123190" algn="r">
                        <a:spcBef>
                          <a:spcPts val="225"/>
                        </a:spcBef>
                        <a:spcAft>
                          <a:spcPts val="0"/>
                        </a:spcAft>
                      </a:pPr>
                      <a:r>
                        <a:rPr lang="en-US" sz="500">
                          <a:effectLst/>
                          <a:latin typeface="Garamond" panose="02020404030301010803" pitchFamily="18" charset="0"/>
                          <a:ea typeface="Calibri" panose="020F0502020204030204" pitchFamily="34" charset="0"/>
                          <a:cs typeface="Times New Roman" panose="02020603050405020304" pitchFamily="18" charset="0"/>
                        </a:rPr>
                        <a:t>(Hm)</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gridSpan="6">
                  <a:txBody>
                    <a:bodyPr/>
                    <a:lstStyle/>
                    <a:p>
                      <a:pPr marR="161290" algn="r">
                        <a:spcBef>
                          <a:spcPts val="225"/>
                        </a:spcBef>
                        <a:spcAft>
                          <a:spcPts val="0"/>
                        </a:spcAft>
                      </a:pPr>
                      <a:r>
                        <a:rPr lang="en-US" sz="500">
                          <a:effectLst/>
                          <a:latin typeface="Garamond" panose="02020404030301010803" pitchFamily="18" charset="0"/>
                          <a:ea typeface="Calibri" panose="020F0502020204030204" pitchFamily="34" charset="0"/>
                          <a:cs typeface="Times New Roman" panose="02020603050405020304" pitchFamily="18" charset="0"/>
                        </a:rPr>
                        <a:t>(Mobile)</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177463178"/>
                  </a:ext>
                </a:extLst>
              </a:tr>
              <a:tr h="203819">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Other</a:t>
                      </a:r>
                      <a:r>
                        <a:rPr lang="en-US" sz="600" spc="-4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contact</a:t>
                      </a:r>
                      <a:r>
                        <a:rPr lang="en-US" sz="600" spc="-4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address(es)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334172496"/>
                  </a:ext>
                </a:extLst>
              </a:tr>
              <a:tr h="103762">
                <a:tc gridSpan="23">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808865938"/>
                  </a:ext>
                </a:extLst>
              </a:tr>
              <a:tr h="237171">
                <a:tc gridSpan="23">
                  <a:txBody>
                    <a:bodyPr/>
                    <a:lstStyle/>
                    <a:p>
                      <a:pPr marL="64770">
                        <a:spcAft>
                          <a:spcPts val="0"/>
                        </a:spcAft>
                      </a:pPr>
                      <a:r>
                        <a:rPr lang="en-US" sz="800" b="1">
                          <a:effectLst/>
                          <a:latin typeface="Garamond" panose="02020404030301010803" pitchFamily="18" charset="0"/>
                          <a:ea typeface="Calibri" panose="020F0502020204030204" pitchFamily="34" charset="0"/>
                          <a:cs typeface="Times New Roman" panose="02020603050405020304" pitchFamily="18" charset="0"/>
                        </a:rPr>
                        <a:t>Tenancy</a:t>
                      </a:r>
                      <a:r>
                        <a:rPr lang="en-US" sz="800" b="1" spc="-11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Details</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066124157"/>
                  </a:ext>
                </a:extLst>
              </a:tr>
              <a:tr h="203819">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Address</a:t>
                      </a:r>
                      <a:r>
                        <a:rPr lang="en-US" sz="600" spc="-4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of</a:t>
                      </a:r>
                      <a:r>
                        <a:rPr lang="en-US" sz="600" spc="-3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tenancy</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46586931"/>
                  </a:ext>
                </a:extLst>
              </a:tr>
              <a:tr h="219401">
                <a:tc gridSpan="23">
                  <a:txBody>
                    <a:bodyPr/>
                    <a:lstStyle/>
                    <a:p>
                      <a:pPr marL="64770">
                        <a:spcAft>
                          <a:spcPts val="0"/>
                        </a:spcAft>
                        <a:tabLst>
                          <a:tab pos="2405380" algn="l"/>
                        </a:tabLst>
                      </a:pPr>
                      <a:r>
                        <a:rPr lang="en-US" sz="600">
                          <a:effectLst/>
                          <a:latin typeface="Garamond" panose="02020404030301010803" pitchFamily="18" charset="0"/>
                          <a:ea typeface="Calibri" panose="020F0502020204030204" pitchFamily="34" charset="0"/>
                          <a:cs typeface="Times New Roman" panose="02020603050405020304" pitchFamily="18" charset="0"/>
                        </a:rPr>
                        <a:t>Rent</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per</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week:</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b="1">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To</a:t>
                      </a:r>
                      <a:r>
                        <a:rPr lang="en-US" sz="600" spc="-3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be</a:t>
                      </a:r>
                      <a:r>
                        <a:rPr lang="en-US" sz="600"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paid</a:t>
                      </a:r>
                      <a:r>
                        <a:rPr lang="en-US" sz="600" spc="-30">
                          <a:effectLst/>
                          <a:latin typeface="Garamond" panose="02020404030301010803" pitchFamily="18" charset="0"/>
                          <a:ea typeface="Calibri" panose="020F0502020204030204" pitchFamily="34" charset="0"/>
                          <a:cs typeface="Times New Roman" panose="02020603050405020304" pitchFamily="18" charset="0"/>
                        </a:rPr>
                        <a:t> </a:t>
                      </a:r>
                      <a:r>
                        <a:rPr lang="en-US" sz="600" b="1">
                          <a:effectLst/>
                          <a:latin typeface="Garamond" panose="02020404030301010803" pitchFamily="18" charset="0"/>
                          <a:ea typeface="Calibri" panose="020F0502020204030204" pitchFamily="34" charset="0"/>
                          <a:cs typeface="Times New Roman" panose="02020603050405020304" pitchFamily="18" charset="0"/>
                        </a:rPr>
                        <a:t>Weekly</a:t>
                      </a:r>
                      <a:r>
                        <a:rPr lang="en-US" sz="600" b="1"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t>
                      </a:r>
                      <a:r>
                        <a:rPr lang="en-US" sz="600" b="1">
                          <a:effectLst/>
                          <a:latin typeface="Garamond" panose="02020404030301010803" pitchFamily="18" charset="0"/>
                          <a:ea typeface="Calibri" panose="020F0502020204030204" pitchFamily="34" charset="0"/>
                          <a:cs typeface="Times New Roman" panose="02020603050405020304" pitchFamily="18" charset="0"/>
                        </a:rPr>
                        <a:t>fortnightly/</a:t>
                      </a:r>
                      <a:r>
                        <a:rPr lang="en-US" sz="600" b="1" spc="-30">
                          <a:effectLst/>
                          <a:latin typeface="Garamond" panose="02020404030301010803" pitchFamily="18" charset="0"/>
                          <a:ea typeface="Calibri" panose="020F0502020204030204" pitchFamily="34" charset="0"/>
                          <a:cs typeface="Times New Roman" panose="02020603050405020304" pitchFamily="18" charset="0"/>
                        </a:rPr>
                        <a:t> </a:t>
                      </a:r>
                      <a:r>
                        <a:rPr lang="en-US" sz="600" b="1">
                          <a:effectLst/>
                          <a:latin typeface="Garamond" panose="02020404030301010803" pitchFamily="18" charset="0"/>
                          <a:ea typeface="Calibri" panose="020F0502020204030204" pitchFamily="34" charset="0"/>
                          <a:cs typeface="Times New Roman" panose="02020603050405020304" pitchFamily="18" charset="0"/>
                        </a:rPr>
                        <a:t>monthly</a:t>
                      </a:r>
                      <a:r>
                        <a:rPr lang="en-US" sz="600" b="1"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in</a:t>
                      </a:r>
                      <a:r>
                        <a:rPr lang="en-US" sz="600" spc="-2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advance,</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906458479"/>
                  </a:ext>
                </a:extLst>
              </a:tr>
              <a:tr h="109700">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Bond</a:t>
                      </a:r>
                      <a:r>
                        <a:rPr lang="en-US" sz="600" spc="-1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amount</a:t>
                      </a:r>
                      <a:r>
                        <a:rPr lang="en-US" sz="600" spc="-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t>
                      </a:r>
                      <a:r>
                        <a:rPr lang="en-US" sz="600" spc="-1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t>
                      </a:r>
                      <a:r>
                        <a:rPr lang="en-US" sz="600" spc="-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NIL</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196468405"/>
                  </a:ext>
                </a:extLst>
              </a:tr>
              <a:tr h="109700">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Rent</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review</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date:</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31</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January</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in</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each</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calendar</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year.</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632984418"/>
                  </a:ext>
                </a:extLst>
              </a:tr>
              <a:tr h="205671">
                <a:tc gridSpan="23">
                  <a:txBody>
                    <a:bodyPr/>
                    <a:lstStyle/>
                    <a:p>
                      <a:pPr marL="64770">
                        <a:spcAft>
                          <a:spcPts val="0"/>
                        </a:spcAft>
                      </a:pPr>
                      <a:r>
                        <a:rPr lang="en-US" sz="600">
                          <a:effectLst/>
                          <a:latin typeface="Garamond" panose="02020404030301010803" pitchFamily="18" charset="0"/>
                          <a:ea typeface="Calibri" panose="020F0502020204030204" pitchFamily="34" charset="0"/>
                          <a:cs typeface="Times New Roman" panose="02020603050405020304" pitchFamily="18" charset="0"/>
                        </a:rPr>
                        <a:t>The</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Rent</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shall</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be</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paid</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into</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the</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following</a:t>
                      </a:r>
                      <a:r>
                        <a:rPr lang="en-US" sz="600" spc="-20">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Bank</a:t>
                      </a:r>
                      <a:r>
                        <a:rPr lang="en-US" sz="600" spc="-15">
                          <a:effectLst/>
                          <a:latin typeface="Garamond" panose="02020404030301010803" pitchFamily="18" charset="0"/>
                          <a:ea typeface="Calibri" panose="020F0502020204030204" pitchFamily="34" charset="0"/>
                          <a:cs typeface="Times New Roman" panose="02020603050405020304" pitchFamily="18" charset="0"/>
                        </a:rPr>
                        <a:t> </a:t>
                      </a:r>
                      <a:r>
                        <a:rPr lang="en-US" sz="600">
                          <a:effectLst/>
                          <a:latin typeface="Garamond" panose="02020404030301010803" pitchFamily="18" charset="0"/>
                          <a:ea typeface="Calibri" panose="020F0502020204030204" pitchFamily="34" charset="0"/>
                          <a:cs typeface="Times New Roman" panose="02020603050405020304" pitchFamily="18" charset="0"/>
                        </a:rPr>
                        <a:t>Account:</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28511901"/>
                  </a:ext>
                </a:extLst>
              </a:tr>
              <a:tr h="177878">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E7E7E"/>
                    </a:solidFill>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E7E7E"/>
                    </a:solidFill>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E7E7E"/>
                    </a:solidFill>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495998"/>
                  </a:ext>
                </a:extLst>
              </a:tr>
              <a:tr h="103762">
                <a:tc gridSpan="23">
                  <a:txBody>
                    <a:bodyPr/>
                    <a:lstStyle/>
                    <a:p>
                      <a:pPr>
                        <a:spcAft>
                          <a:spcPts val="0"/>
                        </a:spcAft>
                      </a:pPr>
                      <a:r>
                        <a:rPr lang="en-US" sz="500">
                          <a:effectLst/>
                          <a:latin typeface="Calibri" panose="020F0502020204030204" pitchFamily="34" charset="0"/>
                          <a:ea typeface="Calibri" panose="020F0502020204030204" pitchFamily="34" charset="0"/>
                          <a:cs typeface="Times New Roman" panose="02020603050405020304" pitchFamily="18" charset="0"/>
                        </a:rPr>
                        <a:t> </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467020015"/>
                  </a:ext>
                </a:extLst>
              </a:tr>
              <a:tr h="403932">
                <a:tc gridSpan="23">
                  <a:txBody>
                    <a:bodyPr/>
                    <a:lstStyle/>
                    <a:p>
                      <a:pPr marL="64770">
                        <a:spcAft>
                          <a:spcPts val="0"/>
                        </a:spcAft>
                        <a:tabLst>
                          <a:tab pos="1055370" algn="l"/>
                        </a:tabLst>
                      </a:pPr>
                      <a:r>
                        <a:rPr lang="en-US" sz="600">
                          <a:effectLst/>
                          <a:latin typeface="Garamond" panose="02020404030301010803" pitchFamily="18" charset="0"/>
                          <a:ea typeface="Calibri" panose="020F0502020204030204" pitchFamily="34" charset="0"/>
                          <a:cs typeface="Times New Roman" panose="02020603050405020304" pitchFamily="18" charset="0"/>
                        </a:rPr>
                        <a:t>Branch	Bank</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455413565"/>
                  </a:ext>
                </a:extLst>
              </a:tr>
              <a:tr h="146267">
                <a:tc gridSpan="23">
                  <a:txBody>
                    <a:bodyPr/>
                    <a:lstStyle/>
                    <a:p>
                      <a:pPr marL="64770">
                        <a:spcAft>
                          <a:spcPts val="0"/>
                        </a:spcAft>
                      </a:pPr>
                      <a:r>
                        <a:rPr lang="en-US" sz="800" b="1">
                          <a:effectLst/>
                          <a:latin typeface="Garamond" panose="02020404030301010803" pitchFamily="18" charset="0"/>
                          <a:ea typeface="Calibri" panose="020F0502020204030204" pitchFamily="34" charset="0"/>
                          <a:cs typeface="Times New Roman" panose="02020603050405020304" pitchFamily="18" charset="0"/>
                        </a:rPr>
                        <a:t>The</a:t>
                      </a:r>
                      <a:r>
                        <a:rPr lang="en-US" sz="800" b="1" spc="-3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landlord</a:t>
                      </a:r>
                      <a:r>
                        <a:rPr lang="en-US" sz="800" b="1" spc="-25">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and</a:t>
                      </a:r>
                      <a:r>
                        <a:rPr lang="en-US" sz="800" b="1" spc="-3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tenant</a:t>
                      </a:r>
                      <a:r>
                        <a:rPr lang="en-US" sz="800" b="1" spc="-30">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agree</a:t>
                      </a:r>
                      <a:r>
                        <a:rPr lang="en-US" sz="800" b="1" spc="-25">
                          <a:effectLst/>
                          <a:latin typeface="Garamond" panose="02020404030301010803" pitchFamily="18" charset="0"/>
                          <a:ea typeface="Calibri" panose="020F0502020204030204" pitchFamily="34" charset="0"/>
                          <a:cs typeface="Times New Roman" panose="02020603050405020304" pitchFamily="18" charset="0"/>
                        </a:rPr>
                        <a:t> </a:t>
                      </a:r>
                      <a:r>
                        <a:rPr lang="en-US" sz="800" b="1">
                          <a:effectLst/>
                          <a:latin typeface="Garamond" panose="02020404030301010803" pitchFamily="18" charset="0"/>
                          <a:ea typeface="Calibri" panose="020F0502020204030204" pitchFamily="34" charset="0"/>
                          <a:cs typeface="Times New Roman" panose="02020603050405020304" pitchFamily="18" charset="0"/>
                        </a:rPr>
                        <a:t>that:</a:t>
                      </a:r>
                      <a:endParaRPr lang="en-NZ" sz="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4234896508"/>
                  </a:ext>
                </a:extLst>
              </a:tr>
              <a:tr h="658202">
                <a:tc gridSpan="23">
                  <a:txBody>
                    <a:bodyPr/>
                    <a:lstStyle/>
                    <a:p>
                      <a:pPr>
                        <a:spcBef>
                          <a:spcPts val="30"/>
                        </a:spcBef>
                        <a:spcAft>
                          <a:spcPts val="0"/>
                        </a:spcAft>
                      </a:pPr>
                      <a:r>
                        <a:rPr lang="en-US" sz="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Z"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SzPts val="1200"/>
                        <a:buFont typeface="Garamond" panose="02020404030301010803" pitchFamily="18" charset="0"/>
                        <a:buAutoNum type="arabicPeriod"/>
                        <a:tabLst>
                          <a:tab pos="522605" algn="l"/>
                        </a:tabLst>
                      </a:pPr>
                      <a:r>
                        <a:rPr lang="en-US" sz="600" dirty="0">
                          <a:effectLst/>
                          <a:latin typeface="Garamond" panose="02020404030301010803" pitchFamily="18" charset="0"/>
                          <a:ea typeface="Garamond" panose="02020404030301010803" pitchFamily="18" charset="0"/>
                          <a:cs typeface="Times New Roman" panose="02020603050405020304" pitchFamily="18" charset="0"/>
                        </a:rPr>
                        <a:t>The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shall</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commence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on: </a:t>
                      </a:r>
                      <a:endParaRPr lang="en-NZ" sz="500" dirty="0">
                        <a:effectLst/>
                        <a:latin typeface="Calibri" panose="020F0502020204030204" pitchFamily="34" charset="0"/>
                        <a:ea typeface="Garamond" panose="02020404030301010803" pitchFamily="18" charset="0"/>
                        <a:cs typeface="Times New Roman" panose="02020603050405020304" pitchFamily="18" charset="0"/>
                      </a:endParaRPr>
                    </a:p>
                    <a:p>
                      <a:pPr>
                        <a:spcBef>
                          <a:spcPts val="30"/>
                        </a:spcBef>
                        <a:spcAft>
                          <a:spcPts val="0"/>
                        </a:spcAft>
                      </a:pPr>
                      <a:r>
                        <a:rPr lang="en-US" sz="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Z" sz="5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118745" lvl="0" indent="-342900">
                        <a:spcAft>
                          <a:spcPts val="0"/>
                        </a:spcAft>
                        <a:buSzPts val="1200"/>
                        <a:buFont typeface="Garamond" panose="02020404030301010803" pitchFamily="18" charset="0"/>
                        <a:buAutoNum type="arabicPeriod"/>
                        <a:tabLst>
                          <a:tab pos="522605" algn="l"/>
                        </a:tabLst>
                      </a:pPr>
                      <a:r>
                        <a:rPr lang="en-US" sz="600" dirty="0">
                          <a:effectLst/>
                          <a:latin typeface="Garamond" panose="02020404030301010803" pitchFamily="18" charset="0"/>
                          <a:ea typeface="Garamond" panose="02020404030301010803" pitchFamily="18" charset="0"/>
                          <a:cs typeface="Times New Roman" panose="02020603050405020304" pitchFamily="18" charset="0"/>
                        </a:rPr>
                        <a:t>This</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is</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for</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a</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fixed</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term</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and</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cannot</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be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terminated</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with</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notice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and</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will terminate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on</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b="1" dirty="0">
                          <a:effectLst/>
                          <a:latin typeface="Garamond" panose="02020404030301010803" pitchFamily="18" charset="0"/>
                          <a:ea typeface="Garamond" panose="02020404030301010803" pitchFamily="18" charset="0"/>
                          <a:cs typeface="Times New Roman" panose="02020603050405020304" pitchFamily="18" charset="0"/>
                        </a:rPr>
                        <a:t>31</a:t>
                      </a:r>
                      <a:r>
                        <a:rPr lang="en-US" sz="600" b="1"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b="1" dirty="0">
                          <a:effectLst/>
                          <a:latin typeface="Garamond" panose="02020404030301010803" pitchFamily="18" charset="0"/>
                          <a:ea typeface="Garamond" panose="02020404030301010803" pitchFamily="18" charset="0"/>
                          <a:cs typeface="Times New Roman" panose="02020603050405020304" pitchFamily="18" charset="0"/>
                        </a:rPr>
                        <a:t>January</a:t>
                      </a:r>
                      <a:r>
                        <a:rPr lang="en-US" sz="600" b="1"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b="1" dirty="0">
                          <a:effectLst/>
                          <a:latin typeface="Garamond" panose="02020404030301010803" pitchFamily="18" charset="0"/>
                          <a:ea typeface="Garamond" panose="02020404030301010803" pitchFamily="18" charset="0"/>
                          <a:cs typeface="Times New Roman" panose="02020603050405020304" pitchFamily="18" charset="0"/>
                        </a:rPr>
                        <a:t>2010</a:t>
                      </a:r>
                      <a:r>
                        <a:rPr lang="en-US" sz="600" b="1"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unless</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the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stationed</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appointment</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ends</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before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this</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time</a:t>
                      </a:r>
                      <a:r>
                        <a:rPr lang="en-US" sz="6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or</a:t>
                      </a:r>
                      <a:r>
                        <a:rPr lang="en-US" sz="6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600" dirty="0">
                          <a:effectLst/>
                          <a:latin typeface="Garamond" panose="02020404030301010803" pitchFamily="18" charset="0"/>
                          <a:ea typeface="Garamond" panose="02020404030301010803" pitchFamily="18" charset="0"/>
                          <a:cs typeface="Times New Roman" panose="02020603050405020304" pitchFamily="18" charset="0"/>
                        </a:rPr>
                        <a:t>the</a:t>
                      </a:r>
                      <a:endParaRPr lang="en-NZ" sz="500" dirty="0">
                        <a:effectLst/>
                        <a:latin typeface="Calibri" panose="020F0502020204030204" pitchFamily="34" charset="0"/>
                        <a:ea typeface="Garamond" panose="02020404030301010803"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067318928"/>
                  </a:ext>
                </a:extLst>
              </a:tr>
            </a:tbl>
          </a:graphicData>
        </a:graphic>
      </p:graphicFrame>
      <p:sp>
        <p:nvSpPr>
          <p:cNvPr id="7"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a:p>
        </p:txBody>
      </p:sp>
      <p:sp>
        <p:nvSpPr>
          <p:cNvPr id="2" name="Slide Number Placeholder 1">
            <a:extLst>
              <a:ext uri="{FF2B5EF4-FFF2-40B4-BE49-F238E27FC236}">
                <a16:creationId xmlns:a16="http://schemas.microsoft.com/office/drawing/2014/main" id="{584307BB-3DE1-4A34-B1E5-C9D98C27048A}"/>
              </a:ext>
            </a:extLst>
          </p:cNvPr>
          <p:cNvSpPr>
            <a:spLocks noGrp="1"/>
          </p:cNvSpPr>
          <p:nvPr>
            <p:ph type="sldNum" sz="quarter" idx="12"/>
          </p:nvPr>
        </p:nvSpPr>
        <p:spPr/>
        <p:txBody>
          <a:bodyPr/>
          <a:lstStyle/>
          <a:p>
            <a:fld id="{A7B37317-5730-47F1-B7FE-A237834E48C9}" type="slidenum">
              <a:rPr lang="en-NZ" smtClean="0"/>
              <a:t>11</a:t>
            </a:fld>
            <a:endParaRPr lang="en-NZ" dirty="0"/>
          </a:p>
        </p:txBody>
      </p:sp>
    </p:spTree>
    <p:extLst>
      <p:ext uri="{BB962C8B-B14F-4D97-AF65-F5344CB8AC3E}">
        <p14:creationId xmlns:p14="http://schemas.microsoft.com/office/powerpoint/2010/main" val="2487502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2769017662"/>
              </p:ext>
            </p:extLst>
          </p:nvPr>
        </p:nvGraphicFramePr>
        <p:xfrm>
          <a:off x="3774123" y="1034143"/>
          <a:ext cx="4643754" cy="5440265"/>
        </p:xfrm>
        <a:graphic>
          <a:graphicData uri="http://schemas.openxmlformats.org/drawingml/2006/table">
            <a:tbl>
              <a:tblPr firstRow="1" firstCol="1" lastRow="1" lastCol="1" bandRow="1" bandCol="1"/>
              <a:tblGrid>
                <a:gridCol w="2321877">
                  <a:extLst>
                    <a:ext uri="{9D8B030D-6E8A-4147-A177-3AD203B41FA5}">
                      <a16:colId xmlns:a16="http://schemas.microsoft.com/office/drawing/2014/main" val="994704978"/>
                    </a:ext>
                  </a:extLst>
                </a:gridCol>
                <a:gridCol w="2321877">
                  <a:extLst>
                    <a:ext uri="{9D8B030D-6E8A-4147-A177-3AD203B41FA5}">
                      <a16:colId xmlns:a16="http://schemas.microsoft.com/office/drawing/2014/main" val="3425450131"/>
                    </a:ext>
                  </a:extLst>
                </a:gridCol>
              </a:tblGrid>
              <a:tr h="1442774">
                <a:tc gridSpan="2">
                  <a:txBody>
                    <a:bodyPr/>
                    <a:lstStyle/>
                    <a:p>
                      <a:pPr marL="521970">
                        <a:lnSpc>
                          <a:spcPts val="1325"/>
                        </a:lnSpc>
                        <a:spcAft>
                          <a:spcPts val="0"/>
                        </a:spcAft>
                      </a:pPr>
                      <a:r>
                        <a:rPr lang="en-US" sz="900" dirty="0">
                          <a:effectLst/>
                          <a:latin typeface="Garamond" panose="02020404030301010803" pitchFamily="18" charset="0"/>
                          <a:ea typeface="Calibri" panose="020F0502020204030204" pitchFamily="34" charset="0"/>
                          <a:cs typeface="Times New Roman" panose="02020603050405020304" pitchFamily="18" charset="0"/>
                        </a:rPr>
                        <a:t>President</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agrees</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that</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a</a:t>
                      </a:r>
                      <a:r>
                        <a:rPr lang="en-US" sz="900" spc="-10"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change</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of</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housing</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provision</a:t>
                      </a:r>
                      <a:r>
                        <a:rPr lang="en-US" sz="900" spc="-10"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should</a:t>
                      </a:r>
                      <a:r>
                        <a:rPr lang="en-US" sz="900" spc="-15" dirty="0">
                          <a:effectLst/>
                          <a:latin typeface="Garamond" panose="02020404030301010803" pitchFamily="18" charset="0"/>
                          <a:ea typeface="Calibri" panose="020F0502020204030204" pitchFamily="34" charset="0"/>
                          <a:cs typeface="Times New Roman" panose="02020603050405020304" pitchFamily="18" charset="0"/>
                        </a:rPr>
                        <a:t> </a:t>
                      </a:r>
                      <a:r>
                        <a:rPr lang="en-US" sz="900" dirty="0">
                          <a:effectLst/>
                          <a:latin typeface="Garamond" panose="02020404030301010803" pitchFamily="18" charset="0"/>
                          <a:ea typeface="Calibri" panose="020F0502020204030204" pitchFamily="34" charset="0"/>
                          <a:cs typeface="Times New Roman" panose="02020603050405020304" pitchFamily="18" charset="0"/>
                        </a:rPr>
                        <a:t>apply.</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30"/>
                        </a:spcBef>
                        <a:spcAft>
                          <a:spcPts val="0"/>
                        </a:spcAft>
                      </a:pP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SzPts val="1200"/>
                        <a:buFont typeface="Garamond" panose="02020404030301010803" pitchFamily="18" charset="0"/>
                        <a:buAutoNum type="arabicPeriod" startAt="3"/>
                        <a:tabLst>
                          <a:tab pos="522605" algn="l"/>
                        </a:tabLst>
                      </a:pPr>
                      <a:r>
                        <a:rPr lang="en-US" sz="900" dirty="0">
                          <a:effectLst/>
                          <a:latin typeface="Garamond" panose="02020404030301010803" pitchFamily="18" charset="0"/>
                          <a:ea typeface="Garamond" panose="02020404030301010803" pitchFamily="18" charset="0"/>
                          <a:cs typeface="Garamond" panose="02020404030301010803" pitchFamily="18" charset="0"/>
                        </a:rPr>
                        <a:t>The</a:t>
                      </a:r>
                      <a:r>
                        <a:rPr lang="en-US" sz="900" spc="-25"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Tenant</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shall</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not</a:t>
                      </a:r>
                      <a:r>
                        <a:rPr lang="en-US" sz="900" spc="-25"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assign</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or</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sublet</a:t>
                      </a:r>
                      <a:r>
                        <a:rPr lang="en-US" sz="900" spc="-25"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the</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tenancy</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without</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the</a:t>
                      </a:r>
                      <a:r>
                        <a:rPr lang="en-US" sz="900" spc="-25"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landlord’s</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written</a:t>
                      </a:r>
                      <a:r>
                        <a:rPr lang="en-US" sz="900" spc="-20" dirty="0">
                          <a:effectLst/>
                          <a:latin typeface="Garamond" panose="02020404030301010803" pitchFamily="18" charset="0"/>
                          <a:ea typeface="Garamond" panose="02020404030301010803" pitchFamily="18" charset="0"/>
                          <a:cs typeface="Garamond" panose="02020404030301010803" pitchFamily="18" charset="0"/>
                        </a:rPr>
                        <a:t> </a:t>
                      </a:r>
                      <a:r>
                        <a:rPr lang="en-US" sz="900" dirty="0">
                          <a:effectLst/>
                          <a:latin typeface="Garamond" panose="02020404030301010803" pitchFamily="18" charset="0"/>
                          <a:ea typeface="Garamond" panose="02020404030301010803" pitchFamily="18" charset="0"/>
                          <a:cs typeface="Garamond" panose="02020404030301010803" pitchFamily="18" charset="0"/>
                        </a:rPr>
                        <a:t>consent.</a:t>
                      </a:r>
                      <a:endParaRPr lang="en-NZ" sz="800" dirty="0">
                        <a:effectLst/>
                        <a:latin typeface="Calibri" panose="020F0502020204030204" pitchFamily="34" charset="0"/>
                        <a:ea typeface="Garamond" panose="02020404030301010803" pitchFamily="18" charset="0"/>
                        <a:cs typeface="Times New Roman" panose="02020603050405020304" pitchFamily="18" charset="0"/>
                      </a:endParaRPr>
                    </a:p>
                    <a:p>
                      <a:pPr>
                        <a:spcBef>
                          <a:spcPts val="30"/>
                        </a:spcBef>
                        <a:spcAft>
                          <a:spcPts val="0"/>
                        </a:spcAft>
                      </a:pP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225425" lvl="0" indent="-342900">
                        <a:spcAft>
                          <a:spcPts val="0"/>
                        </a:spcAft>
                        <a:buSzPts val="1200"/>
                        <a:buFont typeface="Garamond" panose="02020404030301010803" pitchFamily="18" charset="0"/>
                        <a:buAutoNum type="arabicPeriod" startAt="3"/>
                        <a:tabLst>
                          <a:tab pos="522605" algn="l"/>
                        </a:tabLst>
                      </a:pPr>
                      <a:r>
                        <a:rPr lang="en-US" sz="900" dirty="0">
                          <a:effectLst/>
                          <a:latin typeface="Garamond" panose="02020404030301010803" pitchFamily="18" charset="0"/>
                          <a:ea typeface="Garamond" panose="02020404030301010803" pitchFamily="18" charset="0"/>
                          <a:cs typeface="Times New Roman" panose="02020603050405020304" pitchFamily="18" charset="0"/>
                        </a:rPr>
                        <a:t>Unless</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otherwise</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provided</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for</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within</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this</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agreement,</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this</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is</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subject</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to</a:t>
                      </a:r>
                      <a:r>
                        <a:rPr lang="en-US" sz="900" spc="-2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the Residential</a:t>
                      </a:r>
                      <a:r>
                        <a:rPr lang="en-US" sz="900" spc="-5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Tenancies</a:t>
                      </a:r>
                      <a:r>
                        <a:rPr lang="en-US" sz="900" spc="-4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Act</a:t>
                      </a:r>
                      <a:r>
                        <a:rPr lang="en-US" sz="900" spc="-4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1986.</a:t>
                      </a:r>
                      <a:endParaRPr lang="en-NZ" sz="800" dirty="0">
                        <a:effectLst/>
                        <a:latin typeface="Calibri" panose="020F0502020204030204" pitchFamily="34" charset="0"/>
                        <a:ea typeface="Garamond" panose="02020404030301010803" pitchFamily="18" charset="0"/>
                        <a:cs typeface="Times New Roman" panose="02020603050405020304" pitchFamily="18" charset="0"/>
                      </a:endParaRPr>
                    </a:p>
                    <a:p>
                      <a:pPr>
                        <a:spcBef>
                          <a:spcPts val="30"/>
                        </a:spcBef>
                        <a:spcAft>
                          <a:spcPts val="0"/>
                        </a:spcAft>
                      </a:pPr>
                      <a:r>
                        <a:rPr lang="en-US" sz="9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396240" lvl="0" indent="-342900">
                        <a:spcAft>
                          <a:spcPts val="0"/>
                        </a:spcAft>
                        <a:buSzPts val="1200"/>
                        <a:buFont typeface="Garamond" panose="02020404030301010803" pitchFamily="18" charset="0"/>
                        <a:buAutoNum type="arabicPeriod" startAt="3"/>
                        <a:tabLst>
                          <a:tab pos="522605" algn="l"/>
                        </a:tabLst>
                      </a:pPr>
                      <a:r>
                        <a:rPr lang="en-US" sz="900" dirty="0">
                          <a:effectLst/>
                          <a:latin typeface="Garamond" panose="02020404030301010803" pitchFamily="18" charset="0"/>
                          <a:ea typeface="Garamond" panose="02020404030301010803" pitchFamily="18" charset="0"/>
                          <a:cs typeface="Times New Roman" panose="02020603050405020304" pitchFamily="18" charset="0"/>
                        </a:rPr>
                        <a:t>Other</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terms</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of</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this</a:t>
                      </a:r>
                      <a:r>
                        <a:rPr lang="en-US" sz="9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tenancy</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e.g.,</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pets,</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number</a:t>
                      </a:r>
                      <a:r>
                        <a:rPr lang="en-US" sz="9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of</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tenants</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(Please</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continue</a:t>
                      </a:r>
                      <a:r>
                        <a:rPr lang="en-US" sz="900" spc="-15"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on</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a</a:t>
                      </a:r>
                      <a:r>
                        <a:rPr lang="en-US" sz="900" spc="-2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separate sheet</a:t>
                      </a:r>
                      <a:r>
                        <a:rPr lang="en-US" sz="900" spc="-4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if</a:t>
                      </a:r>
                      <a:r>
                        <a:rPr lang="en-US" sz="900" spc="-40" dirty="0">
                          <a:effectLst/>
                          <a:latin typeface="Garamond" panose="02020404030301010803" pitchFamily="18" charset="0"/>
                          <a:ea typeface="Garamond" panose="02020404030301010803" pitchFamily="18" charset="0"/>
                          <a:cs typeface="Times New Roman" panose="02020603050405020304" pitchFamily="18" charset="0"/>
                        </a:rPr>
                        <a:t> </a:t>
                      </a:r>
                      <a:r>
                        <a:rPr lang="en-US" sz="900" dirty="0">
                          <a:effectLst/>
                          <a:latin typeface="Garamond" panose="02020404030301010803" pitchFamily="18" charset="0"/>
                          <a:ea typeface="Garamond" panose="02020404030301010803" pitchFamily="18" charset="0"/>
                          <a:cs typeface="Times New Roman" panose="02020603050405020304" pitchFamily="18" charset="0"/>
                        </a:rPr>
                        <a:t>necessary)</a:t>
                      </a:r>
                      <a:endParaRPr lang="en-NZ" sz="800" dirty="0">
                        <a:effectLst/>
                        <a:latin typeface="Calibri" panose="020F0502020204030204" pitchFamily="34" charset="0"/>
                        <a:ea typeface="Garamond" panose="02020404030301010803"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3249893670"/>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1504505516"/>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2899997373"/>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3229206476"/>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4206924908"/>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2325225543"/>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4107830659"/>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1127960567"/>
                  </a:ext>
                </a:extLst>
              </a:tr>
              <a:tr h="204816">
                <a:tc gridSpan="2">
                  <a:txBody>
                    <a:bodyPr/>
                    <a:lstStyle/>
                    <a:p>
                      <a:pPr marL="64770">
                        <a:spcAft>
                          <a:spcPts val="0"/>
                        </a:spcAft>
                      </a:pPr>
                      <a:r>
                        <a:rPr lang="en-US" sz="1200" b="1">
                          <a:effectLst/>
                          <a:latin typeface="Garamond" panose="02020404030301010803" pitchFamily="18" charset="0"/>
                          <a:ea typeface="Calibri" panose="020F0502020204030204" pitchFamily="34" charset="0"/>
                          <a:cs typeface="Times New Roman" panose="02020603050405020304" pitchFamily="18" charset="0"/>
                        </a:rPr>
                        <a:t>Signatures</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2831224839"/>
                  </a:ext>
                </a:extLst>
              </a:tr>
              <a:tr h="460834">
                <a:tc gridSpan="2">
                  <a:txBody>
                    <a:bodyPr/>
                    <a:lstStyle/>
                    <a:p>
                      <a:pPr marL="64770" marR="64135" algn="just">
                        <a:spcAft>
                          <a:spcPts val="0"/>
                        </a:spcAft>
                      </a:pPr>
                      <a:r>
                        <a:rPr lang="en-US" sz="900" b="1" dirty="0">
                          <a:effectLst/>
                          <a:latin typeface="Garamond" panose="02020404030301010803" pitchFamily="18" charset="0"/>
                          <a:ea typeface="Calibri" panose="020F0502020204030204" pitchFamily="34" charset="0"/>
                          <a:cs typeface="Times New Roman" panose="02020603050405020304" pitchFamily="18" charset="0"/>
                        </a:rPr>
                        <a:t>Do</a:t>
                      </a:r>
                      <a:r>
                        <a:rPr lang="en-US" sz="900" b="1" spc="50"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not</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sign</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this</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agreement</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unless</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you</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understand</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and</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agree</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with</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everything</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in</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it</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and</a:t>
                      </a:r>
                      <a:r>
                        <a:rPr lang="en-US" sz="900" b="1" spc="5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you have</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also</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read</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and</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understood</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the</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policies</a:t>
                      </a:r>
                      <a:r>
                        <a:rPr lang="en-US" sz="900" b="1" spc="10"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and</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procedures</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outlined</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in</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the </a:t>
                      </a:r>
                      <a:r>
                        <a:rPr lang="en-US" sz="900" b="1" spc="5" dirty="0">
                          <a:effectLst/>
                          <a:latin typeface="Garamond" panose="02020404030301010803" pitchFamily="18" charset="0"/>
                          <a:ea typeface="Calibri" panose="020F0502020204030204" pitchFamily="34" charset="0"/>
                          <a:cs typeface="Times New Roman" panose="02020603050405020304" pitchFamily="18" charset="0"/>
                        </a:rPr>
                        <a:t>Methodist</a:t>
                      </a:r>
                      <a:r>
                        <a:rPr lang="en-US" sz="900" b="1" dirty="0">
                          <a:effectLst/>
                          <a:latin typeface="Garamond" panose="02020404030301010803" pitchFamily="18" charset="0"/>
                          <a:ea typeface="Calibri" panose="020F0502020204030204" pitchFamily="34" charset="0"/>
                          <a:cs typeface="Times New Roman" panose="02020603050405020304" pitchFamily="18" charset="0"/>
                        </a:rPr>
                        <a:t> Church</a:t>
                      </a:r>
                      <a:r>
                        <a:rPr lang="en-US" sz="900" b="1" spc="-40"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Information</a:t>
                      </a:r>
                      <a:r>
                        <a:rPr lang="en-US" sz="900" b="1" spc="-40"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Leaflet</a:t>
                      </a:r>
                      <a:r>
                        <a:rPr lang="en-US" sz="900" b="1" spc="-40"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Number</a:t>
                      </a:r>
                      <a:r>
                        <a:rPr lang="en-US" sz="900" b="1" spc="-35" dirty="0">
                          <a:effectLst/>
                          <a:latin typeface="Garamond" panose="02020404030301010803" pitchFamily="18" charset="0"/>
                          <a:ea typeface="Calibri" panose="020F0502020204030204" pitchFamily="34" charset="0"/>
                          <a:cs typeface="Times New Roman" panose="02020603050405020304" pitchFamily="18" charset="0"/>
                        </a:rPr>
                        <a:t> </a:t>
                      </a:r>
                      <a:r>
                        <a:rPr lang="en-US" sz="900" b="1" dirty="0">
                          <a:effectLst/>
                          <a:latin typeface="Garamond" panose="02020404030301010803" pitchFamily="18" charset="0"/>
                          <a:ea typeface="Calibri" panose="020F0502020204030204" pitchFamily="34" charset="0"/>
                          <a:cs typeface="Times New Roman" panose="02020603050405020304" pitchFamily="18" charset="0"/>
                        </a:rPr>
                        <a:t>26.</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2460711374"/>
                  </a:ext>
                </a:extLst>
              </a:tr>
              <a:tr h="437366">
                <a:tc gridSpan="2">
                  <a:txBody>
                    <a:bodyPr/>
                    <a:lstStyle/>
                    <a:p>
                      <a:pPr marL="64770" marR="391795">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The</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landlord</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and</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tenant</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sign</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here</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to</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show</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that</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they</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agree</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to</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all</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the</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terms</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and</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conditions</a:t>
                      </a:r>
                      <a:r>
                        <a:rPr lang="en-US" sz="900" spc="-1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in</a:t>
                      </a:r>
                      <a:r>
                        <a:rPr lang="en-US" sz="900" spc="-2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the tenancy</a:t>
                      </a:r>
                      <a:r>
                        <a:rPr lang="en-US" sz="900" spc="-9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agreement.</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1526042959"/>
                  </a:ext>
                </a:extLst>
              </a:tr>
              <a:tr h="149344">
                <a:tc gridSpan="2">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NZ"/>
                    </a:p>
                  </a:txBody>
                  <a:tcPr/>
                </a:tc>
                <a:extLst>
                  <a:ext uri="{0D108BD9-81ED-4DB2-BD59-A6C34878D82A}">
                    <a16:rowId xmlns:a16="http://schemas.microsoft.com/office/drawing/2014/main" val="2733270586"/>
                  </a:ext>
                </a:extLst>
              </a:tr>
              <a:tr h="153612">
                <a:tc>
                  <a:txBody>
                    <a:bodyPr/>
                    <a:lstStyle/>
                    <a:p>
                      <a:pPr marL="64770">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Signed</a:t>
                      </a:r>
                      <a:r>
                        <a:rPr lang="en-US" sz="900" spc="-4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by:</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Signed</a:t>
                      </a:r>
                      <a:r>
                        <a:rPr lang="en-US" sz="900" spc="-4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by:</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492603"/>
                  </a:ext>
                </a:extLst>
              </a:tr>
              <a:tr h="653726">
                <a:tc>
                  <a:txBody>
                    <a:bodyPr/>
                    <a:lstStyle/>
                    <a:p>
                      <a:pPr marL="1953895">
                        <a:spcAft>
                          <a:spcPts val="0"/>
                        </a:spcAft>
                      </a:pPr>
                      <a:r>
                        <a:rPr lang="en-US" sz="1300" u="sng" spc="-695">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a</a:t>
                      </a:r>
                      <a:r>
                        <a:rPr lang="en-US" sz="1300" u="sng">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Landlord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53895">
                        <a:spcAft>
                          <a:spcPts val="0"/>
                        </a:spcAft>
                      </a:pPr>
                      <a:r>
                        <a:rPr lang="en-US" sz="1300" u="sng" spc="-50">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 </a:t>
                      </a:r>
                      <a:r>
                        <a:rPr lang="en-US" sz="1300" u="sng">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Tenant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298961"/>
                  </a:ext>
                </a:extLst>
              </a:tr>
              <a:tr h="153612">
                <a:tc>
                  <a:txBody>
                    <a:bodyPr/>
                    <a:lstStyle/>
                    <a:p>
                      <a:pPr marL="64770">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Signed</a:t>
                      </a:r>
                      <a:r>
                        <a:rPr lang="en-US" sz="900" spc="-45">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by:</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842626"/>
                  </a:ext>
                </a:extLst>
              </a:tr>
              <a:tr h="435817">
                <a:tc>
                  <a:txBody>
                    <a:bodyPr/>
                    <a:lstStyle/>
                    <a:p>
                      <a:pPr marL="1953895">
                        <a:spcAft>
                          <a:spcPts val="0"/>
                        </a:spcAft>
                      </a:pPr>
                      <a:r>
                        <a:rPr lang="en-US" sz="1300" u="sng" spc="-695">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a</a:t>
                      </a:r>
                      <a:r>
                        <a:rPr lang="en-US" sz="1300" u="sng">
                          <a:effectLst/>
                          <a:uFill>
                            <a:solidFill>
                              <a:srgbClr val="000000"/>
                            </a:solidFill>
                          </a:uFill>
                          <a:latin typeface="Garamond" panose="02020404030301010803" pitchFamily="18" charset="0"/>
                          <a:ea typeface="Calibri" panose="020F0502020204030204" pitchFamily="34" charset="0"/>
                          <a:cs typeface="Times New Roman" panose="02020603050405020304" pitchFamily="18" charset="0"/>
                        </a:rPr>
                        <a:t>Landlord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847432"/>
                  </a:ext>
                </a:extLst>
              </a:tr>
              <a:tr h="153612">
                <a:tc>
                  <a:txBody>
                    <a:bodyPr/>
                    <a:lstStyle/>
                    <a:p>
                      <a:pPr marL="64770">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Date</a:t>
                      </a:r>
                      <a:r>
                        <a:rPr lang="en-US" sz="900" spc="-6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Signed:</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770">
                        <a:spcAft>
                          <a:spcPts val="0"/>
                        </a:spcAft>
                      </a:pPr>
                      <a:r>
                        <a:rPr lang="en-US" sz="900">
                          <a:effectLst/>
                          <a:latin typeface="Garamond" panose="02020404030301010803" pitchFamily="18" charset="0"/>
                          <a:ea typeface="Calibri" panose="020F0502020204030204" pitchFamily="34" charset="0"/>
                          <a:cs typeface="Times New Roman" panose="02020603050405020304" pitchFamily="18" charset="0"/>
                        </a:rPr>
                        <a:t>Date</a:t>
                      </a:r>
                      <a:r>
                        <a:rPr lang="en-US" sz="900" spc="-60">
                          <a:effectLst/>
                          <a:latin typeface="Garamond" panose="02020404030301010803" pitchFamily="18" charset="0"/>
                          <a:ea typeface="Calibri" panose="020F0502020204030204" pitchFamily="34" charset="0"/>
                          <a:cs typeface="Times New Roman" panose="02020603050405020304" pitchFamily="18" charset="0"/>
                        </a:rPr>
                        <a:t> </a:t>
                      </a:r>
                      <a:r>
                        <a:rPr lang="en-US" sz="900">
                          <a:effectLst/>
                          <a:latin typeface="Garamond" panose="02020404030301010803" pitchFamily="18" charset="0"/>
                          <a:ea typeface="Calibri" panose="020F0502020204030204" pitchFamily="34" charset="0"/>
                          <a:cs typeface="Times New Roman" panose="02020603050405020304" pitchFamily="18" charset="0"/>
                        </a:rPr>
                        <a:t>Signed:</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930735"/>
                  </a:ext>
                </a:extLst>
              </a:tr>
              <a:tr h="149344">
                <a:tc>
                  <a:txBody>
                    <a:bodyPr/>
                    <a:lstStyle/>
                    <a:p>
                      <a:pPr>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endParaRPr lang="en-NZ" sz="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endParaRPr lang="en-NZ"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6124874"/>
                  </a:ext>
                </a:extLst>
              </a:tr>
            </a:tbl>
          </a:graphicData>
        </a:graphic>
      </p:graphicFrame>
      <p:sp>
        <p:nvSpPr>
          <p:cNvPr id="2" name="Title 1">
            <a:extLst>
              <a:ext uri="{FF2B5EF4-FFF2-40B4-BE49-F238E27FC236}">
                <a16:creationId xmlns:a16="http://schemas.microsoft.com/office/drawing/2014/main" id="{01321D2D-9BC5-4FA8-A703-1218077E6D4F}"/>
              </a:ext>
            </a:extLst>
          </p:cNvPr>
          <p:cNvSpPr>
            <a:spLocks noGrp="1"/>
          </p:cNvSpPr>
          <p:nvPr>
            <p:ph type="title"/>
          </p:nvPr>
        </p:nvSpPr>
        <p:spPr/>
        <p:txBody>
          <a:bodyPr/>
          <a:lstStyle/>
          <a:p>
            <a:endParaRPr lang="en-NZ"/>
          </a:p>
        </p:txBody>
      </p:sp>
      <p:sp>
        <p:nvSpPr>
          <p:cNvPr id="3" name="Content Placeholder 2">
            <a:extLst>
              <a:ext uri="{FF2B5EF4-FFF2-40B4-BE49-F238E27FC236}">
                <a16:creationId xmlns:a16="http://schemas.microsoft.com/office/drawing/2014/main" id="{F25B2E17-18E8-4706-8772-AB626C89171C}"/>
              </a:ext>
            </a:extLst>
          </p:cNvPr>
          <p:cNvSpPr>
            <a:spLocks noGrp="1"/>
          </p:cNvSpPr>
          <p:nvPr>
            <p:ph idx="1"/>
          </p:nvPr>
        </p:nvSpPr>
        <p:spPr/>
        <p:txBody>
          <a:bodyPr/>
          <a:lstStyle/>
          <a:p>
            <a:endParaRPr lang="en-NZ"/>
          </a:p>
        </p:txBody>
      </p:sp>
    </p:spTree>
    <p:extLst>
      <p:ext uri="{BB962C8B-B14F-4D97-AF65-F5344CB8AC3E}">
        <p14:creationId xmlns:p14="http://schemas.microsoft.com/office/powerpoint/2010/main" val="2318547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789" y="1099457"/>
            <a:ext cx="10241692" cy="762000"/>
          </a:xfrm>
        </p:spPr>
        <p:txBody>
          <a:bodyPr/>
          <a:lstStyle/>
          <a:p>
            <a:r>
              <a:rPr lang="en-NZ" dirty="0"/>
              <a:t>Sub Lease Agreement</a:t>
            </a:r>
          </a:p>
        </p:txBody>
      </p:sp>
      <p:pic>
        <p:nvPicPr>
          <p:cNvPr id="4" name="Content Placeholder 3"/>
          <p:cNvPicPr>
            <a:picLocks noGrp="1" noChangeAspect="1"/>
          </p:cNvPicPr>
          <p:nvPr>
            <p:ph idx="1"/>
          </p:nvPr>
        </p:nvPicPr>
        <p:blipFill>
          <a:blip r:embed="rId3"/>
          <a:stretch>
            <a:fillRect/>
          </a:stretch>
        </p:blipFill>
        <p:spPr>
          <a:xfrm>
            <a:off x="3921794" y="1959428"/>
            <a:ext cx="5046364" cy="4506686"/>
          </a:xfrm>
          <a:prstGeom prst="rect">
            <a:avLst/>
          </a:prstGeom>
        </p:spPr>
      </p:pic>
      <p:sp>
        <p:nvSpPr>
          <p:cNvPr id="3" name="Slide Number Placeholder 2">
            <a:extLst>
              <a:ext uri="{FF2B5EF4-FFF2-40B4-BE49-F238E27FC236}">
                <a16:creationId xmlns:a16="http://schemas.microsoft.com/office/drawing/2014/main" id="{407C3394-9EF9-4BB7-9455-523D3B560458}"/>
              </a:ext>
            </a:extLst>
          </p:cNvPr>
          <p:cNvSpPr>
            <a:spLocks noGrp="1"/>
          </p:cNvSpPr>
          <p:nvPr>
            <p:ph type="sldNum" sz="quarter" idx="12"/>
          </p:nvPr>
        </p:nvSpPr>
        <p:spPr/>
        <p:txBody>
          <a:bodyPr/>
          <a:lstStyle/>
          <a:p>
            <a:fld id="{A7B37317-5730-47F1-B7FE-A237834E48C9}" type="slidenum">
              <a:rPr lang="en-NZ" smtClean="0"/>
              <a:t>13</a:t>
            </a:fld>
            <a:endParaRPr lang="en-NZ" dirty="0"/>
          </a:p>
        </p:txBody>
      </p:sp>
    </p:spTree>
    <p:extLst>
      <p:ext uri="{BB962C8B-B14F-4D97-AF65-F5344CB8AC3E}">
        <p14:creationId xmlns:p14="http://schemas.microsoft.com/office/powerpoint/2010/main" val="263365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Things to Consider when building or buying a parsonage</a:t>
            </a:r>
          </a:p>
        </p:txBody>
      </p:sp>
      <p:sp>
        <p:nvSpPr>
          <p:cNvPr id="3" name="Content Placeholder 2"/>
          <p:cNvSpPr>
            <a:spLocks noGrp="1"/>
          </p:cNvSpPr>
          <p:nvPr>
            <p:ph idx="1"/>
          </p:nvPr>
        </p:nvSpPr>
        <p:spPr/>
        <p:txBody>
          <a:bodyPr/>
          <a:lstStyle/>
          <a:p>
            <a:r>
              <a:rPr lang="en-NZ" dirty="0"/>
              <a:t>Location / neighbourhood</a:t>
            </a:r>
          </a:p>
          <a:p>
            <a:r>
              <a:rPr lang="en-NZ" dirty="0"/>
              <a:t>Orientation </a:t>
            </a:r>
          </a:p>
          <a:p>
            <a:r>
              <a:rPr lang="en-NZ" dirty="0"/>
              <a:t>Street presentation </a:t>
            </a:r>
          </a:p>
          <a:p>
            <a:r>
              <a:rPr lang="en-NZ" dirty="0"/>
              <a:t>Public and private areas</a:t>
            </a:r>
          </a:p>
          <a:p>
            <a:r>
              <a:rPr lang="en-NZ" dirty="0"/>
              <a:t>Access</a:t>
            </a:r>
          </a:p>
          <a:p>
            <a:r>
              <a:rPr lang="en-NZ" dirty="0"/>
              <a:t>Adequacy, size, number and inter-relationship rooms</a:t>
            </a:r>
          </a:p>
          <a:p>
            <a:r>
              <a:rPr lang="en-NZ" dirty="0"/>
              <a:t>Presbyters office location </a:t>
            </a:r>
          </a:p>
          <a:p>
            <a:r>
              <a:rPr lang="en-NZ" dirty="0"/>
              <a:t>Adequacy for disabled</a:t>
            </a:r>
          </a:p>
        </p:txBody>
      </p:sp>
      <p:sp>
        <p:nvSpPr>
          <p:cNvPr id="4" name="Slide Number Placeholder 3">
            <a:extLst>
              <a:ext uri="{FF2B5EF4-FFF2-40B4-BE49-F238E27FC236}">
                <a16:creationId xmlns:a16="http://schemas.microsoft.com/office/drawing/2014/main" id="{D39276F1-2957-4CD3-A316-A862B90020D8}"/>
              </a:ext>
            </a:extLst>
          </p:cNvPr>
          <p:cNvSpPr>
            <a:spLocks noGrp="1"/>
          </p:cNvSpPr>
          <p:nvPr>
            <p:ph type="sldNum" sz="quarter" idx="12"/>
          </p:nvPr>
        </p:nvSpPr>
        <p:spPr/>
        <p:txBody>
          <a:bodyPr/>
          <a:lstStyle/>
          <a:p>
            <a:fld id="{A7B37317-5730-47F1-B7FE-A237834E48C9}" type="slidenum">
              <a:rPr lang="en-NZ" smtClean="0"/>
              <a:t>2</a:t>
            </a:fld>
            <a:endParaRPr lang="en-NZ" dirty="0"/>
          </a:p>
        </p:txBody>
      </p:sp>
    </p:spTree>
    <p:extLst>
      <p:ext uri="{BB962C8B-B14F-4D97-AF65-F5344CB8AC3E}">
        <p14:creationId xmlns:p14="http://schemas.microsoft.com/office/powerpoint/2010/main" val="868422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Parsonage furnishings</a:t>
            </a:r>
          </a:p>
        </p:txBody>
      </p:sp>
      <p:sp>
        <p:nvSpPr>
          <p:cNvPr id="3" name="Content Placeholder 2"/>
          <p:cNvSpPr>
            <a:spLocks noGrp="1"/>
          </p:cNvSpPr>
          <p:nvPr>
            <p:ph idx="1"/>
          </p:nvPr>
        </p:nvSpPr>
        <p:spPr/>
        <p:txBody>
          <a:bodyPr numCol="2">
            <a:normAutofit/>
          </a:bodyPr>
          <a:lstStyle/>
          <a:p>
            <a:r>
              <a:rPr lang="en-NZ" dirty="0"/>
              <a:t>Kitchen layout</a:t>
            </a:r>
          </a:p>
          <a:p>
            <a:r>
              <a:rPr lang="en-NZ" dirty="0"/>
              <a:t>Floor coverings</a:t>
            </a:r>
          </a:p>
          <a:p>
            <a:r>
              <a:rPr lang="en-NZ" dirty="0"/>
              <a:t>Drapes and curtains</a:t>
            </a:r>
          </a:p>
          <a:p>
            <a:r>
              <a:rPr lang="en-NZ" dirty="0"/>
              <a:t>Heating</a:t>
            </a:r>
          </a:p>
          <a:p>
            <a:r>
              <a:rPr lang="en-NZ" dirty="0"/>
              <a:t>Lighting</a:t>
            </a:r>
          </a:p>
          <a:p>
            <a:r>
              <a:rPr lang="en-NZ" dirty="0"/>
              <a:t>Sanitation</a:t>
            </a:r>
          </a:p>
          <a:p>
            <a:endParaRPr lang="en-NZ" dirty="0"/>
          </a:p>
          <a:p>
            <a:endParaRPr lang="en-NZ" dirty="0"/>
          </a:p>
          <a:p>
            <a:r>
              <a:rPr lang="en-NZ" dirty="0"/>
              <a:t>Smoke alarms</a:t>
            </a:r>
          </a:p>
          <a:p>
            <a:r>
              <a:rPr lang="en-NZ" dirty="0"/>
              <a:t>Insulation</a:t>
            </a:r>
          </a:p>
          <a:p>
            <a:r>
              <a:rPr lang="en-NZ" dirty="0"/>
              <a:t>Healthy homes</a:t>
            </a:r>
          </a:p>
          <a:p>
            <a:r>
              <a:rPr lang="en-NZ" dirty="0"/>
              <a:t>Efficient hot water supply</a:t>
            </a:r>
          </a:p>
          <a:p>
            <a:r>
              <a:rPr lang="en-NZ" dirty="0"/>
              <a:t>Study</a:t>
            </a:r>
          </a:p>
          <a:p>
            <a:endParaRPr lang="en-NZ" dirty="0"/>
          </a:p>
          <a:p>
            <a:endParaRPr lang="en-NZ" dirty="0"/>
          </a:p>
        </p:txBody>
      </p:sp>
      <p:sp>
        <p:nvSpPr>
          <p:cNvPr id="4" name="Slide Number Placeholder 3">
            <a:extLst>
              <a:ext uri="{FF2B5EF4-FFF2-40B4-BE49-F238E27FC236}">
                <a16:creationId xmlns:a16="http://schemas.microsoft.com/office/drawing/2014/main" id="{940A7792-59D8-48BC-BCA5-53C85836302C}"/>
              </a:ext>
            </a:extLst>
          </p:cNvPr>
          <p:cNvSpPr>
            <a:spLocks noGrp="1"/>
          </p:cNvSpPr>
          <p:nvPr>
            <p:ph type="sldNum" sz="quarter" idx="12"/>
          </p:nvPr>
        </p:nvSpPr>
        <p:spPr/>
        <p:txBody>
          <a:bodyPr/>
          <a:lstStyle/>
          <a:p>
            <a:fld id="{A7B37317-5730-47F1-B7FE-A237834E48C9}" type="slidenum">
              <a:rPr lang="en-NZ" smtClean="0"/>
              <a:t>3</a:t>
            </a:fld>
            <a:endParaRPr lang="en-NZ" dirty="0"/>
          </a:p>
        </p:txBody>
      </p:sp>
    </p:spTree>
    <p:extLst>
      <p:ext uri="{BB962C8B-B14F-4D97-AF65-F5344CB8AC3E}">
        <p14:creationId xmlns:p14="http://schemas.microsoft.com/office/powerpoint/2010/main" val="1353524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596" y="689922"/>
            <a:ext cx="10241692" cy="926167"/>
          </a:xfrm>
        </p:spPr>
        <p:txBody>
          <a:bodyPr/>
          <a:lstStyle/>
          <a:p>
            <a:r>
              <a:rPr lang="en-NZ" dirty="0"/>
              <a:t>Presbyter’s Rights and Responsibilities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3001298"/>
              </p:ext>
            </p:extLst>
          </p:nvPr>
        </p:nvGraphicFramePr>
        <p:xfrm>
          <a:off x="1328738" y="1355953"/>
          <a:ext cx="10242550" cy="4729480"/>
        </p:xfrm>
        <a:graphic>
          <a:graphicData uri="http://schemas.openxmlformats.org/drawingml/2006/table">
            <a:tbl>
              <a:tblPr firstRow="1" bandRow="1">
                <a:tableStyleId>{5C22544A-7EE6-4342-B048-85BDC9FD1C3A}</a:tableStyleId>
              </a:tblPr>
              <a:tblGrid>
                <a:gridCol w="5121275">
                  <a:extLst>
                    <a:ext uri="{9D8B030D-6E8A-4147-A177-3AD203B41FA5}">
                      <a16:colId xmlns:a16="http://schemas.microsoft.com/office/drawing/2014/main" val="512375158"/>
                    </a:ext>
                  </a:extLst>
                </a:gridCol>
                <a:gridCol w="5121275">
                  <a:extLst>
                    <a:ext uri="{9D8B030D-6E8A-4147-A177-3AD203B41FA5}">
                      <a16:colId xmlns:a16="http://schemas.microsoft.com/office/drawing/2014/main" val="3958050297"/>
                    </a:ext>
                  </a:extLst>
                </a:gridCol>
              </a:tblGrid>
              <a:tr h="370840">
                <a:tc>
                  <a:txBody>
                    <a:bodyPr/>
                    <a:lstStyle/>
                    <a:p>
                      <a:r>
                        <a:rPr lang="en-NZ" sz="1600" dirty="0"/>
                        <a:t>Rights</a:t>
                      </a:r>
                    </a:p>
                  </a:txBody>
                  <a:tcPr/>
                </a:tc>
                <a:tc>
                  <a:txBody>
                    <a:bodyPr/>
                    <a:lstStyle/>
                    <a:p>
                      <a:r>
                        <a:rPr lang="en-NZ" sz="1600" dirty="0"/>
                        <a:t>Responsibilities</a:t>
                      </a:r>
                    </a:p>
                  </a:txBody>
                  <a:tcPr/>
                </a:tc>
                <a:extLst>
                  <a:ext uri="{0D108BD9-81ED-4DB2-BD59-A6C34878D82A}">
                    <a16:rowId xmlns:a16="http://schemas.microsoft.com/office/drawing/2014/main" val="40171037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treat the place as their own home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promptly advise the Parish Property Committee of any maintenance requirements, as the need arises</a:t>
                      </a:r>
                    </a:p>
                  </a:txBody>
                  <a:tcPr/>
                </a:tc>
                <a:extLst>
                  <a:ext uri="{0D108BD9-81ED-4DB2-BD59-A6C34878D82A}">
                    <a16:rowId xmlns:a16="http://schemas.microsoft.com/office/drawing/2014/main" val="34655982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be free to have whom they wish enter the property	</a:t>
                      </a:r>
                    </a:p>
                    <a:p>
                      <a:endParaRPr lang="en-NZ"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care for the property by keeping it in a good and tenable condition and to accept responsibility for any repairs resulting from damage caused by self or the family	</a:t>
                      </a:r>
                    </a:p>
                  </a:txBody>
                  <a:tcPr/>
                </a:tc>
                <a:extLst>
                  <a:ext uri="{0D108BD9-81ED-4DB2-BD59-A6C34878D82A}">
                    <a16:rowId xmlns:a16="http://schemas.microsoft.com/office/drawing/2014/main" val="7028247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have privacy within the property for them, their family and guests	</a:t>
                      </a:r>
                    </a:p>
                    <a:p>
                      <a:endParaRPr lang="en-NZ"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encourage/permit representatives of the Parish Property Committee to inspect the property periodically to ensure that maintenance needs are being actioned</a:t>
                      </a:r>
                    </a:p>
                  </a:txBody>
                  <a:tcPr/>
                </a:tc>
                <a:extLst>
                  <a:ext uri="{0D108BD9-81ED-4DB2-BD59-A6C34878D82A}">
                    <a16:rowId xmlns:a16="http://schemas.microsoft.com/office/drawing/2014/main" val="3324041012"/>
                  </a:ext>
                </a:extLst>
              </a:tr>
              <a:tr h="370840">
                <a:tc>
                  <a:txBody>
                    <a:bodyPr/>
                    <a:lstStyle/>
                    <a:p>
                      <a:r>
                        <a:rPr lang="en-NZ" sz="1600" b="0" i="0" u="none" strike="noStrike" kern="1200" baseline="0" dirty="0">
                          <a:solidFill>
                            <a:schemeClr val="dk1"/>
                          </a:solidFill>
                          <a:latin typeface="+mn-lt"/>
                          <a:ea typeface="+mn-ea"/>
                          <a:cs typeface="+mn-cs"/>
                        </a:rPr>
                        <a:t>To expect repairs and maintenance to be attended to promptly.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To permit the District Property Advisory Committee to review at least every three years the adequacy of all accommodation provided. (Law Book 2.24.6)	</a:t>
                      </a:r>
                    </a:p>
                  </a:txBody>
                  <a:tcPr/>
                </a:tc>
                <a:extLst>
                  <a:ext uri="{0D108BD9-81ED-4DB2-BD59-A6C34878D82A}">
                    <a16:rowId xmlns:a16="http://schemas.microsoft.com/office/drawing/2014/main" val="26742031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600" b="0" i="0" u="none" strike="noStrike" kern="1200" baseline="0" dirty="0">
                          <a:solidFill>
                            <a:schemeClr val="dk1"/>
                          </a:solidFill>
                          <a:latin typeface="+mn-lt"/>
                          <a:ea typeface="+mn-ea"/>
                          <a:cs typeface="+mn-cs"/>
                        </a:rPr>
                        <a:t>Where a Minister dies the spouse/partner shall be entitled to continue rent free occupancy of the house for three months after the death of the Minister. Any other arrangements applying prior to the death shall continue during the three-month period. (Law Book 2.24.3)	</a:t>
                      </a:r>
                    </a:p>
                  </a:txBody>
                  <a:tcPr/>
                </a:tc>
                <a:tc>
                  <a:txBody>
                    <a:bodyPr/>
                    <a:lstStyle/>
                    <a:p>
                      <a:endParaRPr lang="en-NZ" sz="1600" dirty="0"/>
                    </a:p>
                  </a:txBody>
                  <a:tcPr/>
                </a:tc>
                <a:extLst>
                  <a:ext uri="{0D108BD9-81ED-4DB2-BD59-A6C34878D82A}">
                    <a16:rowId xmlns:a16="http://schemas.microsoft.com/office/drawing/2014/main" val="920418002"/>
                  </a:ext>
                </a:extLst>
              </a:tr>
            </a:tbl>
          </a:graphicData>
        </a:graphic>
      </p:graphicFrame>
      <p:sp>
        <p:nvSpPr>
          <p:cNvPr id="3" name="Slide Number Placeholder 2">
            <a:extLst>
              <a:ext uri="{FF2B5EF4-FFF2-40B4-BE49-F238E27FC236}">
                <a16:creationId xmlns:a16="http://schemas.microsoft.com/office/drawing/2014/main" id="{82C7BA01-43E2-4A31-86CE-68A3E0A6C467}"/>
              </a:ext>
            </a:extLst>
          </p:cNvPr>
          <p:cNvSpPr>
            <a:spLocks noGrp="1"/>
          </p:cNvSpPr>
          <p:nvPr>
            <p:ph type="sldNum" sz="quarter" idx="12"/>
          </p:nvPr>
        </p:nvSpPr>
        <p:spPr/>
        <p:txBody>
          <a:bodyPr/>
          <a:lstStyle/>
          <a:p>
            <a:fld id="{A7B37317-5730-47F1-B7FE-A237834E48C9}" type="slidenum">
              <a:rPr lang="en-NZ" smtClean="0"/>
              <a:t>4</a:t>
            </a:fld>
            <a:endParaRPr lang="en-NZ" dirty="0"/>
          </a:p>
        </p:txBody>
      </p:sp>
    </p:spTree>
    <p:extLst>
      <p:ext uri="{BB962C8B-B14F-4D97-AF65-F5344CB8AC3E}">
        <p14:creationId xmlns:p14="http://schemas.microsoft.com/office/powerpoint/2010/main" val="142001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703" y="864094"/>
            <a:ext cx="10241692" cy="485736"/>
          </a:xfrm>
        </p:spPr>
        <p:txBody>
          <a:bodyPr/>
          <a:lstStyle/>
          <a:p>
            <a:r>
              <a:rPr lang="en-NZ" dirty="0"/>
              <a:t>Parish’s Rights and Responsibilities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4685484"/>
              </p:ext>
            </p:extLst>
          </p:nvPr>
        </p:nvGraphicFramePr>
        <p:xfrm>
          <a:off x="1247703" y="1349830"/>
          <a:ext cx="10242550" cy="5314451"/>
        </p:xfrm>
        <a:graphic>
          <a:graphicData uri="http://schemas.openxmlformats.org/drawingml/2006/table">
            <a:tbl>
              <a:tblPr firstRow="1" bandRow="1">
                <a:tableStyleId>{5C22544A-7EE6-4342-B048-85BDC9FD1C3A}</a:tableStyleId>
              </a:tblPr>
              <a:tblGrid>
                <a:gridCol w="5121275">
                  <a:extLst>
                    <a:ext uri="{9D8B030D-6E8A-4147-A177-3AD203B41FA5}">
                      <a16:colId xmlns:a16="http://schemas.microsoft.com/office/drawing/2014/main" val="1210107021"/>
                    </a:ext>
                  </a:extLst>
                </a:gridCol>
                <a:gridCol w="5121275">
                  <a:extLst>
                    <a:ext uri="{9D8B030D-6E8A-4147-A177-3AD203B41FA5}">
                      <a16:colId xmlns:a16="http://schemas.microsoft.com/office/drawing/2014/main" val="4149169521"/>
                    </a:ext>
                  </a:extLst>
                </a:gridCol>
              </a:tblGrid>
              <a:tr h="370840">
                <a:tc>
                  <a:txBody>
                    <a:bodyPr/>
                    <a:lstStyle/>
                    <a:p>
                      <a:r>
                        <a:rPr lang="en-NZ" sz="1600" dirty="0"/>
                        <a:t>Rights</a:t>
                      </a:r>
                    </a:p>
                  </a:txBody>
                  <a:tcPr/>
                </a:tc>
                <a:tc>
                  <a:txBody>
                    <a:bodyPr/>
                    <a:lstStyle/>
                    <a:p>
                      <a:r>
                        <a:rPr lang="en-NZ" sz="1600" dirty="0"/>
                        <a:t>Responsibilities</a:t>
                      </a:r>
                    </a:p>
                  </a:txBody>
                  <a:tcPr/>
                </a:tc>
                <a:extLst>
                  <a:ext uri="{0D108BD9-81ED-4DB2-BD59-A6C34878D82A}">
                    <a16:rowId xmlns:a16="http://schemas.microsoft.com/office/drawing/2014/main" val="1547657918"/>
                  </a:ext>
                </a:extLst>
              </a:tr>
              <a:tr h="564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have the house and grounds treated with respect and cared for in a responsible manner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provide a residence of good standard that meets the requirements as determined by Conference	</a:t>
                      </a:r>
                    </a:p>
                  </a:txBody>
                  <a:tcPr/>
                </a:tc>
                <a:extLst>
                  <a:ext uri="{0D108BD9-81ED-4DB2-BD59-A6C34878D82A}">
                    <a16:rowId xmlns:a16="http://schemas.microsoft.com/office/drawing/2014/main" val="1004812885"/>
                  </a:ext>
                </a:extLst>
              </a:tr>
              <a:tr h="446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have access to the property, after giving reasonable notice, to determine any maintenance needs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maintain the property, with regular attention to painting, paperhanging and provided furnishings	</a:t>
                      </a:r>
                    </a:p>
                  </a:txBody>
                  <a:tcPr/>
                </a:tc>
                <a:extLst>
                  <a:ext uri="{0D108BD9-81ED-4DB2-BD59-A6C34878D82A}">
                    <a16:rowId xmlns:a16="http://schemas.microsoft.com/office/drawing/2014/main" val="21367186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dirty="0"/>
                        <a:t>To be</a:t>
                      </a:r>
                      <a:r>
                        <a:rPr lang="en-NZ" sz="1300" baseline="0" dirty="0"/>
                        <a:t> informed promptly of maintenance requirements</a:t>
                      </a:r>
                      <a:endParaRPr lang="en-NZ" sz="1300" dirty="0"/>
                    </a:p>
                  </a:txBody>
                  <a:tcPr/>
                </a:tc>
                <a:tc>
                  <a:txBody>
                    <a:bodyPr/>
                    <a:lstStyle/>
                    <a:p>
                      <a:r>
                        <a:rPr lang="en-NZ" sz="1300" b="0" i="0" u="none" strike="noStrike" kern="1200" baseline="0" dirty="0">
                          <a:solidFill>
                            <a:schemeClr val="dk1"/>
                          </a:solidFill>
                          <a:latin typeface="+mn-lt"/>
                          <a:ea typeface="+mn-ea"/>
                          <a:cs typeface="+mn-cs"/>
                        </a:rPr>
                        <a:t>To insure the building and provided contents.	</a:t>
                      </a:r>
                    </a:p>
                  </a:txBody>
                  <a:tcPr/>
                </a:tc>
                <a:extLst>
                  <a:ext uri="{0D108BD9-81ED-4DB2-BD59-A6C34878D82A}">
                    <a16:rowId xmlns:a16="http://schemas.microsoft.com/office/drawing/2014/main" val="2630501615"/>
                  </a:ext>
                </a:extLst>
              </a:tr>
              <a:tr h="370840">
                <a:tc>
                  <a:txBody>
                    <a:bodyPr/>
                    <a:lstStyle/>
                    <a:p>
                      <a:r>
                        <a:rPr lang="en-NZ" sz="1300" b="0" i="0" u="none" strike="noStrike" kern="1200" baseline="0" dirty="0">
                          <a:solidFill>
                            <a:schemeClr val="dk1"/>
                          </a:solidFill>
                          <a:latin typeface="+mn-lt"/>
                          <a:ea typeface="+mn-ea"/>
                          <a:cs typeface="+mn-cs"/>
                        </a:rPr>
                        <a:t>To regularly (annually) inspect the property to determine</a:t>
                      </a:r>
                    </a:p>
                    <a:p>
                      <a:r>
                        <a:rPr lang="en-NZ" sz="1300" b="0" i="0" u="none" strike="noStrike" kern="1200" baseline="0" dirty="0">
                          <a:solidFill>
                            <a:schemeClr val="dk1"/>
                          </a:solidFill>
                          <a:latin typeface="+mn-lt"/>
                          <a:ea typeface="+mn-ea"/>
                          <a:cs typeface="+mn-cs"/>
                        </a:rPr>
                        <a:t>required maintenance and upgrading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regularly (annually) inspect the property to determine required maintenance and upgrading	</a:t>
                      </a:r>
                    </a:p>
                  </a:txBody>
                  <a:tcPr/>
                </a:tc>
                <a:extLst>
                  <a:ext uri="{0D108BD9-81ED-4DB2-BD59-A6C34878D82A}">
                    <a16:rowId xmlns:a16="http://schemas.microsoft.com/office/drawing/2014/main" val="14205516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have support from the Synod Property Advisory Committee when dealing with property matters relating to the parsonage	</a:t>
                      </a:r>
                    </a:p>
                  </a:txBody>
                  <a:tcPr/>
                </a:tc>
                <a:tc>
                  <a:txBody>
                    <a:bodyPr/>
                    <a:lstStyle/>
                    <a:p>
                      <a:r>
                        <a:rPr lang="en-NZ" sz="1300" b="0" i="0" u="none" strike="noStrike" kern="1200" baseline="0" dirty="0">
                          <a:solidFill>
                            <a:schemeClr val="dk1"/>
                          </a:solidFill>
                          <a:latin typeface="+mn-lt"/>
                          <a:ea typeface="+mn-ea"/>
                          <a:cs typeface="+mn-cs"/>
                        </a:rPr>
                        <a:t>To consult with the Synod Property Advisory Committee when dealing with all appropriate property matters	</a:t>
                      </a:r>
                    </a:p>
                  </a:txBody>
                  <a:tcPr/>
                </a:tc>
                <a:extLst>
                  <a:ext uri="{0D108BD9-81ED-4DB2-BD59-A6C34878D82A}">
                    <a16:rowId xmlns:a16="http://schemas.microsoft.com/office/drawing/2014/main" val="1380866461"/>
                  </a:ext>
                </a:extLst>
              </a:tr>
              <a:tr h="370840">
                <a:tc>
                  <a:txBody>
                    <a:bodyPr/>
                    <a:lstStyle/>
                    <a:p>
                      <a:r>
                        <a:rPr lang="en-NZ" sz="1300" b="0" i="0" u="none" strike="noStrike" kern="1200" baseline="0" dirty="0">
                          <a:solidFill>
                            <a:schemeClr val="dk1"/>
                          </a:solidFill>
                          <a:latin typeface="+mn-lt"/>
                          <a:ea typeface="+mn-ea"/>
                          <a:cs typeface="+mn-cs"/>
                        </a:rPr>
                        <a:t>To have inspections from the Synod Property Advisory Committee members three yearly and prior to any change of Ministry within the parish, and advice regarding any maintenance etc. that needs attention</a:t>
                      </a:r>
                    </a:p>
                  </a:txBody>
                  <a:tcPr/>
                </a:tc>
                <a:tc>
                  <a:txBody>
                    <a:bodyPr/>
                    <a:lstStyle/>
                    <a:p>
                      <a:r>
                        <a:rPr lang="en-NZ" sz="1300" b="0" i="0" u="none" strike="noStrike" kern="1200" baseline="0" dirty="0">
                          <a:solidFill>
                            <a:schemeClr val="dk1"/>
                          </a:solidFill>
                          <a:latin typeface="+mn-lt"/>
                          <a:ea typeface="+mn-ea"/>
                          <a:cs typeface="+mn-cs"/>
                        </a:rPr>
                        <a:t>To respect the privacy of the ministerial family	</a:t>
                      </a:r>
                    </a:p>
                  </a:txBody>
                  <a:tcPr/>
                </a:tc>
                <a:extLst>
                  <a:ext uri="{0D108BD9-81ED-4DB2-BD59-A6C34878D82A}">
                    <a16:rowId xmlns:a16="http://schemas.microsoft.com/office/drawing/2014/main" val="1217909178"/>
                  </a:ext>
                </a:extLst>
              </a:tr>
              <a:tr h="370840">
                <a:tc>
                  <a:txBody>
                    <a:bodyPr/>
                    <a:lstStyle/>
                    <a:p>
                      <a:endParaRPr lang="en-NZ"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have parsonage and grounds clean, inviting and well maintained for incoming Presbyters when a change of ministry is taking effect</a:t>
                      </a:r>
                    </a:p>
                  </a:txBody>
                  <a:tcPr/>
                </a:tc>
                <a:extLst>
                  <a:ext uri="{0D108BD9-81ED-4DB2-BD59-A6C34878D82A}">
                    <a16:rowId xmlns:a16="http://schemas.microsoft.com/office/drawing/2014/main" val="1494136550"/>
                  </a:ext>
                </a:extLst>
              </a:tr>
              <a:tr h="370840">
                <a:tc>
                  <a:txBody>
                    <a:bodyPr/>
                    <a:lstStyle/>
                    <a:p>
                      <a:endParaRPr lang="en-NZ"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consult, where possible, with the new Presbyter with regard to any major refurbishment </a:t>
                      </a:r>
                      <a:r>
                        <a:rPr lang="en-NZ" sz="1300" b="0" i="0" u="none" strike="noStrike" kern="1200" baseline="0" dirty="0" err="1">
                          <a:solidFill>
                            <a:schemeClr val="dk1"/>
                          </a:solidFill>
                          <a:latin typeface="+mn-lt"/>
                          <a:ea typeface="+mn-ea"/>
                          <a:cs typeface="+mn-cs"/>
                        </a:rPr>
                        <a:t>etc</a:t>
                      </a:r>
                      <a:r>
                        <a:rPr lang="en-NZ" sz="1300" b="0" i="0" u="none" strike="noStrike" kern="1200" baseline="0" dirty="0">
                          <a:solidFill>
                            <a:schemeClr val="dk1"/>
                          </a:solidFill>
                          <a:latin typeface="+mn-lt"/>
                          <a:ea typeface="+mn-ea"/>
                          <a:cs typeface="+mn-cs"/>
                        </a:rPr>
                        <a:t>	</a:t>
                      </a:r>
                    </a:p>
                  </a:txBody>
                  <a:tcPr/>
                </a:tc>
                <a:extLst>
                  <a:ext uri="{0D108BD9-81ED-4DB2-BD59-A6C34878D82A}">
                    <a16:rowId xmlns:a16="http://schemas.microsoft.com/office/drawing/2014/main" val="3268112176"/>
                  </a:ext>
                </a:extLst>
              </a:tr>
              <a:tr h="370840">
                <a:tc>
                  <a:txBody>
                    <a:bodyPr/>
                    <a:lstStyle/>
                    <a:p>
                      <a:endParaRPr lang="en-NZ"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300" b="0" i="0" u="none" strike="noStrike" kern="1200" baseline="0" dirty="0">
                          <a:solidFill>
                            <a:schemeClr val="dk1"/>
                          </a:solidFill>
                          <a:latin typeface="+mn-lt"/>
                          <a:ea typeface="+mn-ea"/>
                          <a:cs typeface="+mn-cs"/>
                        </a:rPr>
                        <a:t>To seek the support of the Synod Property Advisory Committee and obtain the approval of the Methodist Connexional Property Committee before building, buying, selling, or making any structural alterations to the parsonage</a:t>
                      </a:r>
                    </a:p>
                  </a:txBody>
                  <a:tcPr/>
                </a:tc>
                <a:extLst>
                  <a:ext uri="{0D108BD9-81ED-4DB2-BD59-A6C34878D82A}">
                    <a16:rowId xmlns:a16="http://schemas.microsoft.com/office/drawing/2014/main" val="780041116"/>
                  </a:ext>
                </a:extLst>
              </a:tr>
            </a:tbl>
          </a:graphicData>
        </a:graphic>
      </p:graphicFrame>
      <p:sp>
        <p:nvSpPr>
          <p:cNvPr id="3" name="Slide Number Placeholder 2">
            <a:extLst>
              <a:ext uri="{FF2B5EF4-FFF2-40B4-BE49-F238E27FC236}">
                <a16:creationId xmlns:a16="http://schemas.microsoft.com/office/drawing/2014/main" id="{9F960F6E-D0DC-4CE2-9B98-E97CE524037B}"/>
              </a:ext>
            </a:extLst>
          </p:cNvPr>
          <p:cNvSpPr>
            <a:spLocks noGrp="1"/>
          </p:cNvSpPr>
          <p:nvPr>
            <p:ph type="sldNum" sz="quarter" idx="12"/>
          </p:nvPr>
        </p:nvSpPr>
        <p:spPr/>
        <p:txBody>
          <a:bodyPr/>
          <a:lstStyle/>
          <a:p>
            <a:fld id="{A7B37317-5730-47F1-B7FE-A237834E48C9}" type="slidenum">
              <a:rPr lang="en-NZ" smtClean="0"/>
              <a:t>5</a:t>
            </a:fld>
            <a:endParaRPr lang="en-NZ" dirty="0"/>
          </a:p>
        </p:txBody>
      </p:sp>
    </p:spTree>
    <p:extLst>
      <p:ext uri="{BB962C8B-B14F-4D97-AF65-F5344CB8AC3E}">
        <p14:creationId xmlns:p14="http://schemas.microsoft.com/office/powerpoint/2010/main" val="163486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02" y="951179"/>
            <a:ext cx="10241692" cy="926167"/>
          </a:xfrm>
        </p:spPr>
        <p:txBody>
          <a:bodyPr/>
          <a:lstStyle/>
          <a:p>
            <a:r>
              <a:rPr lang="en-NZ" dirty="0"/>
              <a:t>District Property Advisory Committee Rights and Responsibilities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2717498"/>
              </p:ext>
            </p:extLst>
          </p:nvPr>
        </p:nvGraphicFramePr>
        <p:xfrm>
          <a:off x="1328738" y="1878013"/>
          <a:ext cx="10242550" cy="4577080"/>
        </p:xfrm>
        <a:graphic>
          <a:graphicData uri="http://schemas.openxmlformats.org/drawingml/2006/table">
            <a:tbl>
              <a:tblPr firstRow="1" bandRow="1">
                <a:tableStyleId>{5C22544A-7EE6-4342-B048-85BDC9FD1C3A}</a:tableStyleId>
              </a:tblPr>
              <a:tblGrid>
                <a:gridCol w="5121275">
                  <a:extLst>
                    <a:ext uri="{9D8B030D-6E8A-4147-A177-3AD203B41FA5}">
                      <a16:colId xmlns:a16="http://schemas.microsoft.com/office/drawing/2014/main" val="1706465099"/>
                    </a:ext>
                  </a:extLst>
                </a:gridCol>
                <a:gridCol w="5121275">
                  <a:extLst>
                    <a:ext uri="{9D8B030D-6E8A-4147-A177-3AD203B41FA5}">
                      <a16:colId xmlns:a16="http://schemas.microsoft.com/office/drawing/2014/main" val="1188581777"/>
                    </a:ext>
                  </a:extLst>
                </a:gridCol>
              </a:tblGrid>
              <a:tr h="370840">
                <a:tc>
                  <a:txBody>
                    <a:bodyPr/>
                    <a:lstStyle/>
                    <a:p>
                      <a:r>
                        <a:rPr lang="en-NZ" dirty="0"/>
                        <a:t>Rights </a:t>
                      </a:r>
                    </a:p>
                  </a:txBody>
                  <a:tcPr/>
                </a:tc>
                <a:tc>
                  <a:txBody>
                    <a:bodyPr/>
                    <a:lstStyle/>
                    <a:p>
                      <a:r>
                        <a:rPr lang="en-NZ" dirty="0"/>
                        <a:t>Responsibilities</a:t>
                      </a:r>
                    </a:p>
                  </a:txBody>
                  <a:tcPr/>
                </a:tc>
                <a:extLst>
                  <a:ext uri="{0D108BD9-81ED-4DB2-BD59-A6C34878D82A}">
                    <a16:rowId xmlns:a16="http://schemas.microsoft.com/office/drawing/2014/main" val="26176287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expect early consultation by parishes on any matters relating to sale, purchase or alteration of parsonages. To be available to assist and advise parishes on any matter relating to the sale, purchase or alteration of a parsonage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be available to assist and advise parishes on any matter relating to the sale, purchase or alteration of a parsonage	</a:t>
                      </a:r>
                    </a:p>
                    <a:p>
                      <a:endParaRPr lang="en-NZ" dirty="0"/>
                    </a:p>
                  </a:txBody>
                  <a:tcPr/>
                </a:tc>
                <a:extLst>
                  <a:ext uri="{0D108BD9-81ED-4DB2-BD59-A6C34878D82A}">
                    <a16:rowId xmlns:a16="http://schemas.microsoft.com/office/drawing/2014/main" val="15181552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inspect the parsonage, after negotiations with the presbyter and the parish, at least three yearly and especially just prior to any change of ministry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ensure that the parsonage is of adequate standard to meet the needs of the Presbyter and family</a:t>
                      </a:r>
                    </a:p>
                  </a:txBody>
                  <a:tcPr/>
                </a:tc>
                <a:extLst>
                  <a:ext uri="{0D108BD9-81ED-4DB2-BD59-A6C34878D82A}">
                    <a16:rowId xmlns:a16="http://schemas.microsoft.com/office/drawing/2014/main" val="37184055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initiate annual reviews of the adequacy of all accommodation provided, whether occupied by a minister or not	</a:t>
                      </a:r>
                    </a:p>
                    <a:p>
                      <a:endParaRPr lang="en-N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initiate at least every three years reviews of the adequacy of all accommodation provided, whether occupied by a minister or not, and to initiate appropriate action as required.(Law Book 2.24.6)	</a:t>
                      </a:r>
                    </a:p>
                  </a:txBody>
                  <a:tcPr/>
                </a:tc>
                <a:extLst>
                  <a:ext uri="{0D108BD9-81ED-4DB2-BD59-A6C34878D82A}">
                    <a16:rowId xmlns:a16="http://schemas.microsoft.com/office/drawing/2014/main" val="4734250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0" i="0" u="none" strike="noStrike" kern="1200" baseline="0" dirty="0">
                          <a:solidFill>
                            <a:schemeClr val="dk1"/>
                          </a:solidFill>
                          <a:latin typeface="+mn-lt"/>
                          <a:ea typeface="+mn-ea"/>
                          <a:cs typeface="+mn-cs"/>
                        </a:rPr>
                        <a:t>To be advised of action taken as a result of recommendations made to parishes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319560330"/>
                  </a:ext>
                </a:extLst>
              </a:tr>
            </a:tbl>
          </a:graphicData>
        </a:graphic>
      </p:graphicFrame>
      <p:sp>
        <p:nvSpPr>
          <p:cNvPr id="3" name="Slide Number Placeholder 2">
            <a:extLst>
              <a:ext uri="{FF2B5EF4-FFF2-40B4-BE49-F238E27FC236}">
                <a16:creationId xmlns:a16="http://schemas.microsoft.com/office/drawing/2014/main" id="{1D3BA8BF-344B-4F8B-90CA-EE2A653053DB}"/>
              </a:ext>
            </a:extLst>
          </p:cNvPr>
          <p:cNvSpPr>
            <a:spLocks noGrp="1"/>
          </p:cNvSpPr>
          <p:nvPr>
            <p:ph type="sldNum" sz="quarter" idx="12"/>
          </p:nvPr>
        </p:nvSpPr>
        <p:spPr/>
        <p:txBody>
          <a:bodyPr/>
          <a:lstStyle/>
          <a:p>
            <a:fld id="{A7B37317-5730-47F1-B7FE-A237834E48C9}" type="slidenum">
              <a:rPr lang="en-NZ" smtClean="0"/>
              <a:t>6</a:t>
            </a:fld>
            <a:endParaRPr lang="en-NZ" dirty="0"/>
          </a:p>
        </p:txBody>
      </p:sp>
    </p:spTree>
    <p:extLst>
      <p:ext uri="{BB962C8B-B14F-4D97-AF65-F5344CB8AC3E}">
        <p14:creationId xmlns:p14="http://schemas.microsoft.com/office/powerpoint/2010/main" val="1318816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General</a:t>
            </a:r>
          </a:p>
        </p:txBody>
      </p:sp>
      <p:sp>
        <p:nvSpPr>
          <p:cNvPr id="3" name="Content Placeholder 2"/>
          <p:cNvSpPr>
            <a:spLocks noGrp="1"/>
          </p:cNvSpPr>
          <p:nvPr>
            <p:ph idx="1"/>
          </p:nvPr>
        </p:nvSpPr>
        <p:spPr/>
        <p:txBody>
          <a:bodyPr/>
          <a:lstStyle/>
          <a:p>
            <a:r>
              <a:rPr lang="en-NZ" dirty="0"/>
              <a:t>Date of occupancy for new ministry</a:t>
            </a:r>
          </a:p>
          <a:p>
            <a:r>
              <a:rPr lang="en-NZ" dirty="0"/>
              <a:t>Renting property for the new minister</a:t>
            </a:r>
          </a:p>
          <a:p>
            <a:r>
              <a:rPr lang="en-NZ" dirty="0"/>
              <a:t>Parish provided accommodation</a:t>
            </a:r>
          </a:p>
          <a:p>
            <a:r>
              <a:rPr lang="en-NZ" dirty="0"/>
              <a:t>Presbyters living in their own home</a:t>
            </a:r>
          </a:p>
          <a:p>
            <a:r>
              <a:rPr lang="en-NZ" dirty="0"/>
              <a:t>Housing allowance</a:t>
            </a:r>
          </a:p>
          <a:p>
            <a:r>
              <a:rPr lang="en-NZ" dirty="0"/>
              <a:t>Tenancy agreements</a:t>
            </a:r>
          </a:p>
        </p:txBody>
      </p:sp>
      <p:sp>
        <p:nvSpPr>
          <p:cNvPr id="4" name="Slide Number Placeholder 3">
            <a:extLst>
              <a:ext uri="{FF2B5EF4-FFF2-40B4-BE49-F238E27FC236}">
                <a16:creationId xmlns:a16="http://schemas.microsoft.com/office/drawing/2014/main" id="{01A9286E-9B3F-4C9C-A3C6-5EA6D296D47C}"/>
              </a:ext>
            </a:extLst>
          </p:cNvPr>
          <p:cNvSpPr>
            <a:spLocks noGrp="1"/>
          </p:cNvSpPr>
          <p:nvPr>
            <p:ph type="sldNum" sz="quarter" idx="12"/>
          </p:nvPr>
        </p:nvSpPr>
        <p:spPr/>
        <p:txBody>
          <a:bodyPr/>
          <a:lstStyle/>
          <a:p>
            <a:fld id="{A7B37317-5730-47F1-B7FE-A237834E48C9}" type="slidenum">
              <a:rPr lang="en-NZ" smtClean="0"/>
              <a:t>7</a:t>
            </a:fld>
            <a:endParaRPr lang="en-NZ" dirty="0"/>
          </a:p>
        </p:txBody>
      </p:sp>
    </p:spTree>
    <p:extLst>
      <p:ext uri="{BB962C8B-B14F-4D97-AF65-F5344CB8AC3E}">
        <p14:creationId xmlns:p14="http://schemas.microsoft.com/office/powerpoint/2010/main" val="31759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9302" y="1262721"/>
            <a:ext cx="10241692" cy="5312249"/>
          </a:xfrm>
        </p:spPr>
        <p:txBody>
          <a:bodyPr>
            <a:normAutofit fontScale="40000" lnSpcReduction="20000"/>
          </a:bodyPr>
          <a:lstStyle/>
          <a:p>
            <a:endParaRPr lang="en-NZ" dirty="0"/>
          </a:p>
          <a:p>
            <a:pPr marL="0" indent="0" algn="ctr">
              <a:buNone/>
            </a:pPr>
            <a:r>
              <a:rPr lang="en-NZ" b="1" dirty="0"/>
              <a:t>__________________________________________________________________________</a:t>
            </a:r>
          </a:p>
          <a:p>
            <a:endParaRPr lang="en-NZ" b="1" dirty="0"/>
          </a:p>
          <a:p>
            <a:pPr marL="0" indent="0" algn="ctr">
              <a:buNone/>
            </a:pPr>
            <a:r>
              <a:rPr lang="en-NZ" b="1" dirty="0"/>
              <a:t>SERVICE TENANCY AGREEMENT</a:t>
            </a:r>
            <a:endParaRPr lang="en-NZ" dirty="0"/>
          </a:p>
          <a:p>
            <a:pPr marL="0" indent="0" algn="ctr">
              <a:buNone/>
            </a:pPr>
            <a:r>
              <a:rPr lang="en-NZ" b="1" dirty="0"/>
              <a:t>__________________________________________________________________________</a:t>
            </a:r>
          </a:p>
          <a:p>
            <a:pPr marL="0" indent="0" algn="ctr">
              <a:buNone/>
            </a:pPr>
            <a:r>
              <a:rPr lang="en-NZ" b="1" dirty="0"/>
              <a:t>Between</a:t>
            </a:r>
            <a:endParaRPr lang="en-NZ" dirty="0"/>
          </a:p>
          <a:p>
            <a:pPr marL="0" indent="0" algn="ctr">
              <a:buNone/>
            </a:pPr>
            <a:endParaRPr lang="en-NZ" b="1" dirty="0"/>
          </a:p>
          <a:p>
            <a:pPr marL="0" indent="0" algn="ctr">
              <a:buNone/>
            </a:pPr>
            <a:endParaRPr lang="en-NZ" b="1" dirty="0"/>
          </a:p>
          <a:p>
            <a:pPr marL="0" indent="0" algn="ctr">
              <a:buNone/>
            </a:pPr>
            <a:endParaRPr lang="en-NZ" b="1" dirty="0"/>
          </a:p>
          <a:p>
            <a:pPr marL="0" indent="0" algn="ctr">
              <a:buNone/>
            </a:pPr>
            <a:r>
              <a:rPr lang="en-NZ" b="1" dirty="0"/>
              <a:t>__________________________________________________________________________</a:t>
            </a:r>
          </a:p>
          <a:p>
            <a:pPr marL="0" indent="0" algn="ctr">
              <a:buNone/>
            </a:pPr>
            <a:r>
              <a:rPr lang="en-NZ" b="1" dirty="0"/>
              <a:t>(PARISH)</a:t>
            </a:r>
            <a:endParaRPr lang="en-NZ" dirty="0"/>
          </a:p>
          <a:p>
            <a:pPr marL="0" indent="0" algn="ctr">
              <a:buNone/>
            </a:pPr>
            <a:endParaRPr lang="en-NZ" b="1" dirty="0"/>
          </a:p>
          <a:p>
            <a:pPr marL="0" indent="0" algn="ctr">
              <a:buNone/>
            </a:pPr>
            <a:r>
              <a:rPr lang="en-NZ" b="1" dirty="0"/>
              <a:t>AND</a:t>
            </a:r>
            <a:endParaRPr lang="en-NZ" dirty="0"/>
          </a:p>
          <a:p>
            <a:pPr marL="0" indent="0" algn="ctr">
              <a:buNone/>
            </a:pPr>
            <a:endParaRPr lang="en-NZ" b="1" dirty="0"/>
          </a:p>
          <a:p>
            <a:pPr marL="0" indent="0" algn="ctr">
              <a:buNone/>
            </a:pPr>
            <a:endParaRPr lang="en-NZ" b="1" dirty="0"/>
          </a:p>
          <a:p>
            <a:pPr marL="0" indent="0" algn="ctr">
              <a:buNone/>
            </a:pPr>
            <a:endParaRPr lang="en-NZ" b="1" dirty="0"/>
          </a:p>
          <a:p>
            <a:pPr marL="0" indent="0" algn="ctr">
              <a:buNone/>
            </a:pPr>
            <a:r>
              <a:rPr lang="en-NZ" b="1" dirty="0"/>
              <a:t>__________________________________________________________________________</a:t>
            </a:r>
          </a:p>
          <a:p>
            <a:pPr marL="0" indent="0" algn="ctr">
              <a:buNone/>
            </a:pPr>
            <a:r>
              <a:rPr lang="en-NZ" b="1" dirty="0"/>
              <a:t>(MINISTER)</a:t>
            </a:r>
            <a:endParaRPr lang="en-NZ" dirty="0"/>
          </a:p>
          <a:p>
            <a:endParaRPr lang="en-NZ" dirty="0"/>
          </a:p>
          <a:p>
            <a:pPr marL="0" indent="0">
              <a:buNone/>
            </a:pPr>
            <a:endParaRPr lang="en-NZ" b="1" dirty="0"/>
          </a:p>
          <a:p>
            <a:pPr marL="0" indent="0">
              <a:buNone/>
            </a:pPr>
            <a:endParaRPr lang="en-NZ" b="1" dirty="0"/>
          </a:p>
          <a:p>
            <a:pPr marL="0" indent="0">
              <a:buNone/>
            </a:pPr>
            <a:r>
              <a:rPr lang="en-NZ" b="1" dirty="0"/>
              <a:t>This form is available on the Methodist Church website: http://www.methodist.org.nz</a:t>
            </a:r>
            <a:endParaRPr lang="en-NZ" dirty="0"/>
          </a:p>
        </p:txBody>
      </p:sp>
      <p:sp>
        <p:nvSpPr>
          <p:cNvPr id="2" name="Slide Number Placeholder 1">
            <a:extLst>
              <a:ext uri="{FF2B5EF4-FFF2-40B4-BE49-F238E27FC236}">
                <a16:creationId xmlns:a16="http://schemas.microsoft.com/office/drawing/2014/main" id="{E766BC13-0F76-404A-80A6-F77A988D3DB3}"/>
              </a:ext>
            </a:extLst>
          </p:cNvPr>
          <p:cNvSpPr>
            <a:spLocks noGrp="1"/>
          </p:cNvSpPr>
          <p:nvPr>
            <p:ph type="sldNum" sz="quarter" idx="12"/>
          </p:nvPr>
        </p:nvSpPr>
        <p:spPr/>
        <p:txBody>
          <a:bodyPr/>
          <a:lstStyle/>
          <a:p>
            <a:fld id="{A7B37317-5730-47F1-B7FE-A237834E48C9}" type="slidenum">
              <a:rPr lang="en-NZ" smtClean="0"/>
              <a:t>8</a:t>
            </a:fld>
            <a:endParaRPr lang="en-NZ" dirty="0"/>
          </a:p>
        </p:txBody>
      </p:sp>
    </p:spTree>
    <p:extLst>
      <p:ext uri="{BB962C8B-B14F-4D97-AF65-F5344CB8AC3E}">
        <p14:creationId xmlns:p14="http://schemas.microsoft.com/office/powerpoint/2010/main" val="4093739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789" y="831436"/>
            <a:ext cx="10241692" cy="926167"/>
          </a:xfrm>
        </p:spPr>
        <p:txBody>
          <a:bodyPr/>
          <a:lstStyle/>
          <a:p>
            <a:r>
              <a:rPr lang="en-NZ" dirty="0"/>
              <a:t>Tenancy Agreement – Presbyter’s own home</a:t>
            </a:r>
          </a:p>
        </p:txBody>
      </p:sp>
      <p:sp>
        <p:nvSpPr>
          <p:cNvPr id="3" name="Content Placeholder 2"/>
          <p:cNvSpPr>
            <a:spLocks noGrp="1"/>
          </p:cNvSpPr>
          <p:nvPr>
            <p:ph idx="1"/>
          </p:nvPr>
        </p:nvSpPr>
        <p:spPr>
          <a:xfrm>
            <a:off x="1334789" y="1578408"/>
            <a:ext cx="10241692" cy="4484935"/>
          </a:xfrm>
        </p:spPr>
        <p:txBody>
          <a:bodyPr>
            <a:normAutofit fontScale="25000" lnSpcReduction="20000"/>
          </a:bodyPr>
          <a:lstStyle/>
          <a:p>
            <a:r>
              <a:rPr lang="en-US" sz="4800" b="1" dirty="0">
                <a:latin typeface="+mn-lt"/>
              </a:rPr>
              <a:t>Landlord: </a:t>
            </a:r>
            <a:r>
              <a:rPr lang="en-US" sz="4800" dirty="0">
                <a:latin typeface="+mn-lt"/>
              </a:rPr>
              <a:t>means the Presbyter, Joint Family Home or Family Trust who own the property</a:t>
            </a:r>
            <a:endParaRPr lang="en-NZ" sz="4800" dirty="0">
              <a:latin typeface="+mn-lt"/>
            </a:endParaRPr>
          </a:p>
          <a:p>
            <a:r>
              <a:rPr lang="en-US" sz="4800" b="1" dirty="0">
                <a:latin typeface="+mn-lt"/>
              </a:rPr>
              <a:t>Tenant: </a:t>
            </a:r>
            <a:r>
              <a:rPr lang="en-US" sz="4800" dirty="0">
                <a:latin typeface="+mn-lt"/>
              </a:rPr>
              <a:t>is the Parish or Board.</a:t>
            </a:r>
            <a:endParaRPr lang="en-NZ" sz="4800" dirty="0">
              <a:latin typeface="+mn-lt"/>
            </a:endParaRPr>
          </a:p>
          <a:p>
            <a:pPr lvl="0"/>
            <a:r>
              <a:rPr lang="en-US" sz="4800" dirty="0">
                <a:latin typeface="+mn-lt"/>
              </a:rPr>
              <a:t>All tenancy agreements must be in writing. </a:t>
            </a:r>
            <a:endParaRPr lang="en-NZ" sz="4800" dirty="0">
              <a:latin typeface="+mn-lt"/>
            </a:endParaRPr>
          </a:p>
          <a:p>
            <a:pPr lvl="0"/>
            <a:r>
              <a:rPr lang="en-US" sz="4800" dirty="0">
                <a:latin typeface="+mn-lt"/>
              </a:rPr>
              <a:t>Both parties attention is drawn to the procedural and policy requirements of the Methodist Church as they are contained in Information Leaflet Number 26. </a:t>
            </a:r>
            <a:endParaRPr lang="en-NZ" sz="4800" dirty="0">
              <a:latin typeface="+mn-lt"/>
            </a:endParaRPr>
          </a:p>
          <a:p>
            <a:pPr lvl="0"/>
            <a:r>
              <a:rPr lang="en-US" sz="4800" dirty="0">
                <a:latin typeface="+mn-lt"/>
              </a:rPr>
              <a:t>The  landlord  must  provide  the  tenant  with  a  copy  of  this  agreement  prior  to  the commencement of the tenancy.</a:t>
            </a:r>
            <a:endParaRPr lang="en-NZ" sz="4800" dirty="0">
              <a:latin typeface="+mn-lt"/>
            </a:endParaRPr>
          </a:p>
          <a:p>
            <a:pPr lvl="0"/>
            <a:r>
              <a:rPr lang="en-US" sz="4800" dirty="0">
                <a:latin typeface="+mn-lt"/>
              </a:rPr>
              <a:t>This agreement must be completed in full and the tenant and landlord each keep a copy.</a:t>
            </a:r>
            <a:endParaRPr lang="en-NZ" sz="4800" dirty="0">
              <a:latin typeface="+mn-lt"/>
            </a:endParaRPr>
          </a:p>
          <a:p>
            <a:pPr lvl="0"/>
            <a:r>
              <a:rPr lang="en-US" sz="4800" dirty="0">
                <a:latin typeface="+mn-lt"/>
              </a:rPr>
              <a:t>Unless otherwise provided for within this agreement, the rights and obligations set out in the Residential Tenancies Act 1986 are implied into this residential tenancy agreement. </a:t>
            </a:r>
            <a:endParaRPr lang="en-NZ" sz="4800" dirty="0">
              <a:latin typeface="+mn-lt"/>
            </a:endParaRPr>
          </a:p>
          <a:p>
            <a:pPr lvl="0"/>
            <a:r>
              <a:rPr lang="en-US" sz="4800" dirty="0">
                <a:latin typeface="+mn-lt"/>
              </a:rPr>
              <a:t>Unless otherwise provided for within this agreement, no terms or conditions added to this agreement are valid if they are contrary to the Residential Tenancies Act 1986 and unless signed by all the Parties to this agreement.</a:t>
            </a:r>
            <a:endParaRPr lang="en-NZ" sz="4800" dirty="0">
              <a:latin typeface="+mn-lt"/>
            </a:endParaRPr>
          </a:p>
          <a:p>
            <a:pPr lvl="0"/>
            <a:r>
              <a:rPr lang="en-US" sz="4800" dirty="0">
                <a:latin typeface="+mn-lt"/>
              </a:rPr>
              <a:t>Before signing this agreement all parties should carefully read it and seek advice from the Department of Building and Housing if they are unclear about what they are agreeing to.</a:t>
            </a:r>
            <a:endParaRPr lang="en-NZ" sz="4800" dirty="0">
              <a:latin typeface="+mn-lt"/>
            </a:endParaRPr>
          </a:p>
          <a:p>
            <a:pPr lvl="0"/>
            <a:r>
              <a:rPr lang="en-US" sz="4800" dirty="0">
                <a:latin typeface="+mn-lt"/>
              </a:rPr>
              <a:t>The weekly rent payable as from each rent review date shall be determined by the process set out in Information leaflet 26, steps 1 to 5 and reviewed at the 31st January each year.</a:t>
            </a:r>
            <a:endParaRPr lang="en-NZ" sz="4800" dirty="0">
              <a:latin typeface="+mn-lt"/>
            </a:endParaRPr>
          </a:p>
          <a:p>
            <a:r>
              <a:rPr lang="en-US" sz="4800" dirty="0">
                <a:latin typeface="+mn-lt"/>
              </a:rPr>
              <a:t>Upon determination of the new rent, any overpayment shall be applied in payment of the next month’s rent and any amount then remaining shall immediately be refunded to the Tenant. Any shortfall in payment shall immediately be payable by the Tenant.</a:t>
            </a:r>
            <a:endParaRPr lang="en-NZ" sz="4800" dirty="0">
              <a:latin typeface="+mn-lt"/>
            </a:endParaRPr>
          </a:p>
          <a:p>
            <a:pPr lvl="0"/>
            <a:r>
              <a:rPr lang="en-US" sz="4800" dirty="0">
                <a:latin typeface="+mn-lt"/>
              </a:rPr>
              <a:t>No Bonds are required to be paid as part of this agreement.</a:t>
            </a:r>
            <a:endParaRPr lang="en-NZ" sz="4800" dirty="0">
              <a:latin typeface="+mn-lt"/>
            </a:endParaRPr>
          </a:p>
          <a:p>
            <a:pPr lvl="0"/>
            <a:r>
              <a:rPr lang="en-US" sz="4800" dirty="0">
                <a:latin typeface="+mn-lt"/>
              </a:rPr>
              <a:t>Parties to tenancy agreements are subject to the provisions of the Privacy Act 1993 (1)</a:t>
            </a:r>
            <a:endParaRPr lang="en-NZ" sz="4800" dirty="0">
              <a:latin typeface="+mn-lt"/>
            </a:endParaRPr>
          </a:p>
          <a:p>
            <a:pPr lvl="0"/>
            <a:r>
              <a:rPr lang="en-US" sz="4800" dirty="0">
                <a:latin typeface="+mn-lt"/>
              </a:rPr>
              <a:t>If there is a problem between the tenant and landlord, and they cannot agree, then in the first instance, the parties will follow the provisions within Information Leaflet Number 26.</a:t>
            </a:r>
            <a:endParaRPr lang="en-NZ" sz="4800" dirty="0">
              <a:latin typeface="+mn-lt"/>
            </a:endParaRPr>
          </a:p>
          <a:p>
            <a:endParaRPr lang="en-NZ" dirty="0"/>
          </a:p>
        </p:txBody>
      </p:sp>
      <p:sp>
        <p:nvSpPr>
          <p:cNvPr id="4" name="Slide Number Placeholder 3">
            <a:extLst>
              <a:ext uri="{FF2B5EF4-FFF2-40B4-BE49-F238E27FC236}">
                <a16:creationId xmlns:a16="http://schemas.microsoft.com/office/drawing/2014/main" id="{D8C45642-05FC-4FD9-A49E-F5B82B008155}"/>
              </a:ext>
            </a:extLst>
          </p:cNvPr>
          <p:cNvSpPr>
            <a:spLocks noGrp="1"/>
          </p:cNvSpPr>
          <p:nvPr>
            <p:ph type="sldNum" sz="quarter" idx="12"/>
          </p:nvPr>
        </p:nvSpPr>
        <p:spPr/>
        <p:txBody>
          <a:bodyPr/>
          <a:lstStyle/>
          <a:p>
            <a:fld id="{A7B37317-5730-47F1-B7FE-A237834E48C9}" type="slidenum">
              <a:rPr lang="en-NZ" smtClean="0"/>
              <a:t>9</a:t>
            </a:fld>
            <a:endParaRPr lang="en-NZ" dirty="0"/>
          </a:p>
        </p:txBody>
      </p:sp>
    </p:spTree>
    <p:extLst>
      <p:ext uri="{BB962C8B-B14F-4D97-AF65-F5344CB8AC3E}">
        <p14:creationId xmlns:p14="http://schemas.microsoft.com/office/powerpoint/2010/main" val="1614923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3082</TotalTime>
  <Words>2082</Words>
  <Application>Microsoft Office PowerPoint</Application>
  <PresentationFormat>Widescreen</PresentationFormat>
  <Paragraphs>274</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Garamond</vt:lpstr>
      <vt:lpstr>Times New Roman</vt:lpstr>
      <vt:lpstr>Verdana</vt:lpstr>
      <vt:lpstr>Office Theme</vt:lpstr>
      <vt:lpstr>Tenancies  for  Presbyters</vt:lpstr>
      <vt:lpstr>Things to Consider when building or buying a parsonage</vt:lpstr>
      <vt:lpstr>Parsonage furnishings</vt:lpstr>
      <vt:lpstr>Presbyter’s Rights and Responsibilities</vt:lpstr>
      <vt:lpstr>Parish’s Rights and Responsibilities</vt:lpstr>
      <vt:lpstr>District Property Advisory Committee Rights and Responsibilities</vt:lpstr>
      <vt:lpstr>General</vt:lpstr>
      <vt:lpstr>PowerPoint Presentation</vt:lpstr>
      <vt:lpstr>Tenancy Agreement – Presbyter’s own home</vt:lpstr>
      <vt:lpstr>Landlord’s responsibilities</vt:lpstr>
      <vt:lpstr>PowerPoint Presentation</vt:lpstr>
      <vt:lpstr>PowerPoint Presentation</vt:lpstr>
      <vt:lpstr>Sub Lease Agreement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Connexional Offerings to assist with with Health and Safety</dc:title>
  <dc:creator>Trudy Downes</dc:creator>
  <cp:lastModifiedBy>Trudy Downes</cp:lastModifiedBy>
  <cp:revision>163</cp:revision>
  <cp:lastPrinted>2022-01-25T23:47:12Z</cp:lastPrinted>
  <dcterms:created xsi:type="dcterms:W3CDTF">2019-03-27T00:57:08Z</dcterms:created>
  <dcterms:modified xsi:type="dcterms:W3CDTF">2022-02-23T22:26:52Z</dcterms:modified>
</cp:coreProperties>
</file>