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485" r:id="rId2"/>
    <p:sldId id="510" r:id="rId3"/>
    <p:sldId id="514" r:id="rId4"/>
    <p:sldId id="515" r:id="rId5"/>
    <p:sldId id="516" r:id="rId6"/>
    <p:sldId id="517" r:id="rId7"/>
    <p:sldId id="525" r:id="rId8"/>
    <p:sldId id="526" r:id="rId9"/>
    <p:sldId id="513" r:id="rId10"/>
    <p:sldId id="518" r:id="rId11"/>
    <p:sldId id="519" r:id="rId12"/>
    <p:sldId id="522" r:id="rId13"/>
    <p:sldId id="520" r:id="rId14"/>
    <p:sldId id="523" r:id="rId15"/>
    <p:sldId id="527" r:id="rId16"/>
    <p:sldId id="524" r:id="rId17"/>
    <p:sldId id="509" r:id="rId18"/>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CFE9"/>
    <a:srgbClr val="001489"/>
    <a:srgbClr val="F89E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5223" autoAdjust="0"/>
  </p:normalViewPr>
  <p:slideViewPr>
    <p:cSldViewPr snapToGrid="0">
      <p:cViewPr varScale="1">
        <p:scale>
          <a:sx n="61" d="100"/>
          <a:sy n="61" d="100"/>
        </p:scale>
        <p:origin x="1866" y="72"/>
      </p:cViewPr>
      <p:guideLst/>
    </p:cSldViewPr>
  </p:slideViewPr>
  <p:outlineViewPr>
    <p:cViewPr>
      <p:scale>
        <a:sx n="33" d="100"/>
        <a:sy n="33" d="100"/>
      </p:scale>
      <p:origin x="0" y="-300"/>
    </p:cViewPr>
  </p:outlineViewPr>
  <p:notesTextViewPr>
    <p:cViewPr>
      <p:scale>
        <a:sx n="3" d="2"/>
        <a:sy n="3" d="2"/>
      </p:scale>
      <p:origin x="0" y="0"/>
    </p:cViewPr>
  </p:notesTextViewPr>
  <p:notesViewPr>
    <p:cSldViewPr snapToGrid="0">
      <p:cViewPr varScale="1">
        <p:scale>
          <a:sx n="84" d="100"/>
          <a:sy n="84" d="100"/>
        </p:scale>
        <p:origin x="306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A96E65-295E-4B6A-BE13-A7735D376D2F}" type="doc">
      <dgm:prSet loTypeId="urn:microsoft.com/office/officeart/2005/8/layout/process5" loCatId="process" qsTypeId="urn:microsoft.com/office/officeart/2005/8/quickstyle/simple5" qsCatId="simple" csTypeId="urn:microsoft.com/office/officeart/2005/8/colors/accent5_3" csCatId="accent5" phldr="1"/>
      <dgm:spPr/>
      <dgm:t>
        <a:bodyPr/>
        <a:lstStyle/>
        <a:p>
          <a:endParaRPr lang="en-NZ"/>
        </a:p>
      </dgm:t>
    </dgm:pt>
    <dgm:pt modelId="{A88BAE38-3673-4A14-99F3-9DECEDF034DC}">
      <dgm:prSet phldrT="[Text]"/>
      <dgm:spPr/>
      <dgm:t>
        <a:bodyPr/>
        <a:lstStyle/>
        <a:p>
          <a:r>
            <a:rPr lang="mi-NZ" dirty="0"/>
            <a:t>Concept</a:t>
          </a:r>
          <a:endParaRPr lang="en-NZ" dirty="0"/>
        </a:p>
      </dgm:t>
    </dgm:pt>
    <dgm:pt modelId="{95DE13A4-572C-4201-9D13-45ACD9B61C60}" type="parTrans" cxnId="{B01FE437-70FE-4B8A-9C6C-C486C1F6C9D0}">
      <dgm:prSet/>
      <dgm:spPr/>
      <dgm:t>
        <a:bodyPr/>
        <a:lstStyle/>
        <a:p>
          <a:endParaRPr lang="en-NZ"/>
        </a:p>
      </dgm:t>
    </dgm:pt>
    <dgm:pt modelId="{5E51D0F3-7F61-49C4-860E-D49E24F2BA28}" type="sibTrans" cxnId="{B01FE437-70FE-4B8A-9C6C-C486C1F6C9D0}">
      <dgm:prSet/>
      <dgm:spPr/>
      <dgm:t>
        <a:bodyPr/>
        <a:lstStyle/>
        <a:p>
          <a:endParaRPr lang="en-NZ"/>
        </a:p>
      </dgm:t>
    </dgm:pt>
    <dgm:pt modelId="{772F0790-837E-471F-83CA-E46916161137}">
      <dgm:prSet phldrT="[Text]"/>
      <dgm:spPr/>
      <dgm:t>
        <a:bodyPr/>
        <a:lstStyle/>
        <a:p>
          <a:r>
            <a:rPr lang="mi-NZ" dirty="0"/>
            <a:t>Consent</a:t>
          </a:r>
          <a:endParaRPr lang="en-NZ" dirty="0"/>
        </a:p>
      </dgm:t>
    </dgm:pt>
    <dgm:pt modelId="{C7E06E55-A045-40FC-8586-45C384E0A016}" type="parTrans" cxnId="{33135513-0E39-4CD9-BC0E-EE821F16C400}">
      <dgm:prSet/>
      <dgm:spPr/>
      <dgm:t>
        <a:bodyPr/>
        <a:lstStyle/>
        <a:p>
          <a:endParaRPr lang="en-NZ"/>
        </a:p>
      </dgm:t>
    </dgm:pt>
    <dgm:pt modelId="{353BF78C-2D30-4801-922E-3FE82565A0E6}" type="sibTrans" cxnId="{33135513-0E39-4CD9-BC0E-EE821F16C400}">
      <dgm:prSet/>
      <dgm:spPr/>
      <dgm:t>
        <a:bodyPr/>
        <a:lstStyle/>
        <a:p>
          <a:endParaRPr lang="en-NZ"/>
        </a:p>
      </dgm:t>
    </dgm:pt>
    <dgm:pt modelId="{EF11B2A4-B08D-466B-A9FC-24DC77A333FF}">
      <dgm:prSet phldrT="[Text]"/>
      <dgm:spPr/>
      <dgm:t>
        <a:bodyPr/>
        <a:lstStyle/>
        <a:p>
          <a:r>
            <a:rPr lang="mi-NZ" dirty="0"/>
            <a:t>Tender/Award Contract</a:t>
          </a:r>
          <a:endParaRPr lang="en-NZ" dirty="0"/>
        </a:p>
      </dgm:t>
    </dgm:pt>
    <dgm:pt modelId="{6BB5CECC-5797-462F-BA2F-48C641668F74}" type="parTrans" cxnId="{2A0A39A4-FA4D-4D74-9866-C43016F8FA9C}">
      <dgm:prSet/>
      <dgm:spPr/>
      <dgm:t>
        <a:bodyPr/>
        <a:lstStyle/>
        <a:p>
          <a:endParaRPr lang="en-NZ"/>
        </a:p>
      </dgm:t>
    </dgm:pt>
    <dgm:pt modelId="{ED415692-34C7-4C2C-A6EF-DC6C6BDF2776}" type="sibTrans" cxnId="{2A0A39A4-FA4D-4D74-9866-C43016F8FA9C}">
      <dgm:prSet/>
      <dgm:spPr/>
      <dgm:t>
        <a:bodyPr/>
        <a:lstStyle/>
        <a:p>
          <a:endParaRPr lang="en-NZ"/>
        </a:p>
      </dgm:t>
    </dgm:pt>
    <dgm:pt modelId="{557721BC-CE17-4A4A-BB6C-6344A81EFE43}">
      <dgm:prSet/>
      <dgm:spPr/>
      <dgm:t>
        <a:bodyPr/>
        <a:lstStyle/>
        <a:p>
          <a:r>
            <a:rPr lang="mi-NZ" dirty="0"/>
            <a:t>Commence</a:t>
          </a:r>
          <a:endParaRPr lang="en-NZ" dirty="0"/>
        </a:p>
      </dgm:t>
    </dgm:pt>
    <dgm:pt modelId="{7AECA5D8-7FCF-4320-A4DB-F73DE33F0311}" type="parTrans" cxnId="{0D1E4BAA-A874-472A-9CFE-3306C212A3BD}">
      <dgm:prSet/>
      <dgm:spPr/>
      <dgm:t>
        <a:bodyPr/>
        <a:lstStyle/>
        <a:p>
          <a:endParaRPr lang="en-NZ"/>
        </a:p>
      </dgm:t>
    </dgm:pt>
    <dgm:pt modelId="{D1434A86-B852-44F7-999B-851058C50B54}" type="sibTrans" cxnId="{0D1E4BAA-A874-472A-9CFE-3306C212A3BD}">
      <dgm:prSet/>
      <dgm:spPr/>
      <dgm:t>
        <a:bodyPr/>
        <a:lstStyle/>
        <a:p>
          <a:endParaRPr lang="en-NZ"/>
        </a:p>
      </dgm:t>
    </dgm:pt>
    <dgm:pt modelId="{D801162F-837D-4386-9541-E06BC2A5B9DF}">
      <dgm:prSet/>
      <dgm:spPr/>
      <dgm:t>
        <a:bodyPr/>
        <a:lstStyle/>
        <a:p>
          <a:r>
            <a:rPr lang="mi-NZ" dirty="0"/>
            <a:t>In Progress- Variations</a:t>
          </a:r>
          <a:endParaRPr lang="en-NZ" dirty="0"/>
        </a:p>
      </dgm:t>
    </dgm:pt>
    <dgm:pt modelId="{4B9C1C69-A6CA-42E9-ABC5-4BFAD23EBA9A}" type="parTrans" cxnId="{A3D7A1CC-48C5-481B-9BB3-4349AA6CEFCA}">
      <dgm:prSet/>
      <dgm:spPr/>
      <dgm:t>
        <a:bodyPr/>
        <a:lstStyle/>
        <a:p>
          <a:endParaRPr lang="en-NZ"/>
        </a:p>
      </dgm:t>
    </dgm:pt>
    <dgm:pt modelId="{BB01F658-4BAD-4D4E-B70B-58A671DEA724}" type="sibTrans" cxnId="{A3D7A1CC-48C5-481B-9BB3-4349AA6CEFCA}">
      <dgm:prSet/>
      <dgm:spPr/>
      <dgm:t>
        <a:bodyPr/>
        <a:lstStyle/>
        <a:p>
          <a:endParaRPr lang="en-NZ"/>
        </a:p>
      </dgm:t>
    </dgm:pt>
    <dgm:pt modelId="{352B31FE-5C00-42E3-B715-CCDCBB69B6B7}">
      <dgm:prSet/>
      <dgm:spPr/>
      <dgm:t>
        <a:bodyPr/>
        <a:lstStyle/>
        <a:p>
          <a:r>
            <a:rPr lang="mi-NZ" dirty="0"/>
            <a:t>Practical Completion</a:t>
          </a:r>
          <a:endParaRPr lang="en-NZ" dirty="0"/>
        </a:p>
      </dgm:t>
    </dgm:pt>
    <dgm:pt modelId="{3FEA6742-A9F1-464E-BFA1-1CEC9BC4A541}" type="parTrans" cxnId="{CAAA98BA-23CD-4326-A7A2-900A9EC44558}">
      <dgm:prSet/>
      <dgm:spPr/>
      <dgm:t>
        <a:bodyPr/>
        <a:lstStyle/>
        <a:p>
          <a:endParaRPr lang="en-NZ"/>
        </a:p>
      </dgm:t>
    </dgm:pt>
    <dgm:pt modelId="{50CBC7D7-3D4D-48A0-B8D3-6D0F2490CD9C}" type="sibTrans" cxnId="{CAAA98BA-23CD-4326-A7A2-900A9EC44558}">
      <dgm:prSet/>
      <dgm:spPr/>
      <dgm:t>
        <a:bodyPr/>
        <a:lstStyle/>
        <a:p>
          <a:endParaRPr lang="en-NZ"/>
        </a:p>
      </dgm:t>
    </dgm:pt>
    <dgm:pt modelId="{77F03FCA-54E2-4D0E-A631-5986562A771E}">
      <dgm:prSet/>
      <dgm:spPr/>
      <dgm:t>
        <a:bodyPr/>
        <a:lstStyle/>
        <a:p>
          <a:r>
            <a:rPr lang="mi-NZ" dirty="0"/>
            <a:t>Defects Liability</a:t>
          </a:r>
          <a:endParaRPr lang="en-NZ" dirty="0"/>
        </a:p>
      </dgm:t>
    </dgm:pt>
    <dgm:pt modelId="{8BF8451C-2582-424D-88DE-0089C6AF51C6}" type="parTrans" cxnId="{CB28BE88-F401-4A69-AD36-89B425BAFF59}">
      <dgm:prSet/>
      <dgm:spPr/>
      <dgm:t>
        <a:bodyPr/>
        <a:lstStyle/>
        <a:p>
          <a:endParaRPr lang="en-NZ"/>
        </a:p>
      </dgm:t>
    </dgm:pt>
    <dgm:pt modelId="{B1711248-2EB5-4DF2-92EE-7C84BB923074}" type="sibTrans" cxnId="{CB28BE88-F401-4A69-AD36-89B425BAFF59}">
      <dgm:prSet/>
      <dgm:spPr/>
      <dgm:t>
        <a:bodyPr/>
        <a:lstStyle/>
        <a:p>
          <a:endParaRPr lang="en-NZ"/>
        </a:p>
      </dgm:t>
    </dgm:pt>
    <dgm:pt modelId="{3645BA9E-3737-4909-9748-63F56D12AD54}">
      <dgm:prSet/>
      <dgm:spPr/>
      <dgm:t>
        <a:bodyPr/>
        <a:lstStyle/>
        <a:p>
          <a:r>
            <a:rPr lang="mi-NZ" dirty="0"/>
            <a:t>Ongoing (Residential, Commercial)</a:t>
          </a:r>
          <a:endParaRPr lang="en-NZ" dirty="0"/>
        </a:p>
      </dgm:t>
    </dgm:pt>
    <dgm:pt modelId="{4840EE54-9C96-437A-BEDF-BF0ADD21BD11}" type="parTrans" cxnId="{C6D49A55-36B8-4FE5-B89F-A47885FCB7F4}">
      <dgm:prSet/>
      <dgm:spPr/>
      <dgm:t>
        <a:bodyPr/>
        <a:lstStyle/>
        <a:p>
          <a:endParaRPr lang="en-NZ"/>
        </a:p>
      </dgm:t>
    </dgm:pt>
    <dgm:pt modelId="{C3882DD0-1545-4685-8530-8832656046F8}" type="sibTrans" cxnId="{C6D49A55-36B8-4FE5-B89F-A47885FCB7F4}">
      <dgm:prSet/>
      <dgm:spPr/>
      <dgm:t>
        <a:bodyPr/>
        <a:lstStyle/>
        <a:p>
          <a:endParaRPr lang="en-NZ"/>
        </a:p>
      </dgm:t>
    </dgm:pt>
    <dgm:pt modelId="{79941B51-E835-4E12-A9AA-DED32DCC0F96}" type="pres">
      <dgm:prSet presAssocID="{B5A96E65-295E-4B6A-BE13-A7735D376D2F}" presName="diagram" presStyleCnt="0">
        <dgm:presLayoutVars>
          <dgm:dir/>
          <dgm:resizeHandles val="exact"/>
        </dgm:presLayoutVars>
      </dgm:prSet>
      <dgm:spPr/>
    </dgm:pt>
    <dgm:pt modelId="{8A3AA2DD-7B08-447A-941B-898B8C7750E4}" type="pres">
      <dgm:prSet presAssocID="{A88BAE38-3673-4A14-99F3-9DECEDF034DC}" presName="node" presStyleLbl="node1" presStyleIdx="0" presStyleCnt="8">
        <dgm:presLayoutVars>
          <dgm:bulletEnabled val="1"/>
        </dgm:presLayoutVars>
      </dgm:prSet>
      <dgm:spPr/>
    </dgm:pt>
    <dgm:pt modelId="{4D9ACF51-1B72-4C82-9B3E-17086F994F39}" type="pres">
      <dgm:prSet presAssocID="{5E51D0F3-7F61-49C4-860E-D49E24F2BA28}" presName="sibTrans" presStyleLbl="sibTrans2D1" presStyleIdx="0" presStyleCnt="7"/>
      <dgm:spPr/>
    </dgm:pt>
    <dgm:pt modelId="{4581DBB9-E311-49F8-80CF-0808256897AC}" type="pres">
      <dgm:prSet presAssocID="{5E51D0F3-7F61-49C4-860E-D49E24F2BA28}" presName="connectorText" presStyleLbl="sibTrans2D1" presStyleIdx="0" presStyleCnt="7"/>
      <dgm:spPr/>
    </dgm:pt>
    <dgm:pt modelId="{7F04ADD4-D292-4D51-A3BF-8843F423BE96}" type="pres">
      <dgm:prSet presAssocID="{772F0790-837E-471F-83CA-E46916161137}" presName="node" presStyleLbl="node1" presStyleIdx="1" presStyleCnt="8">
        <dgm:presLayoutVars>
          <dgm:bulletEnabled val="1"/>
        </dgm:presLayoutVars>
      </dgm:prSet>
      <dgm:spPr/>
    </dgm:pt>
    <dgm:pt modelId="{818022F5-34A6-499D-BF9B-9FB58F3FF5E0}" type="pres">
      <dgm:prSet presAssocID="{353BF78C-2D30-4801-922E-3FE82565A0E6}" presName="sibTrans" presStyleLbl="sibTrans2D1" presStyleIdx="1" presStyleCnt="7"/>
      <dgm:spPr/>
    </dgm:pt>
    <dgm:pt modelId="{0C26C5F5-007F-4D24-946A-C8CB6C36EA6C}" type="pres">
      <dgm:prSet presAssocID="{353BF78C-2D30-4801-922E-3FE82565A0E6}" presName="connectorText" presStyleLbl="sibTrans2D1" presStyleIdx="1" presStyleCnt="7"/>
      <dgm:spPr/>
    </dgm:pt>
    <dgm:pt modelId="{500C0753-BE79-460F-A9CB-ECED2ED2C278}" type="pres">
      <dgm:prSet presAssocID="{EF11B2A4-B08D-466B-A9FC-24DC77A333FF}" presName="node" presStyleLbl="node1" presStyleIdx="2" presStyleCnt="8">
        <dgm:presLayoutVars>
          <dgm:bulletEnabled val="1"/>
        </dgm:presLayoutVars>
      </dgm:prSet>
      <dgm:spPr/>
    </dgm:pt>
    <dgm:pt modelId="{8480E04E-5CBD-4FA7-908D-A8264A92CE48}" type="pres">
      <dgm:prSet presAssocID="{ED415692-34C7-4C2C-A6EF-DC6C6BDF2776}" presName="sibTrans" presStyleLbl="sibTrans2D1" presStyleIdx="2" presStyleCnt="7"/>
      <dgm:spPr/>
    </dgm:pt>
    <dgm:pt modelId="{FD77478D-6DC6-4217-AC4C-C454392D4481}" type="pres">
      <dgm:prSet presAssocID="{ED415692-34C7-4C2C-A6EF-DC6C6BDF2776}" presName="connectorText" presStyleLbl="sibTrans2D1" presStyleIdx="2" presStyleCnt="7"/>
      <dgm:spPr/>
    </dgm:pt>
    <dgm:pt modelId="{DF6D81B3-B9A5-46A2-9B8A-E17151FECDEB}" type="pres">
      <dgm:prSet presAssocID="{557721BC-CE17-4A4A-BB6C-6344A81EFE43}" presName="node" presStyleLbl="node1" presStyleIdx="3" presStyleCnt="8">
        <dgm:presLayoutVars>
          <dgm:bulletEnabled val="1"/>
        </dgm:presLayoutVars>
      </dgm:prSet>
      <dgm:spPr/>
    </dgm:pt>
    <dgm:pt modelId="{B2F87AD6-17EE-4EC1-B7E5-1F345DB4A543}" type="pres">
      <dgm:prSet presAssocID="{D1434A86-B852-44F7-999B-851058C50B54}" presName="sibTrans" presStyleLbl="sibTrans2D1" presStyleIdx="3" presStyleCnt="7"/>
      <dgm:spPr/>
    </dgm:pt>
    <dgm:pt modelId="{017FFBEF-61DA-400A-B9C9-A979B5A7C302}" type="pres">
      <dgm:prSet presAssocID="{D1434A86-B852-44F7-999B-851058C50B54}" presName="connectorText" presStyleLbl="sibTrans2D1" presStyleIdx="3" presStyleCnt="7"/>
      <dgm:spPr/>
    </dgm:pt>
    <dgm:pt modelId="{5B5D2DC1-C590-42C6-A6BE-F754410786B3}" type="pres">
      <dgm:prSet presAssocID="{D801162F-837D-4386-9541-E06BC2A5B9DF}" presName="node" presStyleLbl="node1" presStyleIdx="4" presStyleCnt="8">
        <dgm:presLayoutVars>
          <dgm:bulletEnabled val="1"/>
        </dgm:presLayoutVars>
      </dgm:prSet>
      <dgm:spPr/>
    </dgm:pt>
    <dgm:pt modelId="{318B9D38-26D1-42E9-8D13-490F20015E3F}" type="pres">
      <dgm:prSet presAssocID="{BB01F658-4BAD-4D4E-B70B-58A671DEA724}" presName="sibTrans" presStyleLbl="sibTrans2D1" presStyleIdx="4" presStyleCnt="7"/>
      <dgm:spPr/>
    </dgm:pt>
    <dgm:pt modelId="{4B0D5258-C765-4FD7-881D-C49F333C103E}" type="pres">
      <dgm:prSet presAssocID="{BB01F658-4BAD-4D4E-B70B-58A671DEA724}" presName="connectorText" presStyleLbl="sibTrans2D1" presStyleIdx="4" presStyleCnt="7"/>
      <dgm:spPr/>
    </dgm:pt>
    <dgm:pt modelId="{147C2846-3F72-43EA-BED2-B32BFF0E43C9}" type="pres">
      <dgm:prSet presAssocID="{352B31FE-5C00-42E3-B715-CCDCBB69B6B7}" presName="node" presStyleLbl="node1" presStyleIdx="5" presStyleCnt="8">
        <dgm:presLayoutVars>
          <dgm:bulletEnabled val="1"/>
        </dgm:presLayoutVars>
      </dgm:prSet>
      <dgm:spPr/>
    </dgm:pt>
    <dgm:pt modelId="{3B1836FD-6DF4-4C5D-916E-DF11F9A27509}" type="pres">
      <dgm:prSet presAssocID="{50CBC7D7-3D4D-48A0-B8D3-6D0F2490CD9C}" presName="sibTrans" presStyleLbl="sibTrans2D1" presStyleIdx="5" presStyleCnt="7"/>
      <dgm:spPr/>
    </dgm:pt>
    <dgm:pt modelId="{EF29CE42-4111-4816-8AF9-393D2B9320E0}" type="pres">
      <dgm:prSet presAssocID="{50CBC7D7-3D4D-48A0-B8D3-6D0F2490CD9C}" presName="connectorText" presStyleLbl="sibTrans2D1" presStyleIdx="5" presStyleCnt="7"/>
      <dgm:spPr/>
    </dgm:pt>
    <dgm:pt modelId="{4D7358F4-F745-46E8-9A63-E36BFD890D1D}" type="pres">
      <dgm:prSet presAssocID="{77F03FCA-54E2-4D0E-A631-5986562A771E}" presName="node" presStyleLbl="node1" presStyleIdx="6" presStyleCnt="8">
        <dgm:presLayoutVars>
          <dgm:bulletEnabled val="1"/>
        </dgm:presLayoutVars>
      </dgm:prSet>
      <dgm:spPr/>
    </dgm:pt>
    <dgm:pt modelId="{416654A1-0A8A-4F20-8FAB-AA387E0F6A54}" type="pres">
      <dgm:prSet presAssocID="{B1711248-2EB5-4DF2-92EE-7C84BB923074}" presName="sibTrans" presStyleLbl="sibTrans2D1" presStyleIdx="6" presStyleCnt="7"/>
      <dgm:spPr/>
    </dgm:pt>
    <dgm:pt modelId="{3ED8EB2F-76FD-46C9-ACE9-A540326D81B6}" type="pres">
      <dgm:prSet presAssocID="{B1711248-2EB5-4DF2-92EE-7C84BB923074}" presName="connectorText" presStyleLbl="sibTrans2D1" presStyleIdx="6" presStyleCnt="7"/>
      <dgm:spPr/>
    </dgm:pt>
    <dgm:pt modelId="{B1AF76F6-A4FF-49DF-A036-53A437177326}" type="pres">
      <dgm:prSet presAssocID="{3645BA9E-3737-4909-9748-63F56D12AD54}" presName="node" presStyleLbl="node1" presStyleIdx="7" presStyleCnt="8">
        <dgm:presLayoutVars>
          <dgm:bulletEnabled val="1"/>
        </dgm:presLayoutVars>
      </dgm:prSet>
      <dgm:spPr/>
    </dgm:pt>
  </dgm:ptLst>
  <dgm:cxnLst>
    <dgm:cxn modelId="{FDCBE009-1424-4791-B81B-C604D12C4ACC}" type="presOf" srcId="{77F03FCA-54E2-4D0E-A631-5986562A771E}" destId="{4D7358F4-F745-46E8-9A63-E36BFD890D1D}" srcOrd="0" destOrd="0" presId="urn:microsoft.com/office/officeart/2005/8/layout/process5"/>
    <dgm:cxn modelId="{33135513-0E39-4CD9-BC0E-EE821F16C400}" srcId="{B5A96E65-295E-4B6A-BE13-A7735D376D2F}" destId="{772F0790-837E-471F-83CA-E46916161137}" srcOrd="1" destOrd="0" parTransId="{C7E06E55-A045-40FC-8586-45C384E0A016}" sibTransId="{353BF78C-2D30-4801-922E-3FE82565A0E6}"/>
    <dgm:cxn modelId="{3FE6771A-0963-4BB8-8A76-CFEEA536ED7B}" type="presOf" srcId="{ED415692-34C7-4C2C-A6EF-DC6C6BDF2776}" destId="{8480E04E-5CBD-4FA7-908D-A8264A92CE48}" srcOrd="0" destOrd="0" presId="urn:microsoft.com/office/officeart/2005/8/layout/process5"/>
    <dgm:cxn modelId="{3EED5B1D-9130-4CDA-A7C5-F0E0C8F60FB2}" type="presOf" srcId="{5E51D0F3-7F61-49C4-860E-D49E24F2BA28}" destId="{4D9ACF51-1B72-4C82-9B3E-17086F994F39}" srcOrd="0" destOrd="0" presId="urn:microsoft.com/office/officeart/2005/8/layout/process5"/>
    <dgm:cxn modelId="{5E9CBE1D-D72F-4799-929B-6335083F72FD}" type="presOf" srcId="{3645BA9E-3737-4909-9748-63F56D12AD54}" destId="{B1AF76F6-A4FF-49DF-A036-53A437177326}" srcOrd="0" destOrd="0" presId="urn:microsoft.com/office/officeart/2005/8/layout/process5"/>
    <dgm:cxn modelId="{8F52BC21-D9B5-4C76-913A-E20DFC227419}" type="presOf" srcId="{B1711248-2EB5-4DF2-92EE-7C84BB923074}" destId="{3ED8EB2F-76FD-46C9-ACE9-A540326D81B6}" srcOrd="1" destOrd="0" presId="urn:microsoft.com/office/officeart/2005/8/layout/process5"/>
    <dgm:cxn modelId="{3B766027-1D02-4B13-9EF2-D90DBA078158}" type="presOf" srcId="{50CBC7D7-3D4D-48A0-B8D3-6D0F2490CD9C}" destId="{3B1836FD-6DF4-4C5D-916E-DF11F9A27509}" srcOrd="0" destOrd="0" presId="urn:microsoft.com/office/officeart/2005/8/layout/process5"/>
    <dgm:cxn modelId="{B01FE437-70FE-4B8A-9C6C-C486C1F6C9D0}" srcId="{B5A96E65-295E-4B6A-BE13-A7735D376D2F}" destId="{A88BAE38-3673-4A14-99F3-9DECEDF034DC}" srcOrd="0" destOrd="0" parTransId="{95DE13A4-572C-4201-9D13-45ACD9B61C60}" sibTransId="{5E51D0F3-7F61-49C4-860E-D49E24F2BA28}"/>
    <dgm:cxn modelId="{E62EA03F-024C-4E20-A5B1-A650511A4204}" type="presOf" srcId="{353BF78C-2D30-4801-922E-3FE82565A0E6}" destId="{818022F5-34A6-499D-BF9B-9FB58F3FF5E0}" srcOrd="0" destOrd="0" presId="urn:microsoft.com/office/officeart/2005/8/layout/process5"/>
    <dgm:cxn modelId="{23234940-172C-4CB3-8121-56D9F97176F6}" type="presOf" srcId="{352B31FE-5C00-42E3-B715-CCDCBB69B6B7}" destId="{147C2846-3F72-43EA-BED2-B32BFF0E43C9}" srcOrd="0" destOrd="0" presId="urn:microsoft.com/office/officeart/2005/8/layout/process5"/>
    <dgm:cxn modelId="{79BB995D-1FA5-4DC4-8C4D-B8ACF4676BC4}" type="presOf" srcId="{BB01F658-4BAD-4D4E-B70B-58A671DEA724}" destId="{4B0D5258-C765-4FD7-881D-C49F333C103E}" srcOrd="1" destOrd="0" presId="urn:microsoft.com/office/officeart/2005/8/layout/process5"/>
    <dgm:cxn modelId="{42D6E45F-D729-4BD1-BA4D-54D9EB6BA586}" type="presOf" srcId="{B5A96E65-295E-4B6A-BE13-A7735D376D2F}" destId="{79941B51-E835-4E12-A9AA-DED32DCC0F96}" srcOrd="0" destOrd="0" presId="urn:microsoft.com/office/officeart/2005/8/layout/process5"/>
    <dgm:cxn modelId="{D16B2E51-22F1-4B0A-8EEF-D55C44F14CCB}" type="presOf" srcId="{A88BAE38-3673-4A14-99F3-9DECEDF034DC}" destId="{8A3AA2DD-7B08-447A-941B-898B8C7750E4}" srcOrd="0" destOrd="0" presId="urn:microsoft.com/office/officeart/2005/8/layout/process5"/>
    <dgm:cxn modelId="{C6D49A55-36B8-4FE5-B89F-A47885FCB7F4}" srcId="{B5A96E65-295E-4B6A-BE13-A7735D376D2F}" destId="{3645BA9E-3737-4909-9748-63F56D12AD54}" srcOrd="7" destOrd="0" parTransId="{4840EE54-9C96-437A-BEDF-BF0ADD21BD11}" sibTransId="{C3882DD0-1545-4685-8530-8832656046F8}"/>
    <dgm:cxn modelId="{08455D78-765C-4D91-8B16-D83F6CC450CE}" type="presOf" srcId="{353BF78C-2D30-4801-922E-3FE82565A0E6}" destId="{0C26C5F5-007F-4D24-946A-C8CB6C36EA6C}" srcOrd="1" destOrd="0" presId="urn:microsoft.com/office/officeart/2005/8/layout/process5"/>
    <dgm:cxn modelId="{BAF2A07E-97FF-42EB-895C-F68C595AEA93}" type="presOf" srcId="{EF11B2A4-B08D-466B-A9FC-24DC77A333FF}" destId="{500C0753-BE79-460F-A9CB-ECED2ED2C278}" srcOrd="0" destOrd="0" presId="urn:microsoft.com/office/officeart/2005/8/layout/process5"/>
    <dgm:cxn modelId="{592A6E80-590D-4C3D-BC55-0288A5113690}" type="presOf" srcId="{D1434A86-B852-44F7-999B-851058C50B54}" destId="{B2F87AD6-17EE-4EC1-B7E5-1F345DB4A543}" srcOrd="0" destOrd="0" presId="urn:microsoft.com/office/officeart/2005/8/layout/process5"/>
    <dgm:cxn modelId="{9CC0B884-9E6A-42E4-9C51-34580AC1B009}" type="presOf" srcId="{B1711248-2EB5-4DF2-92EE-7C84BB923074}" destId="{416654A1-0A8A-4F20-8FAB-AA387E0F6A54}" srcOrd="0" destOrd="0" presId="urn:microsoft.com/office/officeart/2005/8/layout/process5"/>
    <dgm:cxn modelId="{0C404D87-CBB6-48F8-8DEA-B7E926059FDB}" type="presOf" srcId="{50CBC7D7-3D4D-48A0-B8D3-6D0F2490CD9C}" destId="{EF29CE42-4111-4816-8AF9-393D2B9320E0}" srcOrd="1" destOrd="0" presId="urn:microsoft.com/office/officeart/2005/8/layout/process5"/>
    <dgm:cxn modelId="{CB28BE88-F401-4A69-AD36-89B425BAFF59}" srcId="{B5A96E65-295E-4B6A-BE13-A7735D376D2F}" destId="{77F03FCA-54E2-4D0E-A631-5986562A771E}" srcOrd="6" destOrd="0" parTransId="{8BF8451C-2582-424D-88DE-0089C6AF51C6}" sibTransId="{B1711248-2EB5-4DF2-92EE-7C84BB923074}"/>
    <dgm:cxn modelId="{2A0A39A4-FA4D-4D74-9866-C43016F8FA9C}" srcId="{B5A96E65-295E-4B6A-BE13-A7735D376D2F}" destId="{EF11B2A4-B08D-466B-A9FC-24DC77A333FF}" srcOrd="2" destOrd="0" parTransId="{6BB5CECC-5797-462F-BA2F-48C641668F74}" sibTransId="{ED415692-34C7-4C2C-A6EF-DC6C6BDF2776}"/>
    <dgm:cxn modelId="{0D1E4BAA-A874-472A-9CFE-3306C212A3BD}" srcId="{B5A96E65-295E-4B6A-BE13-A7735D376D2F}" destId="{557721BC-CE17-4A4A-BB6C-6344A81EFE43}" srcOrd="3" destOrd="0" parTransId="{7AECA5D8-7FCF-4320-A4DB-F73DE33F0311}" sibTransId="{D1434A86-B852-44F7-999B-851058C50B54}"/>
    <dgm:cxn modelId="{807002AC-487A-4629-8D06-04E9F4EC9203}" type="presOf" srcId="{772F0790-837E-471F-83CA-E46916161137}" destId="{7F04ADD4-D292-4D51-A3BF-8843F423BE96}" srcOrd="0" destOrd="0" presId="urn:microsoft.com/office/officeart/2005/8/layout/process5"/>
    <dgm:cxn modelId="{7EFE98B8-3C93-4CB8-9952-995ABF841352}" type="presOf" srcId="{557721BC-CE17-4A4A-BB6C-6344A81EFE43}" destId="{DF6D81B3-B9A5-46A2-9B8A-E17151FECDEB}" srcOrd="0" destOrd="0" presId="urn:microsoft.com/office/officeart/2005/8/layout/process5"/>
    <dgm:cxn modelId="{CAAA98BA-23CD-4326-A7A2-900A9EC44558}" srcId="{B5A96E65-295E-4B6A-BE13-A7735D376D2F}" destId="{352B31FE-5C00-42E3-B715-CCDCBB69B6B7}" srcOrd="5" destOrd="0" parTransId="{3FEA6742-A9F1-464E-BFA1-1CEC9BC4A541}" sibTransId="{50CBC7D7-3D4D-48A0-B8D3-6D0F2490CD9C}"/>
    <dgm:cxn modelId="{D4C625C6-C7AE-4A08-AECF-78DADA50E98C}" type="presOf" srcId="{D1434A86-B852-44F7-999B-851058C50B54}" destId="{017FFBEF-61DA-400A-B9C9-A979B5A7C302}" srcOrd="1" destOrd="0" presId="urn:microsoft.com/office/officeart/2005/8/layout/process5"/>
    <dgm:cxn modelId="{2C88D1C6-A4BD-4D05-B615-C239C528B94E}" type="presOf" srcId="{5E51D0F3-7F61-49C4-860E-D49E24F2BA28}" destId="{4581DBB9-E311-49F8-80CF-0808256897AC}" srcOrd="1" destOrd="0" presId="urn:microsoft.com/office/officeart/2005/8/layout/process5"/>
    <dgm:cxn modelId="{A3D7A1CC-48C5-481B-9BB3-4349AA6CEFCA}" srcId="{B5A96E65-295E-4B6A-BE13-A7735D376D2F}" destId="{D801162F-837D-4386-9541-E06BC2A5B9DF}" srcOrd="4" destOrd="0" parTransId="{4B9C1C69-A6CA-42E9-ABC5-4BFAD23EBA9A}" sibTransId="{BB01F658-4BAD-4D4E-B70B-58A671DEA724}"/>
    <dgm:cxn modelId="{1B1B00DF-AAF2-4547-864F-79F45C5644B6}" type="presOf" srcId="{BB01F658-4BAD-4D4E-B70B-58A671DEA724}" destId="{318B9D38-26D1-42E9-8D13-490F20015E3F}" srcOrd="0" destOrd="0" presId="urn:microsoft.com/office/officeart/2005/8/layout/process5"/>
    <dgm:cxn modelId="{D24680E5-8020-4EFC-8136-356AABADDE28}" type="presOf" srcId="{ED415692-34C7-4C2C-A6EF-DC6C6BDF2776}" destId="{FD77478D-6DC6-4217-AC4C-C454392D4481}" srcOrd="1" destOrd="0" presId="urn:microsoft.com/office/officeart/2005/8/layout/process5"/>
    <dgm:cxn modelId="{EF0FDEE6-AC62-4393-B64C-0EF7119F03A8}" type="presOf" srcId="{D801162F-837D-4386-9541-E06BC2A5B9DF}" destId="{5B5D2DC1-C590-42C6-A6BE-F754410786B3}" srcOrd="0" destOrd="0" presId="urn:microsoft.com/office/officeart/2005/8/layout/process5"/>
    <dgm:cxn modelId="{00578EC3-B2BB-4645-A812-AE09A3B76EBA}" type="presParOf" srcId="{79941B51-E835-4E12-A9AA-DED32DCC0F96}" destId="{8A3AA2DD-7B08-447A-941B-898B8C7750E4}" srcOrd="0" destOrd="0" presId="urn:microsoft.com/office/officeart/2005/8/layout/process5"/>
    <dgm:cxn modelId="{B4262722-4968-49AA-B65C-39503250988A}" type="presParOf" srcId="{79941B51-E835-4E12-A9AA-DED32DCC0F96}" destId="{4D9ACF51-1B72-4C82-9B3E-17086F994F39}" srcOrd="1" destOrd="0" presId="urn:microsoft.com/office/officeart/2005/8/layout/process5"/>
    <dgm:cxn modelId="{7013E4E2-6F1E-4CC4-B9F2-6CEE1FBF59C1}" type="presParOf" srcId="{4D9ACF51-1B72-4C82-9B3E-17086F994F39}" destId="{4581DBB9-E311-49F8-80CF-0808256897AC}" srcOrd="0" destOrd="0" presId="urn:microsoft.com/office/officeart/2005/8/layout/process5"/>
    <dgm:cxn modelId="{00FDDCA7-ED8C-47FB-8584-870AFB34791D}" type="presParOf" srcId="{79941B51-E835-4E12-A9AA-DED32DCC0F96}" destId="{7F04ADD4-D292-4D51-A3BF-8843F423BE96}" srcOrd="2" destOrd="0" presId="urn:microsoft.com/office/officeart/2005/8/layout/process5"/>
    <dgm:cxn modelId="{44B49AC3-18BD-42E0-9813-3528B6FB640D}" type="presParOf" srcId="{79941B51-E835-4E12-A9AA-DED32DCC0F96}" destId="{818022F5-34A6-499D-BF9B-9FB58F3FF5E0}" srcOrd="3" destOrd="0" presId="urn:microsoft.com/office/officeart/2005/8/layout/process5"/>
    <dgm:cxn modelId="{C7DEA1AD-89F6-42FB-BA34-2019CBD679BA}" type="presParOf" srcId="{818022F5-34A6-499D-BF9B-9FB58F3FF5E0}" destId="{0C26C5F5-007F-4D24-946A-C8CB6C36EA6C}" srcOrd="0" destOrd="0" presId="urn:microsoft.com/office/officeart/2005/8/layout/process5"/>
    <dgm:cxn modelId="{09217363-BF9B-45E3-85DA-DF9D062006F4}" type="presParOf" srcId="{79941B51-E835-4E12-A9AA-DED32DCC0F96}" destId="{500C0753-BE79-460F-A9CB-ECED2ED2C278}" srcOrd="4" destOrd="0" presId="urn:microsoft.com/office/officeart/2005/8/layout/process5"/>
    <dgm:cxn modelId="{27BDE994-CC92-4EE4-9003-4D6D942BB034}" type="presParOf" srcId="{79941B51-E835-4E12-A9AA-DED32DCC0F96}" destId="{8480E04E-5CBD-4FA7-908D-A8264A92CE48}" srcOrd="5" destOrd="0" presId="urn:microsoft.com/office/officeart/2005/8/layout/process5"/>
    <dgm:cxn modelId="{615076F4-FDCE-4162-AD88-C4FE779CD6B1}" type="presParOf" srcId="{8480E04E-5CBD-4FA7-908D-A8264A92CE48}" destId="{FD77478D-6DC6-4217-AC4C-C454392D4481}" srcOrd="0" destOrd="0" presId="urn:microsoft.com/office/officeart/2005/8/layout/process5"/>
    <dgm:cxn modelId="{E13B60E4-9213-4252-A343-829B76AACCF2}" type="presParOf" srcId="{79941B51-E835-4E12-A9AA-DED32DCC0F96}" destId="{DF6D81B3-B9A5-46A2-9B8A-E17151FECDEB}" srcOrd="6" destOrd="0" presId="urn:microsoft.com/office/officeart/2005/8/layout/process5"/>
    <dgm:cxn modelId="{FE5FF071-7317-4C87-8B0D-8EF297E6B954}" type="presParOf" srcId="{79941B51-E835-4E12-A9AA-DED32DCC0F96}" destId="{B2F87AD6-17EE-4EC1-B7E5-1F345DB4A543}" srcOrd="7" destOrd="0" presId="urn:microsoft.com/office/officeart/2005/8/layout/process5"/>
    <dgm:cxn modelId="{B05EE7DB-8904-498D-AE7A-0904302B149A}" type="presParOf" srcId="{B2F87AD6-17EE-4EC1-B7E5-1F345DB4A543}" destId="{017FFBEF-61DA-400A-B9C9-A979B5A7C302}" srcOrd="0" destOrd="0" presId="urn:microsoft.com/office/officeart/2005/8/layout/process5"/>
    <dgm:cxn modelId="{7AA15D5B-B186-49AB-9C3D-A9432511A078}" type="presParOf" srcId="{79941B51-E835-4E12-A9AA-DED32DCC0F96}" destId="{5B5D2DC1-C590-42C6-A6BE-F754410786B3}" srcOrd="8" destOrd="0" presId="urn:microsoft.com/office/officeart/2005/8/layout/process5"/>
    <dgm:cxn modelId="{6ED18025-1E36-44CB-B72D-F926287E03FE}" type="presParOf" srcId="{79941B51-E835-4E12-A9AA-DED32DCC0F96}" destId="{318B9D38-26D1-42E9-8D13-490F20015E3F}" srcOrd="9" destOrd="0" presId="urn:microsoft.com/office/officeart/2005/8/layout/process5"/>
    <dgm:cxn modelId="{CE0DAE39-5EFB-4113-AB23-FCB49898E778}" type="presParOf" srcId="{318B9D38-26D1-42E9-8D13-490F20015E3F}" destId="{4B0D5258-C765-4FD7-881D-C49F333C103E}" srcOrd="0" destOrd="0" presId="urn:microsoft.com/office/officeart/2005/8/layout/process5"/>
    <dgm:cxn modelId="{3E2BF674-D0CB-4156-9239-544B96EF8135}" type="presParOf" srcId="{79941B51-E835-4E12-A9AA-DED32DCC0F96}" destId="{147C2846-3F72-43EA-BED2-B32BFF0E43C9}" srcOrd="10" destOrd="0" presId="urn:microsoft.com/office/officeart/2005/8/layout/process5"/>
    <dgm:cxn modelId="{39471AA9-1CA6-4C14-A028-8B0B3E6FE1BF}" type="presParOf" srcId="{79941B51-E835-4E12-A9AA-DED32DCC0F96}" destId="{3B1836FD-6DF4-4C5D-916E-DF11F9A27509}" srcOrd="11" destOrd="0" presId="urn:microsoft.com/office/officeart/2005/8/layout/process5"/>
    <dgm:cxn modelId="{461FBD63-F945-43C9-BEE9-D382E1AF9CC3}" type="presParOf" srcId="{3B1836FD-6DF4-4C5D-916E-DF11F9A27509}" destId="{EF29CE42-4111-4816-8AF9-393D2B9320E0}" srcOrd="0" destOrd="0" presId="urn:microsoft.com/office/officeart/2005/8/layout/process5"/>
    <dgm:cxn modelId="{6DE6255D-5EE5-4767-AED6-B4A093B9522D}" type="presParOf" srcId="{79941B51-E835-4E12-A9AA-DED32DCC0F96}" destId="{4D7358F4-F745-46E8-9A63-E36BFD890D1D}" srcOrd="12" destOrd="0" presId="urn:microsoft.com/office/officeart/2005/8/layout/process5"/>
    <dgm:cxn modelId="{FBF5F2E8-2D84-484B-AAAA-8398A38D2E18}" type="presParOf" srcId="{79941B51-E835-4E12-A9AA-DED32DCC0F96}" destId="{416654A1-0A8A-4F20-8FAB-AA387E0F6A54}" srcOrd="13" destOrd="0" presId="urn:microsoft.com/office/officeart/2005/8/layout/process5"/>
    <dgm:cxn modelId="{346D2A0C-F572-473A-AF7D-BB97FAC99FEB}" type="presParOf" srcId="{416654A1-0A8A-4F20-8FAB-AA387E0F6A54}" destId="{3ED8EB2F-76FD-46C9-ACE9-A540326D81B6}" srcOrd="0" destOrd="0" presId="urn:microsoft.com/office/officeart/2005/8/layout/process5"/>
    <dgm:cxn modelId="{C32E7842-E073-4435-9AA8-9C160F58B98A}" type="presParOf" srcId="{79941B51-E835-4E12-A9AA-DED32DCC0F96}" destId="{B1AF76F6-A4FF-49DF-A036-53A437177326}" srcOrd="14"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AA2DD-7B08-447A-941B-898B8C7750E4}">
      <dsp:nvSpPr>
        <dsp:cNvPr id="0" name=""/>
        <dsp:cNvSpPr/>
      </dsp:nvSpPr>
      <dsp:spPr>
        <a:xfrm>
          <a:off x="4501" y="431414"/>
          <a:ext cx="1967989" cy="1180793"/>
        </a:xfrm>
        <a:prstGeom prst="roundRect">
          <a:avLst>
            <a:gd name="adj" fmla="val 10000"/>
          </a:avLst>
        </a:prstGeom>
        <a:gradFill rotWithShape="0">
          <a:gsLst>
            <a:gs pos="0">
              <a:schemeClr val="accent5">
                <a:shade val="80000"/>
                <a:hueOff val="0"/>
                <a:satOff val="0"/>
                <a:lumOff val="0"/>
                <a:alphaOff val="0"/>
                <a:satMod val="103000"/>
                <a:lumMod val="102000"/>
                <a:tint val="94000"/>
              </a:schemeClr>
            </a:gs>
            <a:gs pos="50000">
              <a:schemeClr val="accent5">
                <a:shade val="80000"/>
                <a:hueOff val="0"/>
                <a:satOff val="0"/>
                <a:lumOff val="0"/>
                <a:alphaOff val="0"/>
                <a:satMod val="110000"/>
                <a:lumMod val="100000"/>
                <a:shade val="100000"/>
              </a:schemeClr>
            </a:gs>
            <a:gs pos="100000">
              <a:schemeClr val="accent5">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mi-NZ" sz="2200" kern="1200" dirty="0"/>
            <a:t>Concept</a:t>
          </a:r>
          <a:endParaRPr lang="en-NZ" sz="2200" kern="1200" dirty="0"/>
        </a:p>
      </dsp:txBody>
      <dsp:txXfrm>
        <a:off x="39085" y="465998"/>
        <a:ext cx="1898821" cy="1111625"/>
      </dsp:txXfrm>
    </dsp:sp>
    <dsp:sp modelId="{4D9ACF51-1B72-4C82-9B3E-17086F994F39}">
      <dsp:nvSpPr>
        <dsp:cNvPr id="0" name=""/>
        <dsp:cNvSpPr/>
      </dsp:nvSpPr>
      <dsp:spPr>
        <a:xfrm>
          <a:off x="2145674" y="777780"/>
          <a:ext cx="417213" cy="488061"/>
        </a:xfrm>
        <a:prstGeom prst="rightArrow">
          <a:avLst>
            <a:gd name="adj1" fmla="val 60000"/>
            <a:gd name="adj2" fmla="val 50000"/>
          </a:avLst>
        </a:prstGeom>
        <a:gradFill rotWithShape="0">
          <a:gsLst>
            <a:gs pos="0">
              <a:schemeClr val="accent5">
                <a:shade val="90000"/>
                <a:hueOff val="0"/>
                <a:satOff val="0"/>
                <a:lumOff val="0"/>
                <a:alphaOff val="0"/>
                <a:satMod val="103000"/>
                <a:lumMod val="102000"/>
                <a:tint val="94000"/>
              </a:schemeClr>
            </a:gs>
            <a:gs pos="50000">
              <a:schemeClr val="accent5">
                <a:shade val="90000"/>
                <a:hueOff val="0"/>
                <a:satOff val="0"/>
                <a:lumOff val="0"/>
                <a:alphaOff val="0"/>
                <a:satMod val="110000"/>
                <a:lumMod val="100000"/>
                <a:shade val="100000"/>
              </a:schemeClr>
            </a:gs>
            <a:gs pos="100000">
              <a:schemeClr val="accent5">
                <a:shade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NZ" sz="1800" kern="1200"/>
        </a:p>
      </dsp:txBody>
      <dsp:txXfrm>
        <a:off x="2145674" y="875392"/>
        <a:ext cx="292049" cy="292837"/>
      </dsp:txXfrm>
    </dsp:sp>
    <dsp:sp modelId="{7F04ADD4-D292-4D51-A3BF-8843F423BE96}">
      <dsp:nvSpPr>
        <dsp:cNvPr id="0" name=""/>
        <dsp:cNvSpPr/>
      </dsp:nvSpPr>
      <dsp:spPr>
        <a:xfrm>
          <a:off x="2759687" y="431414"/>
          <a:ext cx="1967989" cy="1180793"/>
        </a:xfrm>
        <a:prstGeom prst="roundRect">
          <a:avLst>
            <a:gd name="adj" fmla="val 10000"/>
          </a:avLst>
        </a:prstGeom>
        <a:gradFill rotWithShape="0">
          <a:gsLst>
            <a:gs pos="0">
              <a:schemeClr val="accent5">
                <a:shade val="80000"/>
                <a:hueOff val="49898"/>
                <a:satOff val="-894"/>
                <a:lumOff val="3798"/>
                <a:alphaOff val="0"/>
                <a:satMod val="103000"/>
                <a:lumMod val="102000"/>
                <a:tint val="94000"/>
              </a:schemeClr>
            </a:gs>
            <a:gs pos="50000">
              <a:schemeClr val="accent5">
                <a:shade val="80000"/>
                <a:hueOff val="49898"/>
                <a:satOff val="-894"/>
                <a:lumOff val="3798"/>
                <a:alphaOff val="0"/>
                <a:satMod val="110000"/>
                <a:lumMod val="100000"/>
                <a:shade val="100000"/>
              </a:schemeClr>
            </a:gs>
            <a:gs pos="100000">
              <a:schemeClr val="accent5">
                <a:shade val="80000"/>
                <a:hueOff val="49898"/>
                <a:satOff val="-894"/>
                <a:lumOff val="379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mi-NZ" sz="2200" kern="1200" dirty="0"/>
            <a:t>Consent</a:t>
          </a:r>
          <a:endParaRPr lang="en-NZ" sz="2200" kern="1200" dirty="0"/>
        </a:p>
      </dsp:txBody>
      <dsp:txXfrm>
        <a:off x="2794271" y="465998"/>
        <a:ext cx="1898821" cy="1111625"/>
      </dsp:txXfrm>
    </dsp:sp>
    <dsp:sp modelId="{818022F5-34A6-499D-BF9B-9FB58F3FF5E0}">
      <dsp:nvSpPr>
        <dsp:cNvPr id="0" name=""/>
        <dsp:cNvSpPr/>
      </dsp:nvSpPr>
      <dsp:spPr>
        <a:xfrm>
          <a:off x="4900860" y="777780"/>
          <a:ext cx="417213" cy="488061"/>
        </a:xfrm>
        <a:prstGeom prst="rightArrow">
          <a:avLst>
            <a:gd name="adj1" fmla="val 60000"/>
            <a:gd name="adj2" fmla="val 50000"/>
          </a:avLst>
        </a:prstGeom>
        <a:gradFill rotWithShape="0">
          <a:gsLst>
            <a:gs pos="0">
              <a:schemeClr val="accent5">
                <a:shade val="90000"/>
                <a:hueOff val="58204"/>
                <a:satOff val="-997"/>
                <a:lumOff val="3993"/>
                <a:alphaOff val="0"/>
                <a:satMod val="103000"/>
                <a:lumMod val="102000"/>
                <a:tint val="94000"/>
              </a:schemeClr>
            </a:gs>
            <a:gs pos="50000">
              <a:schemeClr val="accent5">
                <a:shade val="90000"/>
                <a:hueOff val="58204"/>
                <a:satOff val="-997"/>
                <a:lumOff val="3993"/>
                <a:alphaOff val="0"/>
                <a:satMod val="110000"/>
                <a:lumMod val="100000"/>
                <a:shade val="100000"/>
              </a:schemeClr>
            </a:gs>
            <a:gs pos="100000">
              <a:schemeClr val="accent5">
                <a:shade val="90000"/>
                <a:hueOff val="58204"/>
                <a:satOff val="-997"/>
                <a:lumOff val="399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NZ" sz="1800" kern="1200"/>
        </a:p>
      </dsp:txBody>
      <dsp:txXfrm>
        <a:off x="4900860" y="875392"/>
        <a:ext cx="292049" cy="292837"/>
      </dsp:txXfrm>
    </dsp:sp>
    <dsp:sp modelId="{500C0753-BE79-460F-A9CB-ECED2ED2C278}">
      <dsp:nvSpPr>
        <dsp:cNvPr id="0" name=""/>
        <dsp:cNvSpPr/>
      </dsp:nvSpPr>
      <dsp:spPr>
        <a:xfrm>
          <a:off x="5514872" y="431414"/>
          <a:ext cx="1967989" cy="1180793"/>
        </a:xfrm>
        <a:prstGeom prst="roundRect">
          <a:avLst>
            <a:gd name="adj" fmla="val 10000"/>
          </a:avLst>
        </a:prstGeom>
        <a:gradFill rotWithShape="0">
          <a:gsLst>
            <a:gs pos="0">
              <a:schemeClr val="accent5">
                <a:shade val="80000"/>
                <a:hueOff val="99795"/>
                <a:satOff val="-1787"/>
                <a:lumOff val="7596"/>
                <a:alphaOff val="0"/>
                <a:satMod val="103000"/>
                <a:lumMod val="102000"/>
                <a:tint val="94000"/>
              </a:schemeClr>
            </a:gs>
            <a:gs pos="50000">
              <a:schemeClr val="accent5">
                <a:shade val="80000"/>
                <a:hueOff val="99795"/>
                <a:satOff val="-1787"/>
                <a:lumOff val="7596"/>
                <a:alphaOff val="0"/>
                <a:satMod val="110000"/>
                <a:lumMod val="100000"/>
                <a:shade val="100000"/>
              </a:schemeClr>
            </a:gs>
            <a:gs pos="100000">
              <a:schemeClr val="accent5">
                <a:shade val="80000"/>
                <a:hueOff val="99795"/>
                <a:satOff val="-1787"/>
                <a:lumOff val="759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mi-NZ" sz="2200" kern="1200" dirty="0"/>
            <a:t>Tender/Award Contract</a:t>
          </a:r>
          <a:endParaRPr lang="en-NZ" sz="2200" kern="1200" dirty="0"/>
        </a:p>
      </dsp:txBody>
      <dsp:txXfrm>
        <a:off x="5549456" y="465998"/>
        <a:ext cx="1898821" cy="1111625"/>
      </dsp:txXfrm>
    </dsp:sp>
    <dsp:sp modelId="{8480E04E-5CBD-4FA7-908D-A8264A92CE48}">
      <dsp:nvSpPr>
        <dsp:cNvPr id="0" name=""/>
        <dsp:cNvSpPr/>
      </dsp:nvSpPr>
      <dsp:spPr>
        <a:xfrm>
          <a:off x="7656046" y="777780"/>
          <a:ext cx="417213" cy="488061"/>
        </a:xfrm>
        <a:prstGeom prst="rightArrow">
          <a:avLst>
            <a:gd name="adj1" fmla="val 60000"/>
            <a:gd name="adj2" fmla="val 50000"/>
          </a:avLst>
        </a:prstGeom>
        <a:gradFill rotWithShape="0">
          <a:gsLst>
            <a:gs pos="0">
              <a:schemeClr val="accent5">
                <a:shade val="90000"/>
                <a:hueOff val="116408"/>
                <a:satOff val="-1994"/>
                <a:lumOff val="7987"/>
                <a:alphaOff val="0"/>
                <a:satMod val="103000"/>
                <a:lumMod val="102000"/>
                <a:tint val="94000"/>
              </a:schemeClr>
            </a:gs>
            <a:gs pos="50000">
              <a:schemeClr val="accent5">
                <a:shade val="90000"/>
                <a:hueOff val="116408"/>
                <a:satOff val="-1994"/>
                <a:lumOff val="7987"/>
                <a:alphaOff val="0"/>
                <a:satMod val="110000"/>
                <a:lumMod val="100000"/>
                <a:shade val="100000"/>
              </a:schemeClr>
            </a:gs>
            <a:gs pos="100000">
              <a:schemeClr val="accent5">
                <a:shade val="90000"/>
                <a:hueOff val="116408"/>
                <a:satOff val="-1994"/>
                <a:lumOff val="798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NZ" sz="1800" kern="1200"/>
        </a:p>
      </dsp:txBody>
      <dsp:txXfrm>
        <a:off x="7656046" y="875392"/>
        <a:ext cx="292049" cy="292837"/>
      </dsp:txXfrm>
    </dsp:sp>
    <dsp:sp modelId="{DF6D81B3-B9A5-46A2-9B8A-E17151FECDEB}">
      <dsp:nvSpPr>
        <dsp:cNvPr id="0" name=""/>
        <dsp:cNvSpPr/>
      </dsp:nvSpPr>
      <dsp:spPr>
        <a:xfrm>
          <a:off x="8270058" y="431414"/>
          <a:ext cx="1967989" cy="1180793"/>
        </a:xfrm>
        <a:prstGeom prst="roundRect">
          <a:avLst>
            <a:gd name="adj" fmla="val 10000"/>
          </a:avLst>
        </a:prstGeom>
        <a:gradFill rotWithShape="0">
          <a:gsLst>
            <a:gs pos="0">
              <a:schemeClr val="accent5">
                <a:shade val="80000"/>
                <a:hueOff val="149693"/>
                <a:satOff val="-2681"/>
                <a:lumOff val="11394"/>
                <a:alphaOff val="0"/>
                <a:satMod val="103000"/>
                <a:lumMod val="102000"/>
                <a:tint val="94000"/>
              </a:schemeClr>
            </a:gs>
            <a:gs pos="50000">
              <a:schemeClr val="accent5">
                <a:shade val="80000"/>
                <a:hueOff val="149693"/>
                <a:satOff val="-2681"/>
                <a:lumOff val="11394"/>
                <a:alphaOff val="0"/>
                <a:satMod val="110000"/>
                <a:lumMod val="100000"/>
                <a:shade val="100000"/>
              </a:schemeClr>
            </a:gs>
            <a:gs pos="100000">
              <a:schemeClr val="accent5">
                <a:shade val="80000"/>
                <a:hueOff val="149693"/>
                <a:satOff val="-2681"/>
                <a:lumOff val="1139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mi-NZ" sz="2200" kern="1200" dirty="0"/>
            <a:t>Commence</a:t>
          </a:r>
          <a:endParaRPr lang="en-NZ" sz="2200" kern="1200" dirty="0"/>
        </a:p>
      </dsp:txBody>
      <dsp:txXfrm>
        <a:off x="8304642" y="465998"/>
        <a:ext cx="1898821" cy="1111625"/>
      </dsp:txXfrm>
    </dsp:sp>
    <dsp:sp modelId="{B2F87AD6-17EE-4EC1-B7E5-1F345DB4A543}">
      <dsp:nvSpPr>
        <dsp:cNvPr id="0" name=""/>
        <dsp:cNvSpPr/>
      </dsp:nvSpPr>
      <dsp:spPr>
        <a:xfrm rot="5400000">
          <a:off x="9045446" y="1749967"/>
          <a:ext cx="417213" cy="488061"/>
        </a:xfrm>
        <a:prstGeom prst="rightArrow">
          <a:avLst>
            <a:gd name="adj1" fmla="val 60000"/>
            <a:gd name="adj2" fmla="val 50000"/>
          </a:avLst>
        </a:prstGeom>
        <a:gradFill rotWithShape="0">
          <a:gsLst>
            <a:gs pos="0">
              <a:schemeClr val="accent5">
                <a:shade val="90000"/>
                <a:hueOff val="174613"/>
                <a:satOff val="-2991"/>
                <a:lumOff val="11980"/>
                <a:alphaOff val="0"/>
                <a:satMod val="103000"/>
                <a:lumMod val="102000"/>
                <a:tint val="94000"/>
              </a:schemeClr>
            </a:gs>
            <a:gs pos="50000">
              <a:schemeClr val="accent5">
                <a:shade val="90000"/>
                <a:hueOff val="174613"/>
                <a:satOff val="-2991"/>
                <a:lumOff val="11980"/>
                <a:alphaOff val="0"/>
                <a:satMod val="110000"/>
                <a:lumMod val="100000"/>
                <a:shade val="100000"/>
              </a:schemeClr>
            </a:gs>
            <a:gs pos="100000">
              <a:schemeClr val="accent5">
                <a:shade val="90000"/>
                <a:hueOff val="174613"/>
                <a:satOff val="-2991"/>
                <a:lumOff val="1198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NZ" sz="1800" kern="1200"/>
        </a:p>
      </dsp:txBody>
      <dsp:txXfrm rot="-5400000">
        <a:off x="9107634" y="1785391"/>
        <a:ext cx="292837" cy="292049"/>
      </dsp:txXfrm>
    </dsp:sp>
    <dsp:sp modelId="{5B5D2DC1-C590-42C6-A6BE-F754410786B3}">
      <dsp:nvSpPr>
        <dsp:cNvPr id="0" name=""/>
        <dsp:cNvSpPr/>
      </dsp:nvSpPr>
      <dsp:spPr>
        <a:xfrm>
          <a:off x="8270058" y="2399403"/>
          <a:ext cx="1967989" cy="1180793"/>
        </a:xfrm>
        <a:prstGeom prst="roundRect">
          <a:avLst>
            <a:gd name="adj" fmla="val 10000"/>
          </a:avLst>
        </a:prstGeom>
        <a:gradFill rotWithShape="0">
          <a:gsLst>
            <a:gs pos="0">
              <a:schemeClr val="accent5">
                <a:shade val="80000"/>
                <a:hueOff val="199590"/>
                <a:satOff val="-3575"/>
                <a:lumOff val="15191"/>
                <a:alphaOff val="0"/>
                <a:satMod val="103000"/>
                <a:lumMod val="102000"/>
                <a:tint val="94000"/>
              </a:schemeClr>
            </a:gs>
            <a:gs pos="50000">
              <a:schemeClr val="accent5">
                <a:shade val="80000"/>
                <a:hueOff val="199590"/>
                <a:satOff val="-3575"/>
                <a:lumOff val="15191"/>
                <a:alphaOff val="0"/>
                <a:satMod val="110000"/>
                <a:lumMod val="100000"/>
                <a:shade val="100000"/>
              </a:schemeClr>
            </a:gs>
            <a:gs pos="100000">
              <a:schemeClr val="accent5">
                <a:shade val="80000"/>
                <a:hueOff val="199590"/>
                <a:satOff val="-3575"/>
                <a:lumOff val="1519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mi-NZ" sz="2200" kern="1200" dirty="0"/>
            <a:t>In Progress- Variations</a:t>
          </a:r>
          <a:endParaRPr lang="en-NZ" sz="2200" kern="1200" dirty="0"/>
        </a:p>
      </dsp:txBody>
      <dsp:txXfrm>
        <a:off x="8304642" y="2433987"/>
        <a:ext cx="1898821" cy="1111625"/>
      </dsp:txXfrm>
    </dsp:sp>
    <dsp:sp modelId="{318B9D38-26D1-42E9-8D13-490F20015E3F}">
      <dsp:nvSpPr>
        <dsp:cNvPr id="0" name=""/>
        <dsp:cNvSpPr/>
      </dsp:nvSpPr>
      <dsp:spPr>
        <a:xfrm rot="10800000">
          <a:off x="7679661" y="2745770"/>
          <a:ext cx="417213" cy="488061"/>
        </a:xfrm>
        <a:prstGeom prst="rightArrow">
          <a:avLst>
            <a:gd name="adj1" fmla="val 60000"/>
            <a:gd name="adj2" fmla="val 50000"/>
          </a:avLst>
        </a:prstGeom>
        <a:gradFill rotWithShape="0">
          <a:gsLst>
            <a:gs pos="0">
              <a:schemeClr val="accent5">
                <a:shade val="90000"/>
                <a:hueOff val="232817"/>
                <a:satOff val="-3987"/>
                <a:lumOff val="15973"/>
                <a:alphaOff val="0"/>
                <a:satMod val="103000"/>
                <a:lumMod val="102000"/>
                <a:tint val="94000"/>
              </a:schemeClr>
            </a:gs>
            <a:gs pos="50000">
              <a:schemeClr val="accent5">
                <a:shade val="90000"/>
                <a:hueOff val="232817"/>
                <a:satOff val="-3987"/>
                <a:lumOff val="15973"/>
                <a:alphaOff val="0"/>
                <a:satMod val="110000"/>
                <a:lumMod val="100000"/>
                <a:shade val="100000"/>
              </a:schemeClr>
            </a:gs>
            <a:gs pos="100000">
              <a:schemeClr val="accent5">
                <a:shade val="90000"/>
                <a:hueOff val="232817"/>
                <a:satOff val="-3987"/>
                <a:lumOff val="1597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NZ" sz="1800" kern="1200"/>
        </a:p>
      </dsp:txBody>
      <dsp:txXfrm rot="10800000">
        <a:off x="7804825" y="2843382"/>
        <a:ext cx="292049" cy="292837"/>
      </dsp:txXfrm>
    </dsp:sp>
    <dsp:sp modelId="{147C2846-3F72-43EA-BED2-B32BFF0E43C9}">
      <dsp:nvSpPr>
        <dsp:cNvPr id="0" name=""/>
        <dsp:cNvSpPr/>
      </dsp:nvSpPr>
      <dsp:spPr>
        <a:xfrm>
          <a:off x="5514872" y="2399403"/>
          <a:ext cx="1967989" cy="1180793"/>
        </a:xfrm>
        <a:prstGeom prst="roundRect">
          <a:avLst>
            <a:gd name="adj" fmla="val 10000"/>
          </a:avLst>
        </a:prstGeom>
        <a:gradFill rotWithShape="0">
          <a:gsLst>
            <a:gs pos="0">
              <a:schemeClr val="accent5">
                <a:shade val="80000"/>
                <a:hueOff val="249488"/>
                <a:satOff val="-4469"/>
                <a:lumOff val="18989"/>
                <a:alphaOff val="0"/>
                <a:satMod val="103000"/>
                <a:lumMod val="102000"/>
                <a:tint val="94000"/>
              </a:schemeClr>
            </a:gs>
            <a:gs pos="50000">
              <a:schemeClr val="accent5">
                <a:shade val="80000"/>
                <a:hueOff val="249488"/>
                <a:satOff val="-4469"/>
                <a:lumOff val="18989"/>
                <a:alphaOff val="0"/>
                <a:satMod val="110000"/>
                <a:lumMod val="100000"/>
                <a:shade val="100000"/>
              </a:schemeClr>
            </a:gs>
            <a:gs pos="100000">
              <a:schemeClr val="accent5">
                <a:shade val="80000"/>
                <a:hueOff val="249488"/>
                <a:satOff val="-4469"/>
                <a:lumOff val="1898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mi-NZ" sz="2200" kern="1200" dirty="0"/>
            <a:t>Practical Completion</a:t>
          </a:r>
          <a:endParaRPr lang="en-NZ" sz="2200" kern="1200" dirty="0"/>
        </a:p>
      </dsp:txBody>
      <dsp:txXfrm>
        <a:off x="5549456" y="2433987"/>
        <a:ext cx="1898821" cy="1111625"/>
      </dsp:txXfrm>
    </dsp:sp>
    <dsp:sp modelId="{3B1836FD-6DF4-4C5D-916E-DF11F9A27509}">
      <dsp:nvSpPr>
        <dsp:cNvPr id="0" name=""/>
        <dsp:cNvSpPr/>
      </dsp:nvSpPr>
      <dsp:spPr>
        <a:xfrm rot="10800000">
          <a:off x="4924476" y="2745770"/>
          <a:ext cx="417213" cy="488061"/>
        </a:xfrm>
        <a:prstGeom prst="rightArrow">
          <a:avLst>
            <a:gd name="adj1" fmla="val 60000"/>
            <a:gd name="adj2" fmla="val 50000"/>
          </a:avLst>
        </a:prstGeom>
        <a:gradFill rotWithShape="0">
          <a:gsLst>
            <a:gs pos="0">
              <a:schemeClr val="accent5">
                <a:shade val="90000"/>
                <a:hueOff val="291021"/>
                <a:satOff val="-4984"/>
                <a:lumOff val="19967"/>
                <a:alphaOff val="0"/>
                <a:satMod val="103000"/>
                <a:lumMod val="102000"/>
                <a:tint val="94000"/>
              </a:schemeClr>
            </a:gs>
            <a:gs pos="50000">
              <a:schemeClr val="accent5">
                <a:shade val="90000"/>
                <a:hueOff val="291021"/>
                <a:satOff val="-4984"/>
                <a:lumOff val="19967"/>
                <a:alphaOff val="0"/>
                <a:satMod val="110000"/>
                <a:lumMod val="100000"/>
                <a:shade val="100000"/>
              </a:schemeClr>
            </a:gs>
            <a:gs pos="100000">
              <a:schemeClr val="accent5">
                <a:shade val="90000"/>
                <a:hueOff val="291021"/>
                <a:satOff val="-4984"/>
                <a:lumOff val="1996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NZ" sz="1800" kern="1200"/>
        </a:p>
      </dsp:txBody>
      <dsp:txXfrm rot="10800000">
        <a:off x="5049640" y="2843382"/>
        <a:ext cx="292049" cy="292837"/>
      </dsp:txXfrm>
    </dsp:sp>
    <dsp:sp modelId="{4D7358F4-F745-46E8-9A63-E36BFD890D1D}">
      <dsp:nvSpPr>
        <dsp:cNvPr id="0" name=""/>
        <dsp:cNvSpPr/>
      </dsp:nvSpPr>
      <dsp:spPr>
        <a:xfrm>
          <a:off x="2759687" y="2399403"/>
          <a:ext cx="1967989" cy="1180793"/>
        </a:xfrm>
        <a:prstGeom prst="roundRect">
          <a:avLst>
            <a:gd name="adj" fmla="val 10000"/>
          </a:avLst>
        </a:prstGeom>
        <a:gradFill rotWithShape="0">
          <a:gsLst>
            <a:gs pos="0">
              <a:schemeClr val="accent5">
                <a:shade val="80000"/>
                <a:hueOff val="299385"/>
                <a:satOff val="-5362"/>
                <a:lumOff val="22787"/>
                <a:alphaOff val="0"/>
                <a:satMod val="103000"/>
                <a:lumMod val="102000"/>
                <a:tint val="94000"/>
              </a:schemeClr>
            </a:gs>
            <a:gs pos="50000">
              <a:schemeClr val="accent5">
                <a:shade val="80000"/>
                <a:hueOff val="299385"/>
                <a:satOff val="-5362"/>
                <a:lumOff val="22787"/>
                <a:alphaOff val="0"/>
                <a:satMod val="110000"/>
                <a:lumMod val="100000"/>
                <a:shade val="100000"/>
              </a:schemeClr>
            </a:gs>
            <a:gs pos="100000">
              <a:schemeClr val="accent5">
                <a:shade val="80000"/>
                <a:hueOff val="299385"/>
                <a:satOff val="-5362"/>
                <a:lumOff val="2278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mi-NZ" sz="2200" kern="1200" dirty="0"/>
            <a:t>Defects Liability</a:t>
          </a:r>
          <a:endParaRPr lang="en-NZ" sz="2200" kern="1200" dirty="0"/>
        </a:p>
      </dsp:txBody>
      <dsp:txXfrm>
        <a:off x="2794271" y="2433987"/>
        <a:ext cx="1898821" cy="1111625"/>
      </dsp:txXfrm>
    </dsp:sp>
    <dsp:sp modelId="{416654A1-0A8A-4F20-8FAB-AA387E0F6A54}">
      <dsp:nvSpPr>
        <dsp:cNvPr id="0" name=""/>
        <dsp:cNvSpPr/>
      </dsp:nvSpPr>
      <dsp:spPr>
        <a:xfrm rot="10800000">
          <a:off x="2169290" y="2745770"/>
          <a:ext cx="417213" cy="488061"/>
        </a:xfrm>
        <a:prstGeom prst="rightArrow">
          <a:avLst>
            <a:gd name="adj1" fmla="val 60000"/>
            <a:gd name="adj2" fmla="val 50000"/>
          </a:avLst>
        </a:prstGeom>
        <a:gradFill rotWithShape="0">
          <a:gsLst>
            <a:gs pos="0">
              <a:schemeClr val="accent5">
                <a:shade val="90000"/>
                <a:hueOff val="349225"/>
                <a:satOff val="-5981"/>
                <a:lumOff val="23960"/>
                <a:alphaOff val="0"/>
                <a:satMod val="103000"/>
                <a:lumMod val="102000"/>
                <a:tint val="94000"/>
              </a:schemeClr>
            </a:gs>
            <a:gs pos="50000">
              <a:schemeClr val="accent5">
                <a:shade val="90000"/>
                <a:hueOff val="349225"/>
                <a:satOff val="-5981"/>
                <a:lumOff val="23960"/>
                <a:alphaOff val="0"/>
                <a:satMod val="110000"/>
                <a:lumMod val="100000"/>
                <a:shade val="100000"/>
              </a:schemeClr>
            </a:gs>
            <a:gs pos="100000">
              <a:schemeClr val="accent5">
                <a:shade val="90000"/>
                <a:hueOff val="349225"/>
                <a:satOff val="-5981"/>
                <a:lumOff val="2396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NZ" sz="1800" kern="1200"/>
        </a:p>
      </dsp:txBody>
      <dsp:txXfrm rot="10800000">
        <a:off x="2294454" y="2843382"/>
        <a:ext cx="292049" cy="292837"/>
      </dsp:txXfrm>
    </dsp:sp>
    <dsp:sp modelId="{B1AF76F6-A4FF-49DF-A036-53A437177326}">
      <dsp:nvSpPr>
        <dsp:cNvPr id="0" name=""/>
        <dsp:cNvSpPr/>
      </dsp:nvSpPr>
      <dsp:spPr>
        <a:xfrm>
          <a:off x="4501" y="2399403"/>
          <a:ext cx="1967989" cy="1180793"/>
        </a:xfrm>
        <a:prstGeom prst="roundRect">
          <a:avLst>
            <a:gd name="adj" fmla="val 10000"/>
          </a:avLst>
        </a:prstGeom>
        <a:gradFill rotWithShape="0">
          <a:gsLst>
            <a:gs pos="0">
              <a:schemeClr val="accent5">
                <a:shade val="80000"/>
                <a:hueOff val="349283"/>
                <a:satOff val="-6256"/>
                <a:lumOff val="26585"/>
                <a:alphaOff val="0"/>
                <a:satMod val="103000"/>
                <a:lumMod val="102000"/>
                <a:tint val="94000"/>
              </a:schemeClr>
            </a:gs>
            <a:gs pos="50000">
              <a:schemeClr val="accent5">
                <a:shade val="80000"/>
                <a:hueOff val="349283"/>
                <a:satOff val="-6256"/>
                <a:lumOff val="26585"/>
                <a:alphaOff val="0"/>
                <a:satMod val="110000"/>
                <a:lumMod val="100000"/>
                <a:shade val="100000"/>
              </a:schemeClr>
            </a:gs>
            <a:gs pos="100000">
              <a:schemeClr val="accent5">
                <a:shade val="80000"/>
                <a:hueOff val="349283"/>
                <a:satOff val="-6256"/>
                <a:lumOff val="2658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mi-NZ" sz="2200" kern="1200" dirty="0"/>
            <a:t>Ongoing (Residential, Commercial)</a:t>
          </a:r>
          <a:endParaRPr lang="en-NZ" sz="2200" kern="1200" dirty="0"/>
        </a:p>
      </dsp:txBody>
      <dsp:txXfrm>
        <a:off x="39085" y="2433987"/>
        <a:ext cx="1898821" cy="1111625"/>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9787" cy="498693"/>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855838" y="2"/>
            <a:ext cx="2949787" cy="498693"/>
          </a:xfrm>
          <a:prstGeom prst="rect">
            <a:avLst/>
          </a:prstGeom>
        </p:spPr>
        <p:txBody>
          <a:bodyPr vert="horz" lIns="91440" tIns="45720" rIns="91440" bIns="45720" rtlCol="0"/>
          <a:lstStyle>
            <a:lvl1pPr algn="r">
              <a:defRPr sz="1200"/>
            </a:lvl1pPr>
          </a:lstStyle>
          <a:p>
            <a:fld id="{F67A976F-46F7-475E-B5DF-E3BB9E9DA947}" type="datetimeFigureOut">
              <a:rPr lang="en-NZ" smtClean="0"/>
              <a:t>11/05/2023</a:t>
            </a:fld>
            <a:endParaRPr lang="en-NZ" dirty="0"/>
          </a:p>
        </p:txBody>
      </p:sp>
      <p:sp>
        <p:nvSpPr>
          <p:cNvPr id="4" name="Footer Placeholder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B8E65DD3-B921-4E17-8053-E75F851BEE2A}" type="slidenum">
              <a:rPr lang="en-NZ" smtClean="0"/>
              <a:t>‹#›</a:t>
            </a:fld>
            <a:endParaRPr lang="en-NZ" dirty="0"/>
          </a:p>
        </p:txBody>
      </p:sp>
    </p:spTree>
    <p:extLst>
      <p:ext uri="{BB962C8B-B14F-4D97-AF65-F5344CB8AC3E}">
        <p14:creationId xmlns:p14="http://schemas.microsoft.com/office/powerpoint/2010/main" val="4099527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55838" y="2"/>
            <a:ext cx="2949787" cy="498693"/>
          </a:xfrm>
          <a:prstGeom prst="rect">
            <a:avLst/>
          </a:prstGeom>
        </p:spPr>
        <p:txBody>
          <a:bodyPr vert="horz" lIns="91440" tIns="45720" rIns="91440" bIns="45720" rtlCol="0"/>
          <a:lstStyle>
            <a:lvl1pPr algn="r">
              <a:defRPr sz="1200"/>
            </a:lvl1pPr>
          </a:lstStyle>
          <a:p>
            <a:fld id="{ACF74567-0C04-41DA-AABD-62EFBCC02D48}" type="datetimeFigureOut">
              <a:rPr lang="en-NZ" smtClean="0"/>
              <a:t>11/05/2023</a:t>
            </a:fld>
            <a:endParaRPr lang="en-NZ" dirty="0"/>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9C9D4DB5-9D86-4260-BEF3-79CF5F4E2250}" type="slidenum">
              <a:rPr lang="en-NZ" smtClean="0"/>
              <a:t>‹#›</a:t>
            </a:fld>
            <a:endParaRPr lang="en-NZ" dirty="0"/>
          </a:p>
        </p:txBody>
      </p:sp>
      <p:sp>
        <p:nvSpPr>
          <p:cNvPr id="8" name="Slide Image Placeholder 7"/>
          <p:cNvSpPr>
            <a:spLocks noGrp="1" noRot="1" noChangeAspect="1"/>
          </p:cNvSpPr>
          <p:nvPr>
            <p:ph type="sldImg" idx="2"/>
          </p:nvPr>
        </p:nvSpPr>
        <p:spPr>
          <a:xfrm>
            <a:off x="502285" y="591503"/>
            <a:ext cx="5962650" cy="3354387"/>
          </a:xfrm>
          <a:prstGeom prst="rect">
            <a:avLst/>
          </a:prstGeom>
          <a:noFill/>
          <a:ln w="12700">
            <a:solidFill>
              <a:prstClr val="black"/>
            </a:solidFill>
          </a:ln>
        </p:spPr>
        <p:txBody>
          <a:bodyPr vert="horz" lIns="91440" tIns="45720" rIns="91440" bIns="45720" rtlCol="0" anchor="ctr"/>
          <a:lstStyle/>
          <a:p>
            <a:endParaRPr lang="en-NZ" dirty="0"/>
          </a:p>
        </p:txBody>
      </p:sp>
      <p:sp>
        <p:nvSpPr>
          <p:cNvPr id="9" name="Header Placeholder 8"/>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NZ" dirty="0"/>
          </a:p>
        </p:txBody>
      </p:sp>
      <p:sp>
        <p:nvSpPr>
          <p:cNvPr id="10" name="Footer Placeholder 9"/>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NZ" dirty="0"/>
          </a:p>
        </p:txBody>
      </p:sp>
      <p:sp>
        <p:nvSpPr>
          <p:cNvPr id="11" name="Notes Placeholder 10"/>
          <p:cNvSpPr>
            <a:spLocks noGrp="1"/>
          </p:cNvSpPr>
          <p:nvPr>
            <p:ph type="body" sz="quarter" idx="3"/>
          </p:nvPr>
        </p:nvSpPr>
        <p:spPr>
          <a:xfrm>
            <a:off x="502284" y="4038698"/>
            <a:ext cx="5962651" cy="527675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3452372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pPr marL="0" lvl="0" indent="0" algn="l">
              <a:lnSpc>
                <a:spcPct val="107000"/>
              </a:lnSpc>
              <a:spcAft>
                <a:spcPts val="1400"/>
              </a:spcAft>
              <a:buFont typeface="Symbol" panose="05050102010706020507" pitchFamily="18" charset="2"/>
              <a:buNone/>
            </a:pPr>
            <a:r>
              <a:rPr lang="mi-NZ" sz="1400" dirty="0">
                <a:effectLst/>
                <a:latin typeface="Verdana" panose="020B0604030504040204" pitchFamily="34" charset="0"/>
                <a:ea typeface="Verdana" panose="020B0604030504040204" pitchFamily="34" charset="0"/>
                <a:cs typeface="Times New Roman" panose="02020603050405020304" pitchFamily="18" charset="0"/>
              </a:rPr>
              <a:t>Welcome to the MCNZ webinar series for 2023. This webinar is about...</a:t>
            </a:r>
            <a:r>
              <a:rPr lang="mi-NZ" sz="1400" b="1" dirty="0">
                <a:effectLst/>
                <a:latin typeface="Verdana" panose="020B0604030504040204" pitchFamily="34" charset="0"/>
                <a:ea typeface="Verdana" panose="020B0604030504040204" pitchFamily="34" charset="0"/>
                <a:cs typeface="Times New Roman" panose="02020603050405020304" pitchFamily="18" charset="0"/>
              </a:rPr>
              <a:t>MEETING OUR REQUIREMENTS</a:t>
            </a:r>
            <a:endParaRPr lang="en-NZ" sz="1400" b="1"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l">
              <a:lnSpc>
                <a:spcPct val="107000"/>
              </a:lnSpc>
              <a:spcAft>
                <a:spcPts val="1400"/>
              </a:spcAft>
              <a:buFont typeface="Symbol" panose="05050102010706020507" pitchFamily="18" charset="2"/>
              <a:buChar char=""/>
            </a:pPr>
            <a:r>
              <a:rPr lang="mi-NZ" sz="1400" dirty="0">
                <a:effectLst/>
                <a:latin typeface="Verdana" panose="020B0604030504040204" pitchFamily="34" charset="0"/>
                <a:ea typeface="Verdana" panose="020B0604030504040204" pitchFamily="34" charset="0"/>
                <a:cs typeface="Times New Roman" panose="02020603050405020304" pitchFamily="18" charset="0"/>
              </a:rPr>
              <a:t>Recording this webinar &amp; relevant info on website</a:t>
            </a:r>
            <a:endParaRPr lang="en-NZ"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l">
              <a:lnSpc>
                <a:spcPct val="107000"/>
              </a:lnSpc>
              <a:spcAft>
                <a:spcPts val="1400"/>
              </a:spcAft>
              <a:buFont typeface="Symbol" panose="05050102010706020507" pitchFamily="18" charset="2"/>
              <a:buChar char=""/>
            </a:pPr>
            <a:r>
              <a:rPr lang="mi-NZ" sz="1400" dirty="0">
                <a:effectLst/>
                <a:latin typeface="Verdana" panose="020B0604030504040204" pitchFamily="34" charset="0"/>
                <a:ea typeface="Verdana" panose="020B0604030504040204" pitchFamily="34" charset="0"/>
                <a:cs typeface="Times New Roman" panose="02020603050405020304" pitchFamily="18" charset="0"/>
              </a:rPr>
              <a:t>Q&amp;A– post as you think, answered at the end of each speaker with exception of questions we will be answering as we talk</a:t>
            </a:r>
            <a:endParaRPr lang="en-NZ" sz="14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1400"/>
              </a:spcAft>
            </a:pPr>
            <a:r>
              <a:rPr lang="mi-NZ" sz="1400" b="1" u="sng" dirty="0">
                <a:effectLst/>
                <a:latin typeface="Verdana" panose="020B0604030504040204" pitchFamily="34" charset="0"/>
                <a:ea typeface="Verdana" panose="020B0604030504040204" pitchFamily="34" charset="0"/>
                <a:cs typeface="Times New Roman" panose="02020603050405020304" pitchFamily="18" charset="0"/>
              </a:rPr>
              <a:t>Background and what we do</a:t>
            </a:r>
            <a:endParaRPr lang="en-NZ" sz="14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1400"/>
              </a:spcAft>
            </a:pPr>
            <a:r>
              <a:rPr lang="mi-NZ" sz="1400" dirty="0">
                <a:effectLst/>
                <a:latin typeface="Verdana" panose="020B0604030504040204" pitchFamily="34" charset="0"/>
                <a:ea typeface="Verdana" panose="020B0604030504040204" pitchFamily="34" charset="0"/>
                <a:cs typeface="Times New Roman" panose="02020603050405020304" pitchFamily="18" charset="0"/>
              </a:rPr>
              <a:t>WA – been managing P&amp;I for over 7 yrs @ MCNZ</a:t>
            </a:r>
            <a:endParaRPr lang="en-NZ"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l">
              <a:lnSpc>
                <a:spcPct val="107000"/>
              </a:lnSpc>
              <a:spcAft>
                <a:spcPts val="1400"/>
              </a:spcAft>
              <a:buFont typeface="Symbol" panose="05050102010706020507" pitchFamily="18" charset="2"/>
              <a:buChar char=""/>
            </a:pPr>
            <a:r>
              <a:rPr lang="mi-NZ" sz="1400" dirty="0">
                <a:effectLst/>
                <a:latin typeface="Verdana" panose="020B0604030504040204" pitchFamily="34" charset="0"/>
                <a:ea typeface="Verdana" panose="020B0604030504040204" pitchFamily="34" charset="0"/>
                <a:cs typeface="Times New Roman" panose="02020603050405020304" pitchFamily="18" charset="0"/>
              </a:rPr>
              <a:t>Background in insurance and investigations</a:t>
            </a:r>
            <a:endParaRPr lang="en-NZ" sz="14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1400"/>
              </a:spcAft>
            </a:pPr>
            <a:r>
              <a:rPr lang="mi-NZ" sz="1400" dirty="0">
                <a:effectLst/>
                <a:latin typeface="Verdana" panose="020B0604030504040204" pitchFamily="34" charset="0"/>
                <a:ea typeface="Verdana" panose="020B0604030504040204" pitchFamily="34" charset="0"/>
                <a:cs typeface="Times New Roman" panose="02020603050405020304" pitchFamily="18" charset="0"/>
              </a:rPr>
              <a:t>TD - -is the H&amp;S Advisor for MCNZ, been with MCNZ since 2017</a:t>
            </a:r>
            <a:endParaRPr lang="en-NZ"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l">
              <a:lnSpc>
                <a:spcPct val="107000"/>
              </a:lnSpc>
              <a:spcAft>
                <a:spcPts val="1400"/>
              </a:spcAft>
              <a:buFont typeface="Symbol" panose="05050102010706020507" pitchFamily="18" charset="2"/>
              <a:buChar char=""/>
            </a:pPr>
            <a:r>
              <a:rPr lang="mi-NZ" sz="1400" dirty="0">
                <a:effectLst/>
                <a:latin typeface="Verdana" panose="020B0604030504040204" pitchFamily="34" charset="0"/>
                <a:ea typeface="Verdana" panose="020B0604030504040204" pitchFamily="34" charset="0"/>
                <a:cs typeface="Times New Roman" panose="02020603050405020304" pitchFamily="18" charset="0"/>
              </a:rPr>
              <a:t>Background in government compliance which leads to today’s topic of verifying building compliance</a:t>
            </a:r>
            <a:endParaRPr lang="en-NZ" sz="14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1400"/>
              </a:spcAft>
            </a:pPr>
            <a:r>
              <a:rPr lang="mi-NZ" sz="1400" b="1" u="sng" dirty="0">
                <a:effectLst/>
                <a:latin typeface="Verdana" panose="020B0604030504040204" pitchFamily="34" charset="0"/>
                <a:ea typeface="Verdana" panose="020B0604030504040204" pitchFamily="34" charset="0"/>
                <a:cs typeface="Times New Roman" panose="02020603050405020304" pitchFamily="18" charset="0"/>
              </a:rPr>
              <a:t>PRESENTATIONS</a:t>
            </a:r>
            <a:endParaRPr lang="en-NZ" sz="1400" dirty="0">
              <a:effectLst/>
              <a:latin typeface="Verdana" panose="020B0604030504040204" pitchFamily="34" charset="0"/>
              <a:ea typeface="Verdana" panose="020B0604030504040204" pitchFamily="34" charset="0"/>
              <a:cs typeface="Times New Roman" panose="02020603050405020304" pitchFamily="18" charset="0"/>
            </a:endParaRPr>
          </a:p>
          <a:p>
            <a:pPr>
              <a:spcAft>
                <a:spcPts val="1400"/>
              </a:spcAft>
            </a:pPr>
            <a:endParaRPr lang="en-NZ" sz="1400" dirty="0"/>
          </a:p>
        </p:txBody>
      </p:sp>
      <p:sp>
        <p:nvSpPr>
          <p:cNvPr id="4" name="Slide Number Placeholder 3"/>
          <p:cNvSpPr>
            <a:spLocks noGrp="1"/>
          </p:cNvSpPr>
          <p:nvPr>
            <p:ph type="sldNum" sz="quarter" idx="5"/>
          </p:nvPr>
        </p:nvSpPr>
        <p:spPr/>
        <p:txBody>
          <a:bodyPr/>
          <a:lstStyle/>
          <a:p>
            <a:fld id="{9C9D4DB5-9D86-4260-BEF3-79CF5F4E2250}" type="slidenum">
              <a:rPr lang="en-NZ" smtClean="0"/>
              <a:t>1</a:t>
            </a:fld>
            <a:endParaRPr lang="en-NZ" dirty="0"/>
          </a:p>
        </p:txBody>
      </p:sp>
    </p:spTree>
    <p:extLst>
      <p:ext uri="{BB962C8B-B14F-4D97-AF65-F5344CB8AC3E}">
        <p14:creationId xmlns:p14="http://schemas.microsoft.com/office/powerpoint/2010/main" val="29965533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9C9D4DB5-9D86-4260-BEF3-79CF5F4E2250}" type="slidenum">
              <a:rPr lang="en-NZ" smtClean="0"/>
              <a:t>11</a:t>
            </a:fld>
            <a:endParaRPr lang="en-NZ" dirty="0"/>
          </a:p>
        </p:txBody>
      </p:sp>
    </p:spTree>
    <p:extLst>
      <p:ext uri="{BB962C8B-B14F-4D97-AF65-F5344CB8AC3E}">
        <p14:creationId xmlns:p14="http://schemas.microsoft.com/office/powerpoint/2010/main" val="3310129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mi-NZ" dirty="0"/>
              <a:t>What are the basics for your Church entity?</a:t>
            </a:r>
          </a:p>
          <a:p>
            <a:r>
              <a:rPr lang="mi-NZ"/>
              <a:t>Are you landlord or tenant?</a:t>
            </a:r>
            <a:endParaRPr lang="en-NZ"/>
          </a:p>
        </p:txBody>
      </p:sp>
      <p:sp>
        <p:nvSpPr>
          <p:cNvPr id="4" name="Slide Number Placeholder 3"/>
          <p:cNvSpPr>
            <a:spLocks noGrp="1"/>
          </p:cNvSpPr>
          <p:nvPr>
            <p:ph type="sldNum" sz="quarter" idx="5"/>
          </p:nvPr>
        </p:nvSpPr>
        <p:spPr/>
        <p:txBody>
          <a:bodyPr/>
          <a:lstStyle/>
          <a:p>
            <a:fld id="{9C9D4DB5-9D86-4260-BEF3-79CF5F4E2250}" type="slidenum">
              <a:rPr lang="en-NZ" smtClean="0"/>
              <a:t>12</a:t>
            </a:fld>
            <a:endParaRPr lang="en-NZ" dirty="0"/>
          </a:p>
        </p:txBody>
      </p:sp>
    </p:spTree>
    <p:extLst>
      <p:ext uri="{BB962C8B-B14F-4D97-AF65-F5344CB8AC3E}">
        <p14:creationId xmlns:p14="http://schemas.microsoft.com/office/powerpoint/2010/main" val="34867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mi-NZ" dirty="0"/>
              <a:t>This is recording if things are being done.</a:t>
            </a:r>
          </a:p>
          <a:p>
            <a:endParaRPr lang="mi-NZ" dirty="0"/>
          </a:p>
          <a:p>
            <a:r>
              <a:rPr lang="mi-NZ" dirty="0"/>
              <a:t>How to do it is on our website</a:t>
            </a:r>
            <a:endParaRPr lang="en-NZ" dirty="0"/>
          </a:p>
        </p:txBody>
      </p:sp>
      <p:sp>
        <p:nvSpPr>
          <p:cNvPr id="4" name="Slide Number Placeholder 3"/>
          <p:cNvSpPr>
            <a:spLocks noGrp="1"/>
          </p:cNvSpPr>
          <p:nvPr>
            <p:ph type="sldNum" sz="quarter" idx="5"/>
          </p:nvPr>
        </p:nvSpPr>
        <p:spPr/>
        <p:txBody>
          <a:bodyPr/>
          <a:lstStyle/>
          <a:p>
            <a:fld id="{9C9D4DB5-9D86-4260-BEF3-79CF5F4E2250}" type="slidenum">
              <a:rPr lang="en-NZ" smtClean="0"/>
              <a:t>13</a:t>
            </a:fld>
            <a:endParaRPr lang="en-NZ" dirty="0"/>
          </a:p>
        </p:txBody>
      </p:sp>
    </p:spTree>
    <p:extLst>
      <p:ext uri="{BB962C8B-B14F-4D97-AF65-F5344CB8AC3E}">
        <p14:creationId xmlns:p14="http://schemas.microsoft.com/office/powerpoint/2010/main" val="1307880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pPr>
              <a:lnSpc>
                <a:spcPct val="107000"/>
              </a:lnSpc>
              <a:spcAft>
                <a:spcPts val="1440"/>
              </a:spcAft>
            </a:pPr>
            <a:r>
              <a:rPr lang="mi-NZ" sz="1800" dirty="0">
                <a:effectLst/>
                <a:latin typeface="Calibri" panose="020F0502020204030204" pitchFamily="34" charset="0"/>
                <a:ea typeface="Calibri" panose="020F0502020204030204" pitchFamily="34" charset="0"/>
                <a:cs typeface="Times New Roman" panose="02020603050405020304" pitchFamily="18" charset="0"/>
              </a:rPr>
              <a:t>Our next topic on </a:t>
            </a:r>
            <a:r>
              <a:rPr lang="mi-NZ" sz="1800" b="1" dirty="0">
                <a:effectLst/>
                <a:latin typeface="Calibri" panose="020F0502020204030204" pitchFamily="34" charset="0"/>
                <a:ea typeface="Calibri" panose="020F0502020204030204" pitchFamily="34" charset="0"/>
                <a:cs typeface="Times New Roman" panose="02020603050405020304" pitchFamily="18" charset="0"/>
              </a:rPr>
              <a:t>Thu June 08 5pm </a:t>
            </a:r>
            <a:r>
              <a:rPr lang="mi-NZ" sz="1800" dirty="0">
                <a:effectLst/>
                <a:latin typeface="Calibri" panose="020F0502020204030204" pitchFamily="34" charset="0"/>
                <a:ea typeface="Calibri" panose="020F0502020204030204" pitchFamily="34" charset="0"/>
                <a:cs typeface="Times New Roman" panose="02020603050405020304" pitchFamily="18" charset="0"/>
              </a:rPr>
              <a:t>is about </a:t>
            </a:r>
            <a:r>
              <a:rPr lang="mi-NZ"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Leases and Tenancies</a:t>
            </a:r>
            <a:endParaRPr lang="en-NZ"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440"/>
              </a:spcAft>
            </a:pPr>
            <a:r>
              <a:rPr lang="mi-NZ" sz="1800" dirty="0">
                <a:effectLst/>
                <a:latin typeface="Calibri" panose="020F0502020204030204" pitchFamily="34" charset="0"/>
                <a:ea typeface="Calibri" panose="020F0502020204030204" pitchFamily="34" charset="0"/>
                <a:cs typeface="Times New Roman" panose="02020603050405020304" pitchFamily="18" charset="0"/>
              </a:rPr>
              <a:t>All feedback or topic suggestions gratefully received</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440"/>
              </a:spcAft>
            </a:pPr>
            <a:r>
              <a:rPr lang="mi-NZ" sz="1800" b="1" u="sng" dirty="0">
                <a:effectLst/>
                <a:latin typeface="Calibri" panose="020F0502020204030204" pitchFamily="34" charset="0"/>
                <a:ea typeface="Calibri" panose="020F0502020204030204" pitchFamily="34" charset="0"/>
                <a:cs typeface="Times New Roman" panose="02020603050405020304" pitchFamily="18" charset="0"/>
              </a:rPr>
              <a:t>Closing</a:t>
            </a:r>
            <a:r>
              <a:rPr lang="mi-NZ" sz="1800" b="1" dirty="0">
                <a:effectLst/>
                <a:latin typeface="Calibri" panose="020F0502020204030204" pitchFamily="34" charset="0"/>
                <a:ea typeface="Calibri" panose="020F0502020204030204" pitchFamily="34" charset="0"/>
                <a:cs typeface="Times New Roman" panose="02020603050405020304" pitchFamily="18" charset="0"/>
              </a:rPr>
              <a:t>  </a:t>
            </a:r>
            <a:r>
              <a:rPr lang="mi-NZ" sz="1800" dirty="0">
                <a:effectLst/>
                <a:latin typeface="Calibri" panose="020F0502020204030204" pitchFamily="34" charset="0"/>
                <a:ea typeface="Calibri" panose="020F0502020204030204" pitchFamily="34" charset="0"/>
                <a:cs typeface="Times New Roman" panose="02020603050405020304" pitchFamily="18" charset="0"/>
              </a:rPr>
              <a:t>Thank you for your time and interest in attending</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440"/>
              </a:spcAft>
            </a:pPr>
            <a:r>
              <a:rPr lang="mi-NZ" sz="1800" dirty="0">
                <a:effectLst/>
                <a:latin typeface="Calibri" panose="020F0502020204030204" pitchFamily="34" charset="0"/>
                <a:ea typeface="Calibri" panose="020F0502020204030204" pitchFamily="34" charset="0"/>
                <a:cs typeface="Times New Roman" panose="02020603050405020304" pitchFamily="18" charset="0"/>
              </a:rPr>
              <a:t>Recording will be made available shortly on website, along with useful references to supporting material</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4" name="Slide Number Placeholder 3"/>
          <p:cNvSpPr>
            <a:spLocks noGrp="1"/>
          </p:cNvSpPr>
          <p:nvPr>
            <p:ph type="sldNum" sz="quarter" idx="5"/>
          </p:nvPr>
        </p:nvSpPr>
        <p:spPr/>
        <p:txBody>
          <a:bodyPr/>
          <a:lstStyle/>
          <a:p>
            <a:fld id="{9C9D4DB5-9D86-4260-BEF3-79CF5F4E2250}" type="slidenum">
              <a:rPr lang="en-NZ" smtClean="0"/>
              <a:t>17</a:t>
            </a:fld>
            <a:endParaRPr lang="en-NZ" dirty="0"/>
          </a:p>
        </p:txBody>
      </p:sp>
    </p:spTree>
    <p:extLst>
      <p:ext uri="{BB962C8B-B14F-4D97-AF65-F5344CB8AC3E}">
        <p14:creationId xmlns:p14="http://schemas.microsoft.com/office/powerpoint/2010/main" val="2480215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mi-NZ" dirty="0"/>
              <a:t>Use the Q&amp;A option at the bottom of your screen</a:t>
            </a:r>
          </a:p>
          <a:p>
            <a:pPr marL="171450" indent="-171450">
              <a:buFont typeface="Arial" panose="020B0604020202020204" pitchFamily="34" charset="0"/>
              <a:buChar char="•"/>
            </a:pPr>
            <a:r>
              <a:rPr lang="mi-NZ" dirty="0"/>
              <a:t>Post your questions as you think of them</a:t>
            </a:r>
          </a:p>
          <a:p>
            <a:pPr marL="171450" indent="-171450">
              <a:buFont typeface="Arial" panose="020B0604020202020204" pitchFamily="34" charset="0"/>
              <a:buChar char="•"/>
            </a:pPr>
            <a:r>
              <a:rPr lang="mi-NZ" dirty="0"/>
              <a:t>Questions will be answered as each speaker finishes</a:t>
            </a:r>
            <a:endParaRPr lang="en-GB" dirty="0"/>
          </a:p>
          <a:p>
            <a:endParaRPr lang="en-NZ" dirty="0"/>
          </a:p>
        </p:txBody>
      </p:sp>
      <p:sp>
        <p:nvSpPr>
          <p:cNvPr id="4" name="Slide Number Placeholder 3"/>
          <p:cNvSpPr>
            <a:spLocks noGrp="1"/>
          </p:cNvSpPr>
          <p:nvPr>
            <p:ph type="sldNum" sz="quarter" idx="5"/>
          </p:nvPr>
        </p:nvSpPr>
        <p:spPr/>
        <p:txBody>
          <a:bodyPr/>
          <a:lstStyle/>
          <a:p>
            <a:fld id="{9C9D4DB5-9D86-4260-BEF3-79CF5F4E2250}" type="slidenum">
              <a:rPr lang="en-NZ" smtClean="0"/>
              <a:t>2</a:t>
            </a:fld>
            <a:endParaRPr lang="en-NZ" dirty="0"/>
          </a:p>
        </p:txBody>
      </p:sp>
    </p:spTree>
    <p:extLst>
      <p:ext uri="{BB962C8B-B14F-4D97-AF65-F5344CB8AC3E}">
        <p14:creationId xmlns:p14="http://schemas.microsoft.com/office/powerpoint/2010/main" val="215852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mi-NZ" dirty="0"/>
              <a:t>Building stages where MCPC need to be approving.</a:t>
            </a:r>
          </a:p>
          <a:p>
            <a:r>
              <a:rPr lang="mi-NZ" dirty="0"/>
              <a:t>Larger projects need 3 MCPC approvals </a:t>
            </a:r>
          </a:p>
          <a:p>
            <a:pPr marL="171450" indent="-171450">
              <a:buFont typeface="Arial" panose="020B0604020202020204" pitchFamily="34" charset="0"/>
              <a:buChar char="•"/>
            </a:pPr>
            <a:r>
              <a:rPr lang="mi-NZ" dirty="0"/>
              <a:t>Concept approval – use the MCPC experts</a:t>
            </a:r>
          </a:p>
          <a:p>
            <a:pPr marL="171450" indent="-171450">
              <a:buFont typeface="Arial" panose="020B0604020202020204" pitchFamily="34" charset="0"/>
              <a:buChar char="•"/>
            </a:pPr>
            <a:r>
              <a:rPr lang="mi-NZ" dirty="0"/>
              <a:t>Consent approval – working drawings, seek tenders (firm up proposed costs)</a:t>
            </a:r>
          </a:p>
          <a:p>
            <a:pPr marL="171450" indent="-171450">
              <a:buFont typeface="Arial" panose="020B0604020202020204" pitchFamily="34" charset="0"/>
              <a:buChar char="•"/>
            </a:pPr>
            <a:r>
              <a:rPr lang="mi-NZ" dirty="0"/>
              <a:t>Contractor approval</a:t>
            </a:r>
          </a:p>
          <a:p>
            <a:endParaRPr lang="mi-NZ" dirty="0"/>
          </a:p>
          <a:p>
            <a:r>
              <a:rPr lang="mi-NZ" dirty="0"/>
              <a:t>While most of our existing buildings are in the “ongoing stage”, any building project will go through the other stages which will all have different compliance requirements which we will talk about now.</a:t>
            </a:r>
            <a:endParaRPr lang="en-NZ" dirty="0"/>
          </a:p>
          <a:p>
            <a:endParaRPr lang="en-NZ" dirty="0"/>
          </a:p>
        </p:txBody>
      </p:sp>
      <p:sp>
        <p:nvSpPr>
          <p:cNvPr id="4" name="Slide Number Placeholder 3"/>
          <p:cNvSpPr>
            <a:spLocks noGrp="1"/>
          </p:cNvSpPr>
          <p:nvPr>
            <p:ph type="sldNum" sz="quarter" idx="5"/>
          </p:nvPr>
        </p:nvSpPr>
        <p:spPr/>
        <p:txBody>
          <a:bodyPr/>
          <a:lstStyle/>
          <a:p>
            <a:fld id="{9C9D4DB5-9D86-4260-BEF3-79CF5F4E2250}" type="slidenum">
              <a:rPr lang="en-NZ" smtClean="0"/>
              <a:t>3</a:t>
            </a:fld>
            <a:endParaRPr lang="en-NZ" dirty="0"/>
          </a:p>
        </p:txBody>
      </p:sp>
    </p:spTree>
    <p:extLst>
      <p:ext uri="{BB962C8B-B14F-4D97-AF65-F5344CB8AC3E}">
        <p14:creationId xmlns:p14="http://schemas.microsoft.com/office/powerpoint/2010/main" val="1217297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mi-NZ" dirty="0"/>
              <a:t>Market valuation – from a registered valuer, NOT a real estate appraisal</a:t>
            </a:r>
          </a:p>
          <a:p>
            <a:endParaRPr lang="en-NZ" dirty="0"/>
          </a:p>
          <a:p>
            <a:r>
              <a:rPr lang="en-NZ" dirty="0"/>
              <a:t>Land story – copy to archives, consult with Te Taha Māori </a:t>
            </a:r>
          </a:p>
          <a:p>
            <a:pPr marL="171450" indent="-171450">
              <a:buFontTx/>
              <a:buChar char="-"/>
            </a:pPr>
            <a:r>
              <a:rPr lang="en-NZ" dirty="0"/>
              <a:t>Confiscated land</a:t>
            </a:r>
          </a:p>
          <a:p>
            <a:pPr marL="171450" indent="-171450">
              <a:buFontTx/>
              <a:buChar char="-"/>
            </a:pPr>
            <a:endParaRPr lang="en-NZ" dirty="0"/>
          </a:p>
          <a:p>
            <a:pPr marL="0" indent="0">
              <a:buFontTx/>
              <a:buNone/>
            </a:pPr>
            <a:r>
              <a:rPr lang="en-NZ" dirty="0"/>
              <a:t>Church’s property lawyer – comes out of sales proceeds from parish account</a:t>
            </a:r>
          </a:p>
          <a:p>
            <a:pPr marL="0" indent="0">
              <a:buFontTx/>
              <a:buNone/>
            </a:pPr>
            <a:r>
              <a:rPr lang="en-NZ" dirty="0"/>
              <a:t>Development Fund – 50/50 Ministry and property</a:t>
            </a:r>
          </a:p>
          <a:p>
            <a:pPr marL="0" marR="0" lvl="0" indent="0" algn="l" defTabSz="914400" rtl="0" eaLnBrk="1" fontAlgn="auto" latinLnBrk="0" hangingPunct="1">
              <a:lnSpc>
                <a:spcPct val="100000"/>
              </a:lnSpc>
              <a:spcBef>
                <a:spcPts val="0"/>
              </a:spcBef>
              <a:spcAft>
                <a:spcPts val="0"/>
              </a:spcAft>
              <a:buClrTx/>
              <a:buSzTx/>
              <a:buFontTx/>
              <a:buNone/>
              <a:tabLst/>
              <a:defRPr/>
            </a:pPr>
            <a:r>
              <a:rPr lang="en-NZ" dirty="0"/>
              <a:t>Anti-money laundering</a:t>
            </a:r>
          </a:p>
          <a:p>
            <a:pPr marL="0" indent="0">
              <a:buFontTx/>
              <a:buNone/>
            </a:pPr>
            <a:endParaRPr lang="en-NZ" dirty="0"/>
          </a:p>
        </p:txBody>
      </p:sp>
      <p:sp>
        <p:nvSpPr>
          <p:cNvPr id="4" name="Slide Number Placeholder 3"/>
          <p:cNvSpPr>
            <a:spLocks noGrp="1"/>
          </p:cNvSpPr>
          <p:nvPr>
            <p:ph type="sldNum" sz="quarter" idx="5"/>
          </p:nvPr>
        </p:nvSpPr>
        <p:spPr/>
        <p:txBody>
          <a:bodyPr/>
          <a:lstStyle/>
          <a:p>
            <a:fld id="{9C9D4DB5-9D86-4260-BEF3-79CF5F4E2250}" type="slidenum">
              <a:rPr lang="en-NZ" smtClean="0"/>
              <a:t>4</a:t>
            </a:fld>
            <a:endParaRPr lang="en-NZ" dirty="0"/>
          </a:p>
        </p:txBody>
      </p:sp>
    </p:spTree>
    <p:extLst>
      <p:ext uri="{BB962C8B-B14F-4D97-AF65-F5344CB8AC3E}">
        <p14:creationId xmlns:p14="http://schemas.microsoft.com/office/powerpoint/2010/main" val="3261424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pPr marL="0" indent="0">
              <a:buFontTx/>
              <a:buNone/>
            </a:pPr>
            <a:r>
              <a:rPr lang="mi-NZ" dirty="0"/>
              <a:t>The ideas on paper.</a:t>
            </a:r>
          </a:p>
          <a:p>
            <a:pPr marL="0" indent="0">
              <a:buFontTx/>
              <a:buNone/>
            </a:pPr>
            <a:r>
              <a:rPr lang="mi-NZ" dirty="0"/>
              <a:t>Consider your wish list to the architect:</a:t>
            </a:r>
          </a:p>
          <a:p>
            <a:pPr marL="0" indent="0">
              <a:buFontTx/>
              <a:buNone/>
            </a:pPr>
            <a:r>
              <a:rPr lang="mi-NZ" dirty="0"/>
              <a:t>Building use</a:t>
            </a:r>
          </a:p>
          <a:p>
            <a:pPr marL="171450" indent="-171450">
              <a:buFont typeface="Arial" panose="020B0604020202020204" pitchFamily="34" charset="0"/>
              <a:buChar char="•"/>
            </a:pPr>
            <a:r>
              <a:rPr lang="mi-NZ" dirty="0"/>
              <a:t>Rental – wide halls reduce future maintenance</a:t>
            </a:r>
          </a:p>
          <a:p>
            <a:pPr marL="171450" indent="-171450">
              <a:buFont typeface="Arial" panose="020B0604020202020204" pitchFamily="34" charset="0"/>
              <a:buChar char="•"/>
            </a:pPr>
            <a:r>
              <a:rPr lang="mi-NZ" dirty="0"/>
              <a:t>Disability access – doorways and facilities</a:t>
            </a:r>
          </a:p>
          <a:p>
            <a:pPr marL="171450" indent="-171450">
              <a:buFont typeface="Arial" panose="020B0604020202020204" pitchFamily="34" charset="0"/>
              <a:buChar char="•"/>
            </a:pPr>
            <a:r>
              <a:rPr lang="mi-NZ" dirty="0"/>
              <a:t>Heatpump units placed for safe future maintenance</a:t>
            </a:r>
          </a:p>
          <a:p>
            <a:pPr marL="0" indent="0">
              <a:buFont typeface="Arial" panose="020B0604020202020204" pitchFamily="34" charset="0"/>
              <a:buNone/>
            </a:pPr>
            <a:r>
              <a:rPr lang="mi-NZ" dirty="0"/>
              <a:t>Design considerations for the building</a:t>
            </a:r>
          </a:p>
          <a:p>
            <a:pPr marL="171450" indent="-171450">
              <a:buFont typeface="Arial" panose="020B0604020202020204" pitchFamily="34" charset="0"/>
              <a:buChar char="•"/>
            </a:pPr>
            <a:r>
              <a:rPr lang="mi-NZ" dirty="0"/>
              <a:t>Separate ventilation for separate areas</a:t>
            </a:r>
          </a:p>
          <a:p>
            <a:pPr marL="171450" indent="-171450">
              <a:buFont typeface="Arial" panose="020B0604020202020204" pitchFamily="34" charset="0"/>
              <a:buChar char="•"/>
            </a:pPr>
            <a:r>
              <a:rPr lang="mi-NZ" dirty="0"/>
              <a:t>Notice boards</a:t>
            </a:r>
          </a:p>
          <a:p>
            <a:pPr marL="171450" indent="-171450">
              <a:buFont typeface="Arial" panose="020B0604020202020204" pitchFamily="34" charset="0"/>
              <a:buChar char="•"/>
            </a:pPr>
            <a:r>
              <a:rPr lang="mi-NZ" dirty="0"/>
              <a:t>Entry/exits for separate areas</a:t>
            </a:r>
          </a:p>
          <a:p>
            <a:pPr marL="171450" indent="-171450">
              <a:buFont typeface="Arial" panose="020B0604020202020204" pitchFamily="34" charset="0"/>
              <a:buChar char="•"/>
            </a:pPr>
            <a:r>
              <a:rPr lang="mi-NZ" dirty="0"/>
              <a:t>Audio/Visual wiring – central setup for multiple areas</a:t>
            </a:r>
          </a:p>
          <a:p>
            <a:pPr marL="171450" indent="-171450">
              <a:buFont typeface="Arial" panose="020B0604020202020204" pitchFamily="34" charset="0"/>
              <a:buChar char="•"/>
            </a:pPr>
            <a:r>
              <a:rPr lang="mi-NZ" dirty="0"/>
              <a:t>Hand sanitiser stations</a:t>
            </a:r>
          </a:p>
          <a:p>
            <a:endParaRPr lang="en-NZ" dirty="0"/>
          </a:p>
          <a:p>
            <a:r>
              <a:rPr lang="en-NZ" dirty="0"/>
              <a:t>Asbestos management webinar Aug 2021</a:t>
            </a:r>
          </a:p>
        </p:txBody>
      </p:sp>
      <p:sp>
        <p:nvSpPr>
          <p:cNvPr id="4" name="Slide Number Placeholder 3"/>
          <p:cNvSpPr>
            <a:spLocks noGrp="1"/>
          </p:cNvSpPr>
          <p:nvPr>
            <p:ph type="sldNum" sz="quarter" idx="5"/>
          </p:nvPr>
        </p:nvSpPr>
        <p:spPr/>
        <p:txBody>
          <a:bodyPr/>
          <a:lstStyle/>
          <a:p>
            <a:fld id="{9C9D4DB5-9D86-4260-BEF3-79CF5F4E2250}" type="slidenum">
              <a:rPr lang="en-NZ" smtClean="0"/>
              <a:t>5</a:t>
            </a:fld>
            <a:endParaRPr lang="en-NZ" dirty="0"/>
          </a:p>
        </p:txBody>
      </p:sp>
    </p:spTree>
    <p:extLst>
      <p:ext uri="{BB962C8B-B14F-4D97-AF65-F5344CB8AC3E}">
        <p14:creationId xmlns:p14="http://schemas.microsoft.com/office/powerpoint/2010/main" val="2573764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mi-NZ" dirty="0"/>
              <a:t>Play an active part in the Contractor’s H&amp;S plan if you are still on or near site during construction (Wellington Wesley).</a:t>
            </a:r>
          </a:p>
          <a:p>
            <a:endParaRPr lang="mi-NZ" dirty="0"/>
          </a:p>
          <a:p>
            <a:r>
              <a:rPr lang="mi-NZ" dirty="0"/>
              <a:t>Storage – avoid dust and damage while building works is going on</a:t>
            </a:r>
          </a:p>
          <a:p>
            <a:endParaRPr lang="en-NZ" dirty="0"/>
          </a:p>
        </p:txBody>
      </p:sp>
      <p:sp>
        <p:nvSpPr>
          <p:cNvPr id="4" name="Slide Number Placeholder 3"/>
          <p:cNvSpPr>
            <a:spLocks noGrp="1"/>
          </p:cNvSpPr>
          <p:nvPr>
            <p:ph type="sldNum" sz="quarter" idx="5"/>
          </p:nvPr>
        </p:nvSpPr>
        <p:spPr/>
        <p:txBody>
          <a:bodyPr/>
          <a:lstStyle/>
          <a:p>
            <a:fld id="{9C9D4DB5-9D86-4260-BEF3-79CF5F4E2250}" type="slidenum">
              <a:rPr lang="en-NZ" smtClean="0"/>
              <a:t>7</a:t>
            </a:fld>
            <a:endParaRPr lang="en-NZ" dirty="0"/>
          </a:p>
        </p:txBody>
      </p:sp>
    </p:spTree>
    <p:extLst>
      <p:ext uri="{BB962C8B-B14F-4D97-AF65-F5344CB8AC3E}">
        <p14:creationId xmlns:p14="http://schemas.microsoft.com/office/powerpoint/2010/main" val="3281166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mi-NZ" dirty="0"/>
              <a:t>MCPC</a:t>
            </a:r>
          </a:p>
          <a:p>
            <a:pPr marL="171450" indent="-171450">
              <a:buFont typeface="Arial" panose="020B0604020202020204" pitchFamily="34" charset="0"/>
              <a:buChar char="•"/>
            </a:pPr>
            <a:r>
              <a:rPr lang="mi-NZ" dirty="0"/>
              <a:t>Costs (up to date costs, rather than original estimates)</a:t>
            </a:r>
          </a:p>
          <a:p>
            <a:pPr marL="171450" indent="-171450">
              <a:buFont typeface="Arial" panose="020B0604020202020204" pitchFamily="34" charset="0"/>
              <a:buChar char="•"/>
            </a:pPr>
            <a:r>
              <a:rPr lang="mi-NZ" dirty="0"/>
              <a:t>Funding</a:t>
            </a:r>
          </a:p>
          <a:p>
            <a:pPr marL="171450" indent="-171450">
              <a:buFont typeface="Arial" panose="020B0604020202020204" pitchFamily="34" charset="0"/>
              <a:buChar char="•"/>
            </a:pPr>
            <a:r>
              <a:rPr lang="mi-NZ" dirty="0"/>
              <a:t>Strategy</a:t>
            </a:r>
          </a:p>
          <a:p>
            <a:pPr marL="0" indent="0">
              <a:buFont typeface="Arial" panose="020B0604020202020204" pitchFamily="34" charset="0"/>
              <a:buNone/>
            </a:pPr>
            <a:endParaRPr lang="mi-NZ" dirty="0"/>
          </a:p>
          <a:p>
            <a:pPr marL="0" indent="0">
              <a:buFont typeface="Arial" panose="020B0604020202020204" pitchFamily="34" charset="0"/>
              <a:buNone/>
            </a:pPr>
            <a:r>
              <a:rPr lang="en-GB" b="0" i="0" dirty="0">
                <a:solidFill>
                  <a:srgbClr val="4D4D4D"/>
                </a:solidFill>
                <a:effectLst/>
                <a:latin typeface="Gustan Light"/>
              </a:rPr>
              <a:t>The Construction Contracts Act 2002 (the Act) provides a process for dealing with payments and disputes under a construction contract.</a:t>
            </a:r>
            <a:endParaRPr lang="mi-NZ" b="0" i="0" dirty="0">
              <a:solidFill>
                <a:srgbClr val="4D4D4D"/>
              </a:solidFill>
              <a:effectLst/>
              <a:latin typeface="Gustan Light"/>
            </a:endParaRPr>
          </a:p>
          <a:p>
            <a:endParaRPr lang="en-NZ" dirty="0"/>
          </a:p>
        </p:txBody>
      </p:sp>
      <p:sp>
        <p:nvSpPr>
          <p:cNvPr id="4" name="Slide Number Placeholder 3"/>
          <p:cNvSpPr>
            <a:spLocks noGrp="1"/>
          </p:cNvSpPr>
          <p:nvPr>
            <p:ph type="sldNum" sz="quarter" idx="5"/>
          </p:nvPr>
        </p:nvSpPr>
        <p:spPr/>
        <p:txBody>
          <a:bodyPr/>
          <a:lstStyle/>
          <a:p>
            <a:fld id="{9C9D4DB5-9D86-4260-BEF3-79CF5F4E2250}" type="slidenum">
              <a:rPr lang="en-NZ" smtClean="0"/>
              <a:t>8</a:t>
            </a:fld>
            <a:endParaRPr lang="en-NZ" dirty="0"/>
          </a:p>
        </p:txBody>
      </p:sp>
    </p:spTree>
    <p:extLst>
      <p:ext uri="{BB962C8B-B14F-4D97-AF65-F5344CB8AC3E}">
        <p14:creationId xmlns:p14="http://schemas.microsoft.com/office/powerpoint/2010/main" val="1470032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1400"/>
              </a:spcAft>
              <a:buClrTx/>
              <a:buSzTx/>
              <a:buFontTx/>
              <a:buNone/>
              <a:tabLst/>
              <a:defRPr/>
            </a:pPr>
            <a:r>
              <a:rPr lang="mi-NZ" b="1" dirty="0"/>
              <a:t>I am focussing on compliance associated with our buildings, not necessarily our activities</a:t>
            </a:r>
          </a:p>
          <a:p>
            <a:pPr marL="0" marR="0" lvl="0" indent="0" algn="l" defTabSz="914400" rtl="0" eaLnBrk="1" fontAlgn="auto" latinLnBrk="0" hangingPunct="1">
              <a:lnSpc>
                <a:spcPct val="107000"/>
              </a:lnSpc>
              <a:spcBef>
                <a:spcPts val="0"/>
              </a:spcBef>
              <a:spcAft>
                <a:spcPts val="1400"/>
              </a:spcAft>
              <a:buClrTx/>
              <a:buSzTx/>
              <a:buFontTx/>
              <a:buNone/>
              <a:tabLst/>
              <a:defRPr/>
            </a:pPr>
            <a:endParaRPr lang="mi-NZ" b="1" dirty="0"/>
          </a:p>
          <a:p>
            <a:pPr marL="0" marR="0" lvl="0" indent="0" algn="l" defTabSz="914400" rtl="0" eaLnBrk="1" fontAlgn="auto" latinLnBrk="0" hangingPunct="1">
              <a:lnSpc>
                <a:spcPct val="107000"/>
              </a:lnSpc>
              <a:spcBef>
                <a:spcPts val="0"/>
              </a:spcBef>
              <a:spcAft>
                <a:spcPts val="1400"/>
              </a:spcAft>
              <a:buClrTx/>
              <a:buSzTx/>
              <a:buFontTx/>
              <a:buNone/>
              <a:tabLst/>
              <a:defRPr/>
            </a:pPr>
            <a:r>
              <a:rPr lang="mi-NZ" b="1" dirty="0"/>
              <a:t>Because not all Church entities are equal</a:t>
            </a:r>
          </a:p>
          <a:p>
            <a:pPr marL="171450" indent="-171450">
              <a:buFont typeface="Arial" panose="020B0604020202020204" pitchFamily="34" charset="0"/>
              <a:buChar char="•"/>
            </a:pPr>
            <a:r>
              <a:rPr lang="en-NZ" dirty="0"/>
              <a:t>Our Missions</a:t>
            </a:r>
          </a:p>
          <a:p>
            <a:pPr marL="171450" indent="-171450">
              <a:buFont typeface="Arial" panose="020B0604020202020204" pitchFamily="34" charset="0"/>
              <a:buChar char="•"/>
            </a:pPr>
            <a:r>
              <a:rPr lang="en-NZ" dirty="0"/>
              <a:t>A parish</a:t>
            </a:r>
          </a:p>
          <a:p>
            <a:pPr marL="171450" indent="-171450">
              <a:buFont typeface="Arial" panose="020B0604020202020204" pitchFamily="34" charset="0"/>
              <a:buChar char="•"/>
            </a:pPr>
            <a:r>
              <a:rPr lang="en-NZ" dirty="0"/>
              <a:t>A Campground</a:t>
            </a:r>
          </a:p>
          <a:p>
            <a:pPr marL="171450" indent="-171450">
              <a:buFont typeface="Arial" panose="020B0604020202020204" pitchFamily="34" charset="0"/>
              <a:buChar char="•"/>
            </a:pPr>
            <a:r>
              <a:rPr lang="en-NZ" dirty="0"/>
              <a:t>A preschool</a:t>
            </a:r>
          </a:p>
          <a:p>
            <a:pPr marL="171450" indent="-171450">
              <a:buFont typeface="Arial" panose="020B0604020202020204" pitchFamily="34" charset="0"/>
              <a:buChar char="•"/>
            </a:pPr>
            <a:r>
              <a:rPr lang="en-NZ" dirty="0"/>
              <a:t>A School</a:t>
            </a:r>
          </a:p>
          <a:p>
            <a:pPr marL="171450" indent="-171450">
              <a:buFont typeface="Arial" panose="020B0604020202020204" pitchFamily="34" charset="0"/>
              <a:buChar char="•"/>
            </a:pPr>
            <a:r>
              <a:rPr lang="en-NZ" dirty="0"/>
              <a:t>A rohe</a:t>
            </a:r>
          </a:p>
          <a:p>
            <a:pPr marL="171450" indent="-171450">
              <a:buFont typeface="Arial" panose="020B0604020202020204" pitchFamily="34" charset="0"/>
              <a:buChar char="•"/>
            </a:pPr>
            <a:r>
              <a:rPr lang="en-NZ" dirty="0"/>
              <a:t>A council or committee</a:t>
            </a:r>
          </a:p>
          <a:p>
            <a:pPr marL="171450" indent="-171450">
              <a:buFont typeface="Arial" panose="020B0604020202020204" pitchFamily="34" charset="0"/>
              <a:buChar char="•"/>
            </a:pPr>
            <a:endParaRPr lang="mi-NZ" dirty="0"/>
          </a:p>
          <a:p>
            <a:pPr>
              <a:lnSpc>
                <a:spcPct val="107000"/>
              </a:lnSpc>
              <a:spcAft>
                <a:spcPts val="1400"/>
              </a:spcAft>
            </a:pPr>
            <a:r>
              <a:rPr lang="mi-NZ" dirty="0"/>
              <a:t>Our level of management and compliance needs to be comparative to the number of properties we manage.</a:t>
            </a:r>
          </a:p>
          <a:p>
            <a:pPr>
              <a:lnSpc>
                <a:spcPct val="107000"/>
              </a:lnSpc>
              <a:spcAft>
                <a:spcPts val="1400"/>
              </a:spcAft>
            </a:pPr>
            <a:endParaRPr lang="mi-NZ" dirty="0"/>
          </a:p>
          <a:p>
            <a:pPr>
              <a:lnSpc>
                <a:spcPct val="107000"/>
              </a:lnSpc>
              <a:spcAft>
                <a:spcPts val="1400"/>
              </a:spcAft>
            </a:pPr>
            <a:endParaRPr lang="en-NZ" dirty="0"/>
          </a:p>
        </p:txBody>
      </p:sp>
      <p:sp>
        <p:nvSpPr>
          <p:cNvPr id="4" name="Slide Number Placeholder 3"/>
          <p:cNvSpPr>
            <a:spLocks noGrp="1"/>
          </p:cNvSpPr>
          <p:nvPr>
            <p:ph type="sldNum" sz="quarter" idx="5"/>
          </p:nvPr>
        </p:nvSpPr>
        <p:spPr/>
        <p:txBody>
          <a:bodyPr/>
          <a:lstStyle/>
          <a:p>
            <a:fld id="{9C9D4DB5-9D86-4260-BEF3-79CF5F4E2250}" type="slidenum">
              <a:rPr lang="en-NZ" smtClean="0"/>
              <a:t>9</a:t>
            </a:fld>
            <a:endParaRPr lang="en-NZ" dirty="0"/>
          </a:p>
        </p:txBody>
      </p:sp>
    </p:spTree>
    <p:extLst>
      <p:ext uri="{BB962C8B-B14F-4D97-AF65-F5344CB8AC3E}">
        <p14:creationId xmlns:p14="http://schemas.microsoft.com/office/powerpoint/2010/main" val="2572281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mi-NZ" dirty="0"/>
              <a:t>I don’t just make this stuff up!</a:t>
            </a:r>
            <a:endParaRPr lang="en-NZ" dirty="0"/>
          </a:p>
        </p:txBody>
      </p:sp>
      <p:sp>
        <p:nvSpPr>
          <p:cNvPr id="4" name="Slide Number Placeholder 3"/>
          <p:cNvSpPr>
            <a:spLocks noGrp="1"/>
          </p:cNvSpPr>
          <p:nvPr>
            <p:ph type="sldNum" sz="quarter" idx="5"/>
          </p:nvPr>
        </p:nvSpPr>
        <p:spPr/>
        <p:txBody>
          <a:bodyPr/>
          <a:lstStyle/>
          <a:p>
            <a:fld id="{9C9D4DB5-9D86-4260-BEF3-79CF5F4E2250}" type="slidenum">
              <a:rPr lang="en-NZ" smtClean="0"/>
              <a:t>10</a:t>
            </a:fld>
            <a:endParaRPr lang="en-NZ" dirty="0"/>
          </a:p>
        </p:txBody>
      </p:sp>
    </p:spTree>
    <p:extLst>
      <p:ext uri="{BB962C8B-B14F-4D97-AF65-F5344CB8AC3E}">
        <p14:creationId xmlns:p14="http://schemas.microsoft.com/office/powerpoint/2010/main" val="38865985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NZ" dirty="0"/>
              <a:t>Page </a:t>
            </a:r>
            <a:fld id="{411F2C6D-174B-4CAC-A72D-034456338779}" type="slidenum">
              <a:rPr lang="en-NZ" smtClean="0"/>
              <a:pPr/>
              <a:t>‹#›</a:t>
            </a:fld>
            <a:r>
              <a:rPr lang="en-NZ" dirty="0"/>
              <a:t> of </a:t>
            </a:r>
            <a:r>
              <a:rPr lang="en-NZ" b="1" dirty="0"/>
              <a:t>xx</a:t>
            </a:r>
          </a:p>
        </p:txBody>
      </p:sp>
      <p:cxnSp>
        <p:nvCxnSpPr>
          <p:cNvPr id="7" name="Straight Connector 6"/>
          <p:cNvCxnSpPr>
            <a:cxnSpLocks noChangeShapeType="1"/>
          </p:cNvCxnSpPr>
          <p:nvPr userDrawn="1"/>
        </p:nvCxnSpPr>
        <p:spPr bwMode="auto">
          <a:xfrm>
            <a:off x="1235413" y="796080"/>
            <a:ext cx="4928235" cy="0"/>
          </a:xfrm>
          <a:prstGeom prst="line">
            <a:avLst/>
          </a:prstGeom>
          <a:noFill/>
          <a:ln w="15875">
            <a:solidFill>
              <a:srgbClr val="333399"/>
            </a:solidFill>
            <a:round/>
            <a:headEnd/>
            <a:tailEnd/>
          </a:ln>
          <a:extLst>
            <a:ext uri="{909E8E84-426E-40DD-AFC4-6F175D3DCCD1}">
              <a14:hiddenFill xmlns:a14="http://schemas.microsoft.com/office/drawing/2010/main">
                <a:noFill/>
              </a14:hiddenFill>
            </a:ext>
          </a:extLst>
        </p:spPr>
      </p:cxnSp>
      <p:pic>
        <p:nvPicPr>
          <p:cNvPr id="8" name="Picture 8" descr="The Methodist Church Dove Logo - Vecto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9213" y="49430"/>
            <a:ext cx="1117601" cy="108585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a:spLocks noChangeArrowheads="1"/>
          </p:cNvSpPr>
          <p:nvPr userDrawn="1"/>
        </p:nvSpPr>
        <p:spPr bwMode="auto">
          <a:xfrm>
            <a:off x="152401" y="2425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NZ" sz="1350" dirty="0"/>
          </a:p>
        </p:txBody>
      </p:sp>
      <p:sp>
        <p:nvSpPr>
          <p:cNvPr id="10" name="Rectangle 4"/>
          <p:cNvSpPr>
            <a:spLocks noChangeArrowheads="1"/>
          </p:cNvSpPr>
          <p:nvPr userDrawn="1"/>
        </p:nvSpPr>
        <p:spPr bwMode="auto">
          <a:xfrm>
            <a:off x="1217805" y="113312"/>
            <a:ext cx="4527521" cy="992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marL="0" marR="0" lvl="0" indent="0" algn="l" defTabSz="685800" rtl="0" eaLnBrk="0" fontAlgn="base" latinLnBrk="0" hangingPunct="0">
              <a:lnSpc>
                <a:spcPct val="100000"/>
              </a:lnSpc>
              <a:spcBef>
                <a:spcPct val="0"/>
              </a:spcBef>
              <a:spcAft>
                <a:spcPct val="0"/>
              </a:spcAft>
              <a:buClrTx/>
              <a:buSzTx/>
              <a:buFontTx/>
              <a:buNone/>
              <a:tabLst/>
            </a:pPr>
            <a:r>
              <a:rPr kumimoji="0" lang="en-NZ" altLang="en-US" sz="2000" b="0" i="0" u="none" strike="noStrike" cap="none" normalizeH="0" baseline="0" dirty="0">
                <a:ln>
                  <a:noFill/>
                </a:ln>
                <a:solidFill>
                  <a:srgbClr val="333399"/>
                </a:solidFill>
                <a:effectLst/>
                <a:latin typeface="Arial" panose="020B0604020202020204" pitchFamily="34" charset="0"/>
                <a:ea typeface="Times New Roman" panose="02020603050405020304" pitchFamily="18" charset="0"/>
              </a:rPr>
              <a:t>The Methodist Church of New Zealand</a:t>
            </a:r>
            <a:endParaRPr kumimoji="0" lang="en-NZ"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685800" rtl="0" eaLnBrk="0" fontAlgn="base" latinLnBrk="0" hangingPunct="0">
              <a:lnSpc>
                <a:spcPct val="100000"/>
              </a:lnSpc>
              <a:spcBef>
                <a:spcPct val="0"/>
              </a:spcBef>
              <a:spcAft>
                <a:spcPct val="0"/>
              </a:spcAft>
              <a:buClrTx/>
              <a:buSzTx/>
              <a:buFontTx/>
              <a:buNone/>
              <a:tabLst/>
            </a:pPr>
            <a:r>
              <a:rPr kumimoji="0" lang="en-NZ" altLang="en-US" sz="2000" b="0" i="0" u="none" strike="noStrike" cap="none" normalizeH="0" baseline="0" dirty="0">
                <a:ln>
                  <a:noFill/>
                </a:ln>
                <a:solidFill>
                  <a:srgbClr val="333399"/>
                </a:solidFill>
                <a:effectLst/>
                <a:latin typeface="Arial" panose="020B0604020202020204" pitchFamily="34" charset="0"/>
                <a:ea typeface="Times New Roman" panose="02020603050405020304" pitchFamily="18" charset="0"/>
              </a:rPr>
              <a:t>Te Hāhi Weteriana o Aotearoa</a:t>
            </a:r>
            <a:endParaRPr kumimoji="0" lang="en-NZ"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2000" b="0" i="0" u="none" strike="noStrike" cap="none" normalizeH="0" baseline="0" dirty="0">
              <a:ln>
                <a:noFill/>
              </a:ln>
              <a:solidFill>
                <a:schemeClr val="tx1"/>
              </a:solidFill>
              <a:effectLst/>
              <a:latin typeface="Arial" panose="020B0604020202020204" pitchFamily="34" charset="0"/>
            </a:endParaRPr>
          </a:p>
        </p:txBody>
      </p:sp>
      <p:sp>
        <p:nvSpPr>
          <p:cNvPr id="11" name="Title 1"/>
          <p:cNvSpPr>
            <a:spLocks noGrp="1"/>
          </p:cNvSpPr>
          <p:nvPr>
            <p:ph type="ctrTitle"/>
          </p:nvPr>
        </p:nvSpPr>
        <p:spPr>
          <a:xfrm>
            <a:off x="1524000" y="1005259"/>
            <a:ext cx="9144000" cy="1695996"/>
          </a:xfrm>
        </p:spPr>
        <p:txBody>
          <a:bodyPr anchor="b"/>
          <a:lstStyle>
            <a:lvl1pPr algn="ctr">
              <a:defRPr sz="6000" b="1">
                <a:solidFill>
                  <a:srgbClr val="333399"/>
                </a:solidFill>
                <a:latin typeface="+mn-lt"/>
              </a:defRPr>
            </a:lvl1pPr>
          </a:lstStyle>
          <a:p>
            <a:r>
              <a:rPr lang="en-US" dirty="0"/>
              <a:t>Click to edit Master title style</a:t>
            </a:r>
            <a:endParaRPr lang="en-NZ" dirty="0"/>
          </a:p>
        </p:txBody>
      </p:sp>
      <p:sp>
        <p:nvSpPr>
          <p:cNvPr id="12" name="Subtitle 2"/>
          <p:cNvSpPr>
            <a:spLocks noGrp="1"/>
          </p:cNvSpPr>
          <p:nvPr>
            <p:ph type="subTitle" idx="1"/>
          </p:nvPr>
        </p:nvSpPr>
        <p:spPr>
          <a:xfrm>
            <a:off x="1524000" y="2785145"/>
            <a:ext cx="9144000" cy="3210886"/>
          </a:xfrm>
        </p:spPr>
        <p:txBody>
          <a:bodyPr/>
          <a:lstStyle>
            <a:lvl1pPr marL="0" indent="0" algn="l">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a:p>
            <a:endParaRPr lang="en-NZ" dirty="0"/>
          </a:p>
        </p:txBody>
      </p:sp>
    </p:spTree>
    <p:extLst>
      <p:ext uri="{BB962C8B-B14F-4D97-AF65-F5344CB8AC3E}">
        <p14:creationId xmlns:p14="http://schemas.microsoft.com/office/powerpoint/2010/main" val="3647564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Rectangle 4"/>
          <p:cNvSpPr>
            <a:spLocks noChangeArrowheads="1"/>
          </p:cNvSpPr>
          <p:nvPr userDrawn="1"/>
        </p:nvSpPr>
        <p:spPr bwMode="auto">
          <a:xfrm>
            <a:off x="7319373" y="186953"/>
            <a:ext cx="4386595" cy="623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spAutoFit/>
          </a:bodyPr>
          <a:lstStyle/>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endParaRPr>
          </a:p>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endParaRPr>
          </a:p>
        </p:txBody>
      </p:sp>
      <p:sp>
        <p:nvSpPr>
          <p:cNvPr id="12" name="Title 1"/>
          <p:cNvSpPr>
            <a:spLocks noGrp="1"/>
          </p:cNvSpPr>
          <p:nvPr>
            <p:ph type="title"/>
          </p:nvPr>
        </p:nvSpPr>
        <p:spPr>
          <a:xfrm>
            <a:off x="1334789" y="1375722"/>
            <a:ext cx="10241692" cy="926167"/>
          </a:xfrm>
        </p:spPr>
        <p:txBody>
          <a:bodyPr>
            <a:normAutofit/>
          </a:bodyPr>
          <a:lstStyle>
            <a:lvl1pPr>
              <a:defRPr sz="2600" b="1">
                <a:solidFill>
                  <a:srgbClr val="001489"/>
                </a:solidFill>
                <a:latin typeface="Verdana" panose="020B0604030504040204" pitchFamily="34" charset="0"/>
                <a:ea typeface="Verdana" panose="020B0604030504040204" pitchFamily="34" charset="0"/>
              </a:defRPr>
            </a:lvl1pPr>
          </a:lstStyle>
          <a:p>
            <a:r>
              <a:rPr lang="en-US" dirty="0"/>
              <a:t>Click to edit Master title style</a:t>
            </a:r>
            <a:endParaRPr lang="en-NZ" dirty="0"/>
          </a:p>
        </p:txBody>
      </p:sp>
      <p:sp>
        <p:nvSpPr>
          <p:cNvPr id="13" name="Content Placeholder 2"/>
          <p:cNvSpPr>
            <a:spLocks noGrp="1"/>
          </p:cNvSpPr>
          <p:nvPr>
            <p:ph idx="1"/>
          </p:nvPr>
        </p:nvSpPr>
        <p:spPr>
          <a:xfrm>
            <a:off x="1329302" y="2318636"/>
            <a:ext cx="10241692" cy="4011825"/>
          </a:xfrm>
        </p:spPr>
        <p:txBody>
          <a:bodyPr/>
          <a:lstStyle>
            <a:lvl1pPr>
              <a:defRPr sz="2400">
                <a:latin typeface="Verdana" panose="020B0604030504040204" pitchFamily="34" charset="0"/>
                <a:ea typeface="Verdana" panose="020B0604030504040204" pitchFamily="34" charset="0"/>
              </a:defRPr>
            </a:lvl1pPr>
            <a:lvl2pPr marL="442913" indent="-228600">
              <a:defRPr sz="2200">
                <a:latin typeface="Verdana" panose="020B0604030504040204" pitchFamily="34" charset="0"/>
                <a:ea typeface="Verdana" panose="020B0604030504040204" pitchFamily="34" charset="0"/>
              </a:defRPr>
            </a:lvl2pPr>
            <a:lvl3pPr marL="631825" indent="-228600">
              <a:defRPr sz="2000">
                <a:latin typeface="Verdana" panose="020B0604030504040204" pitchFamily="34" charset="0"/>
                <a:ea typeface="Verdana" panose="020B0604030504040204" pitchFamily="34" charset="0"/>
              </a:defRPr>
            </a:lvl3pPr>
            <a:lvl4pPr marL="811213" indent="-228600">
              <a:defRPr sz="1800">
                <a:latin typeface="Verdana" panose="020B0604030504040204" pitchFamily="34" charset="0"/>
                <a:ea typeface="Verdana" panose="020B0604030504040204" pitchFamily="34" charset="0"/>
              </a:defRPr>
            </a:lvl4pPr>
            <a:lvl5pPr marL="990600" indent="-228600">
              <a:defRPr sz="1600">
                <a:latin typeface="Verdana" panose="020B0604030504040204" pitchFamily="34" charset="0"/>
                <a:ea typeface="Verdana" panose="020B0604030504040204" pitchFamily="34" charset="0"/>
              </a:defRPr>
            </a:lvl5pPr>
            <a:lvl6pPr marL="1168400" indent="-228600">
              <a:defRPr sz="1400"/>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NZ" dirty="0"/>
          </a:p>
        </p:txBody>
      </p:sp>
      <p:pic>
        <p:nvPicPr>
          <p:cNvPr id="3" name="Picture 2">
            <a:extLst>
              <a:ext uri="{FF2B5EF4-FFF2-40B4-BE49-F238E27FC236}">
                <a16:creationId xmlns:a16="http://schemas.microsoft.com/office/drawing/2014/main" id="{61164402-57CE-4127-96FD-4EEF765A5F0D}"/>
              </a:ext>
            </a:extLst>
          </p:cNvPr>
          <p:cNvPicPr>
            <a:picLocks noChangeAspect="1"/>
          </p:cNvPicPr>
          <p:nvPr userDrawn="1"/>
        </p:nvPicPr>
        <p:blipFill>
          <a:blip r:embed="rId2"/>
          <a:stretch>
            <a:fillRect/>
          </a:stretch>
        </p:blipFill>
        <p:spPr>
          <a:xfrm>
            <a:off x="1000655" y="99842"/>
            <a:ext cx="5628745" cy="926167"/>
          </a:xfrm>
          <a:prstGeom prst="rect">
            <a:avLst/>
          </a:prstGeom>
        </p:spPr>
      </p:pic>
      <p:pic>
        <p:nvPicPr>
          <p:cNvPr id="6" name="Picture 5">
            <a:extLst>
              <a:ext uri="{FF2B5EF4-FFF2-40B4-BE49-F238E27FC236}">
                <a16:creationId xmlns:a16="http://schemas.microsoft.com/office/drawing/2014/main" id="{C9C0EB21-0D06-4FE1-9029-288B0FF29E40}"/>
              </a:ext>
            </a:extLst>
          </p:cNvPr>
          <p:cNvPicPr>
            <a:picLocks noChangeAspect="1"/>
          </p:cNvPicPr>
          <p:nvPr userDrawn="1"/>
        </p:nvPicPr>
        <p:blipFill>
          <a:blip r:embed="rId3"/>
          <a:stretch>
            <a:fillRect/>
          </a:stretch>
        </p:blipFill>
        <p:spPr>
          <a:xfrm>
            <a:off x="-106264" y="0"/>
            <a:ext cx="1009717" cy="6858000"/>
          </a:xfrm>
          <a:prstGeom prst="rect">
            <a:avLst/>
          </a:prstGeom>
        </p:spPr>
      </p:pic>
      <p:sp>
        <p:nvSpPr>
          <p:cNvPr id="8" name="Slide Number Placeholder 5">
            <a:extLst>
              <a:ext uri="{FF2B5EF4-FFF2-40B4-BE49-F238E27FC236}">
                <a16:creationId xmlns:a16="http://schemas.microsoft.com/office/drawing/2014/main" id="{30CA8894-9429-43B4-905A-4DD55A049C4F}"/>
              </a:ext>
            </a:extLst>
          </p:cNvPr>
          <p:cNvSpPr>
            <a:spLocks noGrp="1"/>
          </p:cNvSpPr>
          <p:nvPr>
            <p:ph type="sldNum" sz="quarter" idx="12"/>
          </p:nvPr>
        </p:nvSpPr>
        <p:spPr>
          <a:xfrm>
            <a:off x="11623431" y="6356350"/>
            <a:ext cx="381000" cy="365125"/>
          </a:xfrm>
        </p:spPr>
        <p:txBody>
          <a:bodyPr/>
          <a:lstStyle/>
          <a:p>
            <a:fld id="{A7B37317-5730-47F1-B7FE-A237834E48C9}" type="slidenum">
              <a:rPr lang="en-NZ" smtClean="0"/>
              <a:t>‹#›</a:t>
            </a:fld>
            <a:endParaRPr lang="en-NZ" dirty="0"/>
          </a:p>
        </p:txBody>
      </p:sp>
      <p:sp>
        <p:nvSpPr>
          <p:cNvPr id="2" name="Rectangle 4">
            <a:extLst>
              <a:ext uri="{FF2B5EF4-FFF2-40B4-BE49-F238E27FC236}">
                <a16:creationId xmlns:a16="http://schemas.microsoft.com/office/drawing/2014/main" id="{A38FD3BE-0E57-65DF-A9B3-DE5C267DF7E0}"/>
              </a:ext>
            </a:extLst>
          </p:cNvPr>
          <p:cNvSpPr>
            <a:spLocks noChangeArrowheads="1"/>
          </p:cNvSpPr>
          <p:nvPr userDrawn="1"/>
        </p:nvSpPr>
        <p:spPr bwMode="auto">
          <a:xfrm>
            <a:off x="8430340" y="186953"/>
            <a:ext cx="3520836" cy="80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t" anchorCtr="0" compatLnSpc="1">
            <a:prstTxWarp prst="textNoShape">
              <a:avLst/>
            </a:prstTxWarp>
            <a:spAutoFit/>
          </a:bodyPr>
          <a:lstStyle/>
          <a:p>
            <a:pPr marL="0" marR="0" lvl="0" indent="0" algn="r" defTabSz="685800" rtl="0" eaLnBrk="0" fontAlgn="base" latinLnBrk="0" hangingPunct="0">
              <a:lnSpc>
                <a:spcPct val="100000"/>
              </a:lnSpc>
              <a:spcBef>
                <a:spcPct val="0"/>
              </a:spcBef>
              <a:spcAft>
                <a:spcPct val="0"/>
              </a:spcAft>
              <a:buClrTx/>
              <a:buSzTx/>
              <a:buFontTx/>
              <a:buNone/>
              <a:tabLst/>
            </a:pPr>
            <a:r>
              <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rPr>
              <a:t>Meeting our requirements</a:t>
            </a:r>
          </a:p>
          <a:p>
            <a:pPr marL="0" marR="0" lvl="0" indent="0" algn="r" defTabSz="685800" rtl="0" eaLnBrk="0" fontAlgn="base" latinLnBrk="0" hangingPunct="0">
              <a:lnSpc>
                <a:spcPct val="100000"/>
              </a:lnSpc>
              <a:spcBef>
                <a:spcPct val="0"/>
              </a:spcBef>
              <a:spcAft>
                <a:spcPct val="0"/>
              </a:spcAft>
              <a:buClrTx/>
              <a:buSzTx/>
              <a:buFontTx/>
              <a:buNone/>
              <a:tabLst/>
            </a:pPr>
            <a:r>
              <a:rPr kumimoji="0" lang="en-NZ" altLang="en-US" sz="1200" b="0" i="0" u="none" strike="noStrike" cap="none" normalizeH="0" baseline="0" dirty="0">
                <a:ln>
                  <a:noFill/>
                </a:ln>
                <a:solidFill>
                  <a:srgbClr val="001489"/>
                </a:solidFill>
                <a:effectLst/>
                <a:latin typeface="Verdana" panose="020B0604030504040204" pitchFamily="34" charset="0"/>
                <a:ea typeface="Verdana" panose="020B0604030504040204" pitchFamily="34" charset="0"/>
              </a:rPr>
              <a:t>Thu 11 May 2023</a:t>
            </a:r>
          </a:p>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6951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Rectangle 4"/>
          <p:cNvSpPr>
            <a:spLocks noChangeArrowheads="1"/>
          </p:cNvSpPr>
          <p:nvPr userDrawn="1"/>
        </p:nvSpPr>
        <p:spPr bwMode="auto">
          <a:xfrm>
            <a:off x="7319373" y="186953"/>
            <a:ext cx="4386595" cy="623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spAutoFit/>
          </a:bodyPr>
          <a:lstStyle/>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endParaRPr>
          </a:p>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endParaRPr>
          </a:p>
        </p:txBody>
      </p:sp>
      <p:sp>
        <p:nvSpPr>
          <p:cNvPr id="12" name="Title 1"/>
          <p:cNvSpPr>
            <a:spLocks noGrp="1"/>
          </p:cNvSpPr>
          <p:nvPr>
            <p:ph type="title"/>
          </p:nvPr>
        </p:nvSpPr>
        <p:spPr>
          <a:xfrm>
            <a:off x="1334789" y="1375722"/>
            <a:ext cx="10241692" cy="926167"/>
          </a:xfrm>
        </p:spPr>
        <p:txBody>
          <a:bodyPr>
            <a:normAutofit/>
          </a:bodyPr>
          <a:lstStyle>
            <a:lvl1pPr>
              <a:defRPr sz="2600" b="1">
                <a:solidFill>
                  <a:srgbClr val="001489"/>
                </a:solidFill>
                <a:latin typeface="Verdana" panose="020B0604030504040204" pitchFamily="34" charset="0"/>
                <a:ea typeface="Verdana" panose="020B0604030504040204" pitchFamily="34" charset="0"/>
              </a:defRPr>
            </a:lvl1pPr>
          </a:lstStyle>
          <a:p>
            <a:r>
              <a:rPr lang="en-US" dirty="0"/>
              <a:t>Click to edit Master title style</a:t>
            </a:r>
            <a:endParaRPr lang="en-NZ" dirty="0"/>
          </a:p>
        </p:txBody>
      </p:sp>
      <p:sp>
        <p:nvSpPr>
          <p:cNvPr id="13" name="Content Placeholder 2"/>
          <p:cNvSpPr>
            <a:spLocks noGrp="1"/>
          </p:cNvSpPr>
          <p:nvPr>
            <p:ph idx="1"/>
          </p:nvPr>
        </p:nvSpPr>
        <p:spPr>
          <a:xfrm>
            <a:off x="1329302" y="2318636"/>
            <a:ext cx="10241692" cy="4011825"/>
          </a:xfrm>
        </p:spPr>
        <p:txBody>
          <a:bodyPr/>
          <a:lstStyle>
            <a:lvl1pPr>
              <a:defRPr sz="2400">
                <a:latin typeface="Verdana" panose="020B0604030504040204" pitchFamily="34" charset="0"/>
                <a:ea typeface="Verdana" panose="020B0604030504040204" pitchFamily="34" charset="0"/>
              </a:defRPr>
            </a:lvl1pPr>
            <a:lvl2pPr marL="442913" indent="-228600">
              <a:buFont typeface="Courier New" panose="02070309020205020404" pitchFamily="49" charset="0"/>
              <a:buChar char="o"/>
              <a:defRPr sz="2200">
                <a:latin typeface="Verdana" panose="020B0604030504040204" pitchFamily="34" charset="0"/>
                <a:ea typeface="Verdana" panose="020B0604030504040204" pitchFamily="34" charset="0"/>
              </a:defRPr>
            </a:lvl2pPr>
            <a:lvl3pPr marL="631825" indent="-228600">
              <a:buFont typeface="Wingdings" panose="05000000000000000000" pitchFamily="2" charset="2"/>
              <a:buChar char="§"/>
              <a:defRPr sz="2000">
                <a:latin typeface="Verdana" panose="020B0604030504040204" pitchFamily="34" charset="0"/>
                <a:ea typeface="Verdana" panose="020B0604030504040204" pitchFamily="34" charset="0"/>
              </a:defRPr>
            </a:lvl3pPr>
            <a:lvl4pPr marL="811213" indent="-228600">
              <a:buFont typeface="Arial" panose="020B0604020202020204" pitchFamily="34" charset="0"/>
              <a:buChar char="•"/>
              <a:defRPr sz="1800">
                <a:latin typeface="Verdana" panose="020B0604030504040204" pitchFamily="34" charset="0"/>
                <a:ea typeface="Verdana" panose="020B0604030504040204" pitchFamily="34" charset="0"/>
              </a:defRPr>
            </a:lvl4pPr>
            <a:lvl5pPr marL="990600" indent="-228600">
              <a:buFont typeface="Courier New" panose="02070309020205020404" pitchFamily="49" charset="0"/>
              <a:buChar char="o"/>
              <a:defRPr sz="1600">
                <a:latin typeface="Verdana" panose="020B0604030504040204" pitchFamily="34" charset="0"/>
                <a:ea typeface="Verdana" panose="020B0604030504040204" pitchFamily="34" charset="0"/>
              </a:defRPr>
            </a:lvl5pPr>
            <a:lvl6pPr marL="1168400" indent="-228600">
              <a:buFont typeface="Wingdings" panose="05000000000000000000" pitchFamily="2" charset="2"/>
              <a:buChar char="§"/>
              <a:defRPr sz="1400"/>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NZ" dirty="0"/>
          </a:p>
        </p:txBody>
      </p:sp>
      <p:pic>
        <p:nvPicPr>
          <p:cNvPr id="3" name="Picture 2">
            <a:extLst>
              <a:ext uri="{FF2B5EF4-FFF2-40B4-BE49-F238E27FC236}">
                <a16:creationId xmlns:a16="http://schemas.microsoft.com/office/drawing/2014/main" id="{61164402-57CE-4127-96FD-4EEF765A5F0D}"/>
              </a:ext>
            </a:extLst>
          </p:cNvPr>
          <p:cNvPicPr>
            <a:picLocks noChangeAspect="1"/>
          </p:cNvPicPr>
          <p:nvPr userDrawn="1"/>
        </p:nvPicPr>
        <p:blipFill>
          <a:blip r:embed="rId2"/>
          <a:stretch>
            <a:fillRect/>
          </a:stretch>
        </p:blipFill>
        <p:spPr>
          <a:xfrm>
            <a:off x="1000655" y="99842"/>
            <a:ext cx="5628745" cy="926167"/>
          </a:xfrm>
          <a:prstGeom prst="rect">
            <a:avLst/>
          </a:prstGeom>
        </p:spPr>
      </p:pic>
      <p:pic>
        <p:nvPicPr>
          <p:cNvPr id="6" name="Picture 5">
            <a:extLst>
              <a:ext uri="{FF2B5EF4-FFF2-40B4-BE49-F238E27FC236}">
                <a16:creationId xmlns:a16="http://schemas.microsoft.com/office/drawing/2014/main" id="{C9C0EB21-0D06-4FE1-9029-288B0FF29E40}"/>
              </a:ext>
            </a:extLst>
          </p:cNvPr>
          <p:cNvPicPr>
            <a:picLocks noChangeAspect="1"/>
          </p:cNvPicPr>
          <p:nvPr userDrawn="1"/>
        </p:nvPicPr>
        <p:blipFill>
          <a:blip r:embed="rId3"/>
          <a:stretch>
            <a:fillRect/>
          </a:stretch>
        </p:blipFill>
        <p:spPr>
          <a:xfrm>
            <a:off x="-106264" y="0"/>
            <a:ext cx="1009717" cy="6858000"/>
          </a:xfrm>
          <a:prstGeom prst="rect">
            <a:avLst/>
          </a:prstGeom>
        </p:spPr>
      </p:pic>
      <p:sp>
        <p:nvSpPr>
          <p:cNvPr id="7" name="Rectangle 4">
            <a:extLst>
              <a:ext uri="{FF2B5EF4-FFF2-40B4-BE49-F238E27FC236}">
                <a16:creationId xmlns:a16="http://schemas.microsoft.com/office/drawing/2014/main" id="{79045E91-7FC5-416B-AA9C-DC32381AF9D3}"/>
              </a:ext>
            </a:extLst>
          </p:cNvPr>
          <p:cNvSpPr>
            <a:spLocks noChangeArrowheads="1"/>
          </p:cNvSpPr>
          <p:nvPr userDrawn="1"/>
        </p:nvSpPr>
        <p:spPr bwMode="auto">
          <a:xfrm>
            <a:off x="8430340" y="186953"/>
            <a:ext cx="3520836" cy="80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t" anchorCtr="0" compatLnSpc="1">
            <a:prstTxWarp prst="textNoShape">
              <a:avLst/>
            </a:prstTxWarp>
            <a:spAutoFit/>
          </a:bodyPr>
          <a:lstStyle/>
          <a:p>
            <a:pPr marL="0" marR="0" lvl="0" indent="0" algn="r" defTabSz="685800" rtl="0" eaLnBrk="0" fontAlgn="base" latinLnBrk="0" hangingPunct="0">
              <a:lnSpc>
                <a:spcPct val="100000"/>
              </a:lnSpc>
              <a:spcBef>
                <a:spcPct val="0"/>
              </a:spcBef>
              <a:spcAft>
                <a:spcPct val="0"/>
              </a:spcAft>
              <a:buClrTx/>
              <a:buSzTx/>
              <a:buFontTx/>
              <a:buNone/>
              <a:tabLst/>
            </a:pPr>
            <a:r>
              <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rPr>
              <a:t>Meeting our requirements</a:t>
            </a:r>
          </a:p>
          <a:p>
            <a:pPr marL="0" marR="0" lvl="0" indent="0" algn="r" defTabSz="685800" rtl="0" eaLnBrk="0" fontAlgn="base" latinLnBrk="0" hangingPunct="0">
              <a:lnSpc>
                <a:spcPct val="100000"/>
              </a:lnSpc>
              <a:spcBef>
                <a:spcPct val="0"/>
              </a:spcBef>
              <a:spcAft>
                <a:spcPct val="0"/>
              </a:spcAft>
              <a:buClrTx/>
              <a:buSzTx/>
              <a:buFontTx/>
              <a:buNone/>
              <a:tabLst/>
            </a:pPr>
            <a:r>
              <a:rPr kumimoji="0" lang="en-NZ" altLang="en-US" sz="1200" b="0" i="0" u="none" strike="noStrike" cap="none" normalizeH="0" baseline="0" dirty="0">
                <a:ln>
                  <a:noFill/>
                </a:ln>
                <a:solidFill>
                  <a:srgbClr val="001489"/>
                </a:solidFill>
                <a:effectLst/>
                <a:latin typeface="Verdana" panose="020B0604030504040204" pitchFamily="34" charset="0"/>
                <a:ea typeface="Verdana" panose="020B0604030504040204" pitchFamily="34" charset="0"/>
              </a:rPr>
              <a:t>Thu 11 May 2023</a:t>
            </a:r>
          </a:p>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endParaRPr>
          </a:p>
        </p:txBody>
      </p:sp>
      <p:sp>
        <p:nvSpPr>
          <p:cNvPr id="8" name="Slide Number Placeholder 5">
            <a:extLst>
              <a:ext uri="{FF2B5EF4-FFF2-40B4-BE49-F238E27FC236}">
                <a16:creationId xmlns:a16="http://schemas.microsoft.com/office/drawing/2014/main" id="{30CA8894-9429-43B4-905A-4DD55A049C4F}"/>
              </a:ext>
            </a:extLst>
          </p:cNvPr>
          <p:cNvSpPr>
            <a:spLocks noGrp="1"/>
          </p:cNvSpPr>
          <p:nvPr>
            <p:ph type="sldNum" sz="quarter" idx="12"/>
          </p:nvPr>
        </p:nvSpPr>
        <p:spPr>
          <a:xfrm>
            <a:off x="11623431" y="6356350"/>
            <a:ext cx="381000" cy="365125"/>
          </a:xfrm>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756279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0" name="Rectangle 4"/>
          <p:cNvSpPr>
            <a:spLocks noChangeArrowheads="1"/>
          </p:cNvSpPr>
          <p:nvPr userDrawn="1"/>
        </p:nvSpPr>
        <p:spPr bwMode="auto">
          <a:xfrm>
            <a:off x="7319373" y="186953"/>
            <a:ext cx="4386595" cy="623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spAutoFit/>
          </a:bodyPr>
          <a:lstStyle/>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endParaRPr>
          </a:p>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endParaRPr>
          </a:p>
        </p:txBody>
      </p:sp>
      <p:sp>
        <p:nvSpPr>
          <p:cNvPr id="12" name="Title 1"/>
          <p:cNvSpPr>
            <a:spLocks noGrp="1"/>
          </p:cNvSpPr>
          <p:nvPr>
            <p:ph type="title"/>
          </p:nvPr>
        </p:nvSpPr>
        <p:spPr>
          <a:xfrm>
            <a:off x="1334789" y="1375722"/>
            <a:ext cx="10241692" cy="926167"/>
          </a:xfrm>
        </p:spPr>
        <p:txBody>
          <a:bodyPr>
            <a:normAutofit/>
          </a:bodyPr>
          <a:lstStyle>
            <a:lvl1pPr>
              <a:defRPr sz="2600" b="1">
                <a:solidFill>
                  <a:srgbClr val="001489"/>
                </a:solidFill>
                <a:latin typeface="Verdana" panose="020B0604030504040204" pitchFamily="34" charset="0"/>
                <a:ea typeface="Verdana" panose="020B0604030504040204" pitchFamily="34" charset="0"/>
              </a:defRPr>
            </a:lvl1pPr>
          </a:lstStyle>
          <a:p>
            <a:r>
              <a:rPr lang="en-US" dirty="0"/>
              <a:t>Click to edit Master title style</a:t>
            </a:r>
            <a:endParaRPr lang="en-NZ" dirty="0"/>
          </a:p>
        </p:txBody>
      </p:sp>
      <p:sp>
        <p:nvSpPr>
          <p:cNvPr id="13" name="Content Placeholder 2"/>
          <p:cNvSpPr>
            <a:spLocks noGrp="1"/>
          </p:cNvSpPr>
          <p:nvPr>
            <p:ph idx="1"/>
          </p:nvPr>
        </p:nvSpPr>
        <p:spPr>
          <a:xfrm>
            <a:off x="1329302" y="2318636"/>
            <a:ext cx="10241692" cy="4011825"/>
          </a:xfrm>
        </p:spPr>
        <p:txBody>
          <a:bodyPr/>
          <a:lstStyle>
            <a:lvl1pPr>
              <a:defRPr sz="2400">
                <a:latin typeface="Verdana" panose="020B0604030504040204" pitchFamily="34" charset="0"/>
                <a:ea typeface="Verdana" panose="020B0604030504040204" pitchFamily="34" charset="0"/>
              </a:defRPr>
            </a:lvl1pPr>
            <a:lvl2pPr marL="442913" indent="-228600">
              <a:defRPr sz="2200">
                <a:latin typeface="Verdana" panose="020B0604030504040204" pitchFamily="34" charset="0"/>
                <a:ea typeface="Verdana" panose="020B0604030504040204" pitchFamily="34" charset="0"/>
              </a:defRPr>
            </a:lvl2pPr>
            <a:lvl3pPr marL="631825" indent="-228600">
              <a:defRPr sz="2000">
                <a:latin typeface="Verdana" panose="020B0604030504040204" pitchFamily="34" charset="0"/>
                <a:ea typeface="Verdana" panose="020B0604030504040204" pitchFamily="34" charset="0"/>
              </a:defRPr>
            </a:lvl3pPr>
            <a:lvl4pPr marL="811213" indent="-228600">
              <a:defRPr sz="1800">
                <a:latin typeface="Verdana" panose="020B0604030504040204" pitchFamily="34" charset="0"/>
                <a:ea typeface="Verdana" panose="020B0604030504040204" pitchFamily="34" charset="0"/>
              </a:defRPr>
            </a:lvl4pPr>
            <a:lvl5pPr marL="990600" indent="-228600">
              <a:defRPr sz="1600">
                <a:latin typeface="Verdana" panose="020B0604030504040204" pitchFamily="34" charset="0"/>
                <a:ea typeface="Verdana" panose="020B0604030504040204" pitchFamily="34" charset="0"/>
              </a:defRPr>
            </a:lvl5pPr>
            <a:lvl6pPr marL="1168400" indent="-228600">
              <a:defRPr sz="1400"/>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NZ" dirty="0"/>
          </a:p>
        </p:txBody>
      </p:sp>
      <p:pic>
        <p:nvPicPr>
          <p:cNvPr id="3" name="Picture 2">
            <a:extLst>
              <a:ext uri="{FF2B5EF4-FFF2-40B4-BE49-F238E27FC236}">
                <a16:creationId xmlns:a16="http://schemas.microsoft.com/office/drawing/2014/main" id="{61164402-57CE-4127-96FD-4EEF765A5F0D}"/>
              </a:ext>
            </a:extLst>
          </p:cNvPr>
          <p:cNvPicPr>
            <a:picLocks noChangeAspect="1"/>
          </p:cNvPicPr>
          <p:nvPr userDrawn="1"/>
        </p:nvPicPr>
        <p:blipFill>
          <a:blip r:embed="rId2"/>
          <a:stretch>
            <a:fillRect/>
          </a:stretch>
        </p:blipFill>
        <p:spPr>
          <a:xfrm>
            <a:off x="1000655" y="99842"/>
            <a:ext cx="5628745" cy="926167"/>
          </a:xfrm>
          <a:prstGeom prst="rect">
            <a:avLst/>
          </a:prstGeom>
        </p:spPr>
      </p:pic>
      <p:pic>
        <p:nvPicPr>
          <p:cNvPr id="6" name="Picture 5">
            <a:extLst>
              <a:ext uri="{FF2B5EF4-FFF2-40B4-BE49-F238E27FC236}">
                <a16:creationId xmlns:a16="http://schemas.microsoft.com/office/drawing/2014/main" id="{C9C0EB21-0D06-4FE1-9029-288B0FF29E40}"/>
              </a:ext>
            </a:extLst>
          </p:cNvPr>
          <p:cNvPicPr>
            <a:picLocks noChangeAspect="1"/>
          </p:cNvPicPr>
          <p:nvPr userDrawn="1"/>
        </p:nvPicPr>
        <p:blipFill>
          <a:blip r:embed="rId3"/>
          <a:stretch>
            <a:fillRect/>
          </a:stretch>
        </p:blipFill>
        <p:spPr>
          <a:xfrm>
            <a:off x="-106264" y="0"/>
            <a:ext cx="1009717" cy="6858000"/>
          </a:xfrm>
          <a:prstGeom prst="rect">
            <a:avLst/>
          </a:prstGeom>
        </p:spPr>
      </p:pic>
      <p:sp>
        <p:nvSpPr>
          <p:cNvPr id="7" name="Rectangle 4">
            <a:extLst>
              <a:ext uri="{FF2B5EF4-FFF2-40B4-BE49-F238E27FC236}">
                <a16:creationId xmlns:a16="http://schemas.microsoft.com/office/drawing/2014/main" id="{79045E91-7FC5-416B-AA9C-DC32381AF9D3}"/>
              </a:ext>
            </a:extLst>
          </p:cNvPr>
          <p:cNvSpPr>
            <a:spLocks noChangeArrowheads="1"/>
          </p:cNvSpPr>
          <p:nvPr userDrawn="1"/>
        </p:nvSpPr>
        <p:spPr bwMode="auto">
          <a:xfrm>
            <a:off x="8194156" y="197061"/>
            <a:ext cx="3366947" cy="1084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t" anchorCtr="0" compatLnSpc="1">
            <a:prstTxWarp prst="textNoShape">
              <a:avLst/>
            </a:prstTxWarp>
            <a:spAutoFit/>
          </a:bodyPr>
          <a:lstStyle/>
          <a:p>
            <a:pPr marL="0" marR="0" lvl="0" indent="0" algn="l" defTabSz="685800" rtl="0" eaLnBrk="0" fontAlgn="base" latinLnBrk="0" hangingPunct="0">
              <a:lnSpc>
                <a:spcPct val="100000"/>
              </a:lnSpc>
              <a:spcBef>
                <a:spcPct val="0"/>
              </a:spcBef>
              <a:spcAft>
                <a:spcPct val="0"/>
              </a:spcAft>
              <a:buClrTx/>
              <a:buSzTx/>
              <a:buFontTx/>
              <a:buNone/>
              <a:tabLst/>
            </a:pPr>
            <a:r>
              <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rPr>
              <a:t>Emergency Drills, </a:t>
            </a:r>
          </a:p>
          <a:p>
            <a:pPr marL="0" marR="0" lvl="0" indent="0" algn="l" defTabSz="685800" rtl="0" eaLnBrk="0" fontAlgn="base" latinLnBrk="0" hangingPunct="0">
              <a:lnSpc>
                <a:spcPct val="100000"/>
              </a:lnSpc>
              <a:spcBef>
                <a:spcPct val="0"/>
              </a:spcBef>
              <a:spcAft>
                <a:spcPct val="0"/>
              </a:spcAft>
              <a:buClrTx/>
              <a:buSzTx/>
              <a:buFontTx/>
              <a:buNone/>
              <a:tabLst/>
            </a:pPr>
            <a:r>
              <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rPr>
              <a:t>Tenancies for Presbyters</a:t>
            </a:r>
          </a:p>
          <a:p>
            <a:pPr marL="0" marR="0" lvl="0" indent="0" algn="l" defTabSz="685800" rtl="0" eaLnBrk="0" fontAlgn="base" latinLnBrk="0" hangingPunct="0">
              <a:lnSpc>
                <a:spcPct val="100000"/>
              </a:lnSpc>
              <a:spcBef>
                <a:spcPct val="0"/>
              </a:spcBef>
              <a:spcAft>
                <a:spcPct val="0"/>
              </a:spcAft>
              <a:buClrTx/>
              <a:buSzTx/>
              <a:buFontTx/>
              <a:buNone/>
              <a:tabLst/>
            </a:pPr>
            <a:r>
              <a:rPr kumimoji="0" lang="en-NZ" altLang="en-US" sz="1200" b="0" i="0" u="none" strike="noStrike" cap="none" normalizeH="0" baseline="0" dirty="0">
                <a:ln>
                  <a:noFill/>
                </a:ln>
                <a:solidFill>
                  <a:srgbClr val="001489"/>
                </a:solidFill>
                <a:effectLst/>
                <a:latin typeface="Verdana" panose="020B0604030504040204" pitchFamily="34" charset="0"/>
                <a:ea typeface="Verdana" panose="020B0604030504040204" pitchFamily="34" charset="0"/>
              </a:rPr>
              <a:t>Thu 24 Feb 2022</a:t>
            </a:r>
          </a:p>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endParaRPr>
          </a:p>
        </p:txBody>
      </p:sp>
      <p:sp>
        <p:nvSpPr>
          <p:cNvPr id="8" name="Slide Number Placeholder 5">
            <a:extLst>
              <a:ext uri="{FF2B5EF4-FFF2-40B4-BE49-F238E27FC236}">
                <a16:creationId xmlns:a16="http://schemas.microsoft.com/office/drawing/2014/main" id="{30CA8894-9429-43B4-905A-4DD55A049C4F}"/>
              </a:ext>
            </a:extLst>
          </p:cNvPr>
          <p:cNvSpPr>
            <a:spLocks noGrp="1"/>
          </p:cNvSpPr>
          <p:nvPr>
            <p:ph type="sldNum" sz="quarter" idx="12"/>
          </p:nvPr>
        </p:nvSpPr>
        <p:spPr>
          <a:xfrm>
            <a:off x="11623431" y="6356350"/>
            <a:ext cx="381000" cy="365125"/>
          </a:xfrm>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8266506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NZ"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37317-5730-47F1-B7FE-A237834E48C9}" type="slidenum">
              <a:rPr lang="en-NZ" smtClean="0"/>
              <a:t>‹#›</a:t>
            </a:fld>
            <a:endParaRPr lang="en-NZ" dirty="0"/>
          </a:p>
        </p:txBody>
      </p:sp>
    </p:spTree>
    <p:extLst>
      <p:ext uri="{BB962C8B-B14F-4D97-AF65-F5344CB8AC3E}">
        <p14:creationId xmlns:p14="http://schemas.microsoft.com/office/powerpoint/2010/main" val="2176191295"/>
      </p:ext>
    </p:extLst>
  </p:cSld>
  <p:clrMap bg1="lt1" tx1="dk1" bg2="lt2" tx2="dk2" accent1="accent1" accent2="accent2" accent3="accent3" accent4="accent4" accent5="accent5" accent6="accent6" hlink="hlink" folHlink="folHlink"/>
  <p:sldLayoutIdLst>
    <p:sldLayoutId id="2147483660" r:id="rId1"/>
    <p:sldLayoutId id="2147483662" r:id="rId2"/>
    <p:sldLayoutId id="2147483663" r:id="rId3"/>
    <p:sldLayoutId id="2147483664"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www.legislation.govt.nz/act/public/2015/0070/latest/link.aspx?search=qs_act%40bill%40regulation%40deemedreg_health+and+safety+regulation_resel_25_a&amp;p=7" TargetMode="External"/><Relationship Id="rId7" Type="http://schemas.openxmlformats.org/officeDocument/2006/relationships/hyperlink" Target="https://www.legislation.govt.nz/regulation/public/2016/0013/latest/DLM6727582.html?search=qs_act%40bill%40regulation%40deemedreg_health+and+safety+regulation_resel_25_a&amp;p=7"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www.legislation.govt.nz/regulation/public/2018/0096/latest/link.aspx?search=qs_act%40bill%40regulation%40deemedreg_evacuation_resel_25_h&amp;p=1" TargetMode="External"/><Relationship Id="rId5" Type="http://schemas.openxmlformats.org/officeDocument/2006/relationships/hyperlink" Target="https://www.legislation.govt.nz/regulation/public/2016/0015/latest/link.aspx?search=qs_act%40bill%40regulation%40deemedreg_asbestos_resel_25_h&amp;p=1" TargetMode="External"/><Relationship Id="rId4" Type="http://schemas.openxmlformats.org/officeDocument/2006/relationships/hyperlink" Target="https://www.legislation.govt.nz/act/public/2004/0072/latest/DLM306334.html?search=sw_096be8ed81c9110f_%22warrant+of+fitness%22_25_se&amp;p=1&amp;sr=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legislation.govt.nz/regulation/public/2017/0131/latest/link.aspx?search=qs_act%40bill%40regulation%40deemedreg_hazardous+substances_resel_25_h&amp;p=1"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legislation.govt.nz/regulation/public/2016/0019/latest/link.aspx?search=qs_act%40bill%40regulation%40deemedreg_health+and+safety+regulation_resel_25_a&amp;p=7"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3.xml"/><Relationship Id="rId6" Type="http://schemas.openxmlformats.org/officeDocument/2006/relationships/image" Target="../media/image13.png"/><Relationship Id="rId11" Type="http://schemas.openxmlformats.org/officeDocument/2006/relationships/image" Target="../media/image18.jpeg"/><Relationship Id="rId5" Type="http://schemas.openxmlformats.org/officeDocument/2006/relationships/image" Target="../media/image12.jpe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hyperlink" Target="mailto:trudyd@methodist.org.nz"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Wendya@methodist.org.nz"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574289EC-6920-9780-48E8-24BEEC22CB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7554" y="3039328"/>
            <a:ext cx="6381196" cy="7796544"/>
          </a:xfrm>
          <a:prstGeom prst="rect">
            <a:avLst/>
          </a:prstGeom>
        </p:spPr>
      </p:pic>
      <p:sp>
        <p:nvSpPr>
          <p:cNvPr id="2" name="Title 1"/>
          <p:cNvSpPr>
            <a:spLocks noGrp="1"/>
          </p:cNvSpPr>
          <p:nvPr>
            <p:ph type="title"/>
          </p:nvPr>
        </p:nvSpPr>
        <p:spPr>
          <a:xfrm>
            <a:off x="1334789" y="1375722"/>
            <a:ext cx="10502535" cy="1849615"/>
          </a:xfrm>
        </p:spPr>
        <p:txBody>
          <a:bodyPr>
            <a:noAutofit/>
          </a:bodyPr>
          <a:lstStyle/>
          <a:p>
            <a:r>
              <a:rPr lang="en-NZ" sz="7200" dirty="0"/>
              <a:t>Meeting our requirements</a:t>
            </a:r>
          </a:p>
        </p:txBody>
      </p:sp>
      <p:sp>
        <p:nvSpPr>
          <p:cNvPr id="3" name="Slide Number Placeholder 2">
            <a:extLst>
              <a:ext uri="{FF2B5EF4-FFF2-40B4-BE49-F238E27FC236}">
                <a16:creationId xmlns:a16="http://schemas.microsoft.com/office/drawing/2014/main" id="{3F075770-18E9-4B12-9DC2-D51A9A105976}"/>
              </a:ext>
            </a:extLst>
          </p:cNvPr>
          <p:cNvSpPr>
            <a:spLocks noGrp="1"/>
          </p:cNvSpPr>
          <p:nvPr>
            <p:ph type="sldNum" sz="quarter" idx="12"/>
          </p:nvPr>
        </p:nvSpPr>
        <p:spPr/>
        <p:txBody>
          <a:bodyPr/>
          <a:lstStyle/>
          <a:p>
            <a:fld id="{A7B37317-5730-47F1-B7FE-A237834E48C9}" type="slidenum">
              <a:rPr lang="en-NZ" smtClean="0"/>
              <a:t>1</a:t>
            </a:fld>
            <a:endParaRPr lang="en-NZ" dirty="0"/>
          </a:p>
        </p:txBody>
      </p:sp>
    </p:spTree>
    <p:extLst>
      <p:ext uri="{BB962C8B-B14F-4D97-AF65-F5344CB8AC3E}">
        <p14:creationId xmlns:p14="http://schemas.microsoft.com/office/powerpoint/2010/main" val="1887320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828A8-A699-7DCF-14F4-5EC85A534E7D}"/>
              </a:ext>
            </a:extLst>
          </p:cNvPr>
          <p:cNvSpPr>
            <a:spLocks noGrp="1"/>
          </p:cNvSpPr>
          <p:nvPr>
            <p:ph type="title"/>
          </p:nvPr>
        </p:nvSpPr>
        <p:spPr/>
        <p:txBody>
          <a:bodyPr/>
          <a:lstStyle/>
          <a:p>
            <a:r>
              <a:rPr lang="mi-NZ" dirty="0"/>
              <a:t>The legislation driving compliance</a:t>
            </a:r>
            <a:endParaRPr lang="en-NZ" dirty="0"/>
          </a:p>
        </p:txBody>
      </p:sp>
      <p:graphicFrame>
        <p:nvGraphicFramePr>
          <p:cNvPr id="5" name="Table 5">
            <a:extLst>
              <a:ext uri="{FF2B5EF4-FFF2-40B4-BE49-F238E27FC236}">
                <a16:creationId xmlns:a16="http://schemas.microsoft.com/office/drawing/2014/main" id="{4F8FA8DF-8737-5E61-DE85-2BE6D31B1A7D}"/>
              </a:ext>
            </a:extLst>
          </p:cNvPr>
          <p:cNvGraphicFramePr>
            <a:graphicFrameLocks noGrp="1"/>
          </p:cNvGraphicFramePr>
          <p:nvPr>
            <p:ph idx="1"/>
            <p:extLst>
              <p:ext uri="{D42A27DB-BD31-4B8C-83A1-F6EECF244321}">
                <p14:modId xmlns:p14="http://schemas.microsoft.com/office/powerpoint/2010/main" val="528174941"/>
              </p:ext>
            </p:extLst>
          </p:nvPr>
        </p:nvGraphicFramePr>
        <p:xfrm>
          <a:off x="1328738" y="2140922"/>
          <a:ext cx="10242550" cy="4577080"/>
        </p:xfrm>
        <a:graphic>
          <a:graphicData uri="http://schemas.openxmlformats.org/drawingml/2006/table">
            <a:tbl>
              <a:tblPr firstRow="1" bandRow="1">
                <a:tableStyleId>{5C22544A-7EE6-4342-B048-85BDC9FD1C3A}</a:tableStyleId>
              </a:tblPr>
              <a:tblGrid>
                <a:gridCol w="7012374">
                  <a:extLst>
                    <a:ext uri="{9D8B030D-6E8A-4147-A177-3AD203B41FA5}">
                      <a16:colId xmlns:a16="http://schemas.microsoft.com/office/drawing/2014/main" val="2523294292"/>
                    </a:ext>
                  </a:extLst>
                </a:gridCol>
                <a:gridCol w="3230176">
                  <a:extLst>
                    <a:ext uri="{9D8B030D-6E8A-4147-A177-3AD203B41FA5}">
                      <a16:colId xmlns:a16="http://schemas.microsoft.com/office/drawing/2014/main" val="4076419046"/>
                    </a:ext>
                  </a:extLst>
                </a:gridCol>
              </a:tblGrid>
              <a:tr h="370840">
                <a:tc>
                  <a:txBody>
                    <a:bodyPr/>
                    <a:lstStyle/>
                    <a:p>
                      <a:r>
                        <a:rPr lang="mi-NZ" dirty="0"/>
                        <a:t>Legislation</a:t>
                      </a:r>
                      <a:endParaRPr lang="en-NZ" dirty="0"/>
                    </a:p>
                  </a:txBody>
                  <a:tcPr/>
                </a:tc>
                <a:tc>
                  <a:txBody>
                    <a:bodyPr/>
                    <a:lstStyle/>
                    <a:p>
                      <a:r>
                        <a:rPr lang="mi-NZ" dirty="0"/>
                        <a:t>Compliance</a:t>
                      </a:r>
                      <a:endParaRPr lang="en-NZ" dirty="0"/>
                    </a:p>
                  </a:txBody>
                  <a:tcPr/>
                </a:tc>
                <a:extLst>
                  <a:ext uri="{0D108BD9-81ED-4DB2-BD59-A6C34878D82A}">
                    <a16:rowId xmlns:a16="http://schemas.microsoft.com/office/drawing/2014/main" val="3782686537"/>
                  </a:ext>
                </a:extLst>
              </a:tr>
              <a:tr h="370840">
                <a:tc>
                  <a:txBody>
                    <a:bodyPr/>
                    <a:lstStyle/>
                    <a:p>
                      <a:pPr marL="0" indent="0">
                        <a:buFont typeface="Arial" panose="020B0604020202020204" pitchFamily="34" charset="0"/>
                        <a:buNone/>
                      </a:pPr>
                      <a:r>
                        <a:rPr lang="mi-NZ" sz="1800" dirty="0"/>
                        <a:t>Health and Safety at Work Act 2015</a:t>
                      </a:r>
                    </a:p>
                    <a:p>
                      <a:pPr marL="0" indent="0">
                        <a:buFont typeface="Arial" panose="020B0604020202020204" pitchFamily="34" charset="0"/>
                        <a:buNone/>
                      </a:pPr>
                      <a:r>
                        <a:rPr lang="en-NZ" sz="1200" dirty="0">
                          <a:hlinkClick r:id="rId3"/>
                        </a:rPr>
                        <a:t>https://www.legislation.govt.nz/act/public/2015/0070/latest/link.aspx?search=qs_act%40bill%40regulation%40deemedreg_health+and+safety+regulation_resel_25_a&amp;p=7</a:t>
                      </a:r>
                      <a:r>
                        <a:rPr lang="en-NZ" sz="1200" dirty="0"/>
                        <a:t> </a:t>
                      </a:r>
                    </a:p>
                  </a:txBody>
                  <a:tcPr/>
                </a:tc>
                <a:tc>
                  <a:txBody>
                    <a:bodyPr/>
                    <a:lstStyle/>
                    <a:p>
                      <a:r>
                        <a:rPr lang="mi-NZ" dirty="0"/>
                        <a:t>Due diligence</a:t>
                      </a:r>
                    </a:p>
                    <a:p>
                      <a:r>
                        <a:rPr lang="mi-NZ" dirty="0"/>
                        <a:t>Consult, Coordinate, Cooperate</a:t>
                      </a:r>
                      <a:endParaRPr lang="en-NZ" dirty="0"/>
                    </a:p>
                  </a:txBody>
                  <a:tcPr/>
                </a:tc>
                <a:extLst>
                  <a:ext uri="{0D108BD9-81ED-4DB2-BD59-A6C34878D82A}">
                    <a16:rowId xmlns:a16="http://schemas.microsoft.com/office/drawing/2014/main" val="329998186"/>
                  </a:ext>
                </a:extLst>
              </a:tr>
              <a:tr h="370840">
                <a:tc>
                  <a:txBody>
                    <a:bodyPr/>
                    <a:lstStyle/>
                    <a:p>
                      <a:r>
                        <a:rPr lang="mi-NZ" dirty="0"/>
                        <a:t>Building Act 2004, Part 2, Subpart 1, s15</a:t>
                      </a:r>
                    </a:p>
                    <a:p>
                      <a:r>
                        <a:rPr lang="en-NZ" sz="1200" dirty="0">
                          <a:hlinkClick r:id="rId4"/>
                        </a:rPr>
                        <a:t>https://www.legislation.govt.nz/act/public/2004/0072/latest/DLM306334.html?search=sw_096be8ed81c9110f_%22warrant+of+fitness%22_25_se&amp;p=1&amp;sr=2</a:t>
                      </a:r>
                      <a:r>
                        <a:rPr lang="en-NZ" sz="1200" dirty="0"/>
                        <a:t> </a:t>
                      </a:r>
                    </a:p>
                  </a:txBody>
                  <a:tcPr/>
                </a:tc>
                <a:tc>
                  <a:txBody>
                    <a:bodyPr/>
                    <a:lstStyle/>
                    <a:p>
                      <a:r>
                        <a:rPr lang="mi-NZ" dirty="0"/>
                        <a:t>Building Warrants of Fitness</a:t>
                      </a:r>
                      <a:endParaRPr lang="en-NZ" dirty="0"/>
                    </a:p>
                  </a:txBody>
                  <a:tcPr/>
                </a:tc>
                <a:extLst>
                  <a:ext uri="{0D108BD9-81ED-4DB2-BD59-A6C34878D82A}">
                    <a16:rowId xmlns:a16="http://schemas.microsoft.com/office/drawing/2014/main" val="3112791655"/>
                  </a:ext>
                </a:extLst>
              </a:tr>
              <a:tr h="370840">
                <a:tc>
                  <a:txBody>
                    <a:bodyPr/>
                    <a:lstStyle/>
                    <a:p>
                      <a:r>
                        <a:rPr lang="mi-NZ" sz="1800" dirty="0"/>
                        <a:t>Health and Safety at Work (Asbestos) Regulations</a:t>
                      </a:r>
                    </a:p>
                    <a:p>
                      <a:r>
                        <a:rPr lang="en-NZ" sz="1200" dirty="0">
                          <a:hlinkClick r:id="rId5"/>
                        </a:rPr>
                        <a:t>https://www.legislation.govt.nz/regulation/public/2016/0015/latest/link.aspx?search=qs_act%40bill%40regulation%40deemedreg_asbestos_resel_25_h&amp;p=1</a:t>
                      </a:r>
                      <a:r>
                        <a:rPr lang="en-NZ" sz="1200" dirty="0"/>
                        <a:t> </a:t>
                      </a:r>
                    </a:p>
                  </a:txBody>
                  <a:tcPr/>
                </a:tc>
                <a:tc>
                  <a:txBody>
                    <a:bodyPr/>
                    <a:lstStyle/>
                    <a:p>
                      <a:r>
                        <a:rPr lang="mi-NZ" dirty="0"/>
                        <a:t>Asbestos Management</a:t>
                      </a:r>
                      <a:endParaRPr lang="en-NZ" dirty="0"/>
                    </a:p>
                  </a:txBody>
                  <a:tcPr/>
                </a:tc>
                <a:extLst>
                  <a:ext uri="{0D108BD9-81ED-4DB2-BD59-A6C34878D82A}">
                    <a16:rowId xmlns:a16="http://schemas.microsoft.com/office/drawing/2014/main" val="3537293266"/>
                  </a:ext>
                </a:extLst>
              </a:tr>
              <a:tr h="370840">
                <a:tc>
                  <a:txBody>
                    <a:bodyPr/>
                    <a:lstStyle/>
                    <a:p>
                      <a:r>
                        <a:rPr lang="mi-NZ" sz="1800" dirty="0"/>
                        <a:t>Fire and Emergency New Zealand (Fire Safety, Evacuation Procedures, and Evacuation Schemes) Regulations 2018</a:t>
                      </a:r>
                    </a:p>
                    <a:p>
                      <a:r>
                        <a:rPr lang="en-NZ" sz="1200" dirty="0">
                          <a:hlinkClick r:id="rId6"/>
                        </a:rPr>
                        <a:t>https://www.legislation.govt.nz/regulation/public/2018/0096/latest/link.aspx?search=qs_act%40bill%40regulation%40deemedreg_evacuation_resel_25_h&amp;p=1</a:t>
                      </a:r>
                      <a:r>
                        <a:rPr lang="en-NZ" sz="1200" dirty="0"/>
                        <a:t> </a:t>
                      </a:r>
                    </a:p>
                  </a:txBody>
                  <a:tcPr/>
                </a:tc>
                <a:tc>
                  <a:txBody>
                    <a:bodyPr/>
                    <a:lstStyle/>
                    <a:p>
                      <a:r>
                        <a:rPr lang="mi-NZ" dirty="0"/>
                        <a:t>Approved Evacuation Schemes</a:t>
                      </a:r>
                      <a:endParaRPr lang="en-NZ" dirty="0"/>
                    </a:p>
                  </a:txBody>
                  <a:tcPr/>
                </a:tc>
                <a:extLst>
                  <a:ext uri="{0D108BD9-81ED-4DB2-BD59-A6C34878D82A}">
                    <a16:rowId xmlns:a16="http://schemas.microsoft.com/office/drawing/2014/main" val="1693775210"/>
                  </a:ext>
                </a:extLst>
              </a:tr>
              <a:tr h="370840">
                <a:tc>
                  <a:txBody>
                    <a:bodyPr/>
                    <a:lstStyle/>
                    <a:p>
                      <a:r>
                        <a:rPr lang="mi-NZ" sz="1800" dirty="0"/>
                        <a:t>Health and Safety at Work (General Risk and Workplace Management) Regulations 2016</a:t>
                      </a:r>
                    </a:p>
                    <a:p>
                      <a:r>
                        <a:rPr lang="en-NZ" sz="1200" dirty="0">
                          <a:hlinkClick r:id="rId7"/>
                        </a:rPr>
                        <a:t>https://www.legislation.govt.nz/regulation/public/2016/0013/latest/DLM6727582.html?search=qs_act%40bill%40regulation%40deemedreg_health+and+safety+regulation_resel_25_a&amp;p=7</a:t>
                      </a:r>
                      <a:r>
                        <a:rPr lang="en-NZ" sz="1200" dirty="0"/>
                        <a:t> </a:t>
                      </a:r>
                    </a:p>
                  </a:txBody>
                  <a:tcPr/>
                </a:tc>
                <a:tc>
                  <a:txBody>
                    <a:bodyPr/>
                    <a:lstStyle/>
                    <a:p>
                      <a:r>
                        <a:rPr lang="mi-NZ" dirty="0"/>
                        <a:t>Emergency Response Plans</a:t>
                      </a:r>
                    </a:p>
                    <a:p>
                      <a:r>
                        <a:rPr lang="mi-NZ" dirty="0"/>
                        <a:t>Incident Reporting</a:t>
                      </a:r>
                    </a:p>
                    <a:p>
                      <a:r>
                        <a:rPr lang="mi-NZ" dirty="0"/>
                        <a:t>Identify and manage hazards</a:t>
                      </a:r>
                      <a:endParaRPr lang="en-NZ" dirty="0"/>
                    </a:p>
                  </a:txBody>
                  <a:tcPr/>
                </a:tc>
                <a:extLst>
                  <a:ext uri="{0D108BD9-81ED-4DB2-BD59-A6C34878D82A}">
                    <a16:rowId xmlns:a16="http://schemas.microsoft.com/office/drawing/2014/main" val="4156977566"/>
                  </a:ext>
                </a:extLst>
              </a:tr>
            </a:tbl>
          </a:graphicData>
        </a:graphic>
      </p:graphicFrame>
      <p:sp>
        <p:nvSpPr>
          <p:cNvPr id="4" name="Slide Number Placeholder 3">
            <a:extLst>
              <a:ext uri="{FF2B5EF4-FFF2-40B4-BE49-F238E27FC236}">
                <a16:creationId xmlns:a16="http://schemas.microsoft.com/office/drawing/2014/main" id="{006E0620-887D-9748-2303-DB837B215311}"/>
              </a:ext>
            </a:extLst>
          </p:cNvPr>
          <p:cNvSpPr>
            <a:spLocks noGrp="1"/>
          </p:cNvSpPr>
          <p:nvPr>
            <p:ph type="sldNum" sz="quarter" idx="12"/>
          </p:nvPr>
        </p:nvSpPr>
        <p:spPr/>
        <p:txBody>
          <a:bodyPr/>
          <a:lstStyle/>
          <a:p>
            <a:fld id="{A7B37317-5730-47F1-B7FE-A237834E48C9}" type="slidenum">
              <a:rPr lang="en-NZ" smtClean="0"/>
              <a:t>10</a:t>
            </a:fld>
            <a:endParaRPr lang="en-NZ" dirty="0"/>
          </a:p>
        </p:txBody>
      </p:sp>
    </p:spTree>
    <p:extLst>
      <p:ext uri="{BB962C8B-B14F-4D97-AF65-F5344CB8AC3E}">
        <p14:creationId xmlns:p14="http://schemas.microsoft.com/office/powerpoint/2010/main" val="351197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0B2C1-AEB8-0D01-C04C-D54479B6B690}"/>
              </a:ext>
            </a:extLst>
          </p:cNvPr>
          <p:cNvSpPr>
            <a:spLocks noGrp="1"/>
          </p:cNvSpPr>
          <p:nvPr>
            <p:ph type="title"/>
          </p:nvPr>
        </p:nvSpPr>
        <p:spPr/>
        <p:txBody>
          <a:bodyPr/>
          <a:lstStyle/>
          <a:p>
            <a:r>
              <a:rPr lang="mi-NZ" dirty="0"/>
              <a:t>More specialised areas</a:t>
            </a:r>
            <a:endParaRPr lang="en-NZ" dirty="0"/>
          </a:p>
        </p:txBody>
      </p:sp>
      <p:graphicFrame>
        <p:nvGraphicFramePr>
          <p:cNvPr id="6" name="Table 6">
            <a:extLst>
              <a:ext uri="{FF2B5EF4-FFF2-40B4-BE49-F238E27FC236}">
                <a16:creationId xmlns:a16="http://schemas.microsoft.com/office/drawing/2014/main" id="{D844E2AD-71CE-EB7F-679A-9A8CE1299716}"/>
              </a:ext>
            </a:extLst>
          </p:cNvPr>
          <p:cNvGraphicFramePr>
            <a:graphicFrameLocks noGrp="1"/>
          </p:cNvGraphicFramePr>
          <p:nvPr>
            <p:ph idx="1"/>
            <p:extLst>
              <p:ext uri="{D42A27DB-BD31-4B8C-83A1-F6EECF244321}">
                <p14:modId xmlns:p14="http://schemas.microsoft.com/office/powerpoint/2010/main" val="1109834068"/>
              </p:ext>
            </p:extLst>
          </p:nvPr>
        </p:nvGraphicFramePr>
        <p:xfrm>
          <a:off x="1328738" y="2319338"/>
          <a:ext cx="10242550" cy="2169160"/>
        </p:xfrm>
        <a:graphic>
          <a:graphicData uri="http://schemas.openxmlformats.org/drawingml/2006/table">
            <a:tbl>
              <a:tblPr firstRow="1" bandRow="1">
                <a:tableStyleId>{5C22544A-7EE6-4342-B048-85BDC9FD1C3A}</a:tableStyleId>
              </a:tblPr>
              <a:tblGrid>
                <a:gridCol w="6521721">
                  <a:extLst>
                    <a:ext uri="{9D8B030D-6E8A-4147-A177-3AD203B41FA5}">
                      <a16:colId xmlns:a16="http://schemas.microsoft.com/office/drawing/2014/main" val="695719452"/>
                    </a:ext>
                  </a:extLst>
                </a:gridCol>
                <a:gridCol w="3720829">
                  <a:extLst>
                    <a:ext uri="{9D8B030D-6E8A-4147-A177-3AD203B41FA5}">
                      <a16:colId xmlns:a16="http://schemas.microsoft.com/office/drawing/2014/main" val="3650206166"/>
                    </a:ext>
                  </a:extLst>
                </a:gridCol>
              </a:tblGrid>
              <a:tr h="370840">
                <a:tc>
                  <a:txBody>
                    <a:bodyPr/>
                    <a:lstStyle/>
                    <a:p>
                      <a:r>
                        <a:rPr lang="mi-NZ" dirty="0"/>
                        <a:t>Legislation</a:t>
                      </a:r>
                      <a:endParaRPr lang="en-NZ" dirty="0"/>
                    </a:p>
                  </a:txBody>
                  <a:tcPr/>
                </a:tc>
                <a:tc>
                  <a:txBody>
                    <a:bodyPr/>
                    <a:lstStyle/>
                    <a:p>
                      <a:r>
                        <a:rPr lang="mi-NZ" dirty="0"/>
                        <a:t>Compliance</a:t>
                      </a:r>
                      <a:endParaRPr lang="en-NZ" dirty="0"/>
                    </a:p>
                  </a:txBody>
                  <a:tcPr/>
                </a:tc>
                <a:extLst>
                  <a:ext uri="{0D108BD9-81ED-4DB2-BD59-A6C34878D82A}">
                    <a16:rowId xmlns:a16="http://schemas.microsoft.com/office/drawing/2014/main" val="726618439"/>
                  </a:ext>
                </a:extLst>
              </a:tr>
              <a:tr h="370840">
                <a:tc>
                  <a:txBody>
                    <a:bodyPr/>
                    <a:lstStyle/>
                    <a:p>
                      <a:pPr marL="0" indent="0">
                        <a:buFont typeface="Arial" panose="020B0604020202020204" pitchFamily="34" charset="0"/>
                        <a:buNone/>
                      </a:pPr>
                      <a:r>
                        <a:rPr lang="en-GB" dirty="0"/>
                        <a:t>Health and Safety at Work (Hazardous Substances) Regulations 2017</a:t>
                      </a:r>
                    </a:p>
                    <a:p>
                      <a:pPr marL="0" indent="0">
                        <a:buFont typeface="Arial" panose="020B0604020202020204" pitchFamily="34" charset="0"/>
                        <a:buNone/>
                      </a:pPr>
                      <a:r>
                        <a:rPr lang="en-NZ" sz="1400" dirty="0">
                          <a:hlinkClick r:id="rId3"/>
                        </a:rPr>
                        <a:t>https://www.legislation.govt.nz/regulation/public/2017/0131/latest/link.aspx?search=qs_act%40bill%40regulation%40deemedreg_hazardous+substances_resel_25_h&amp;p=1</a:t>
                      </a:r>
                      <a:r>
                        <a:rPr lang="en-NZ" sz="1400" dirty="0"/>
                        <a:t> </a:t>
                      </a:r>
                    </a:p>
                  </a:txBody>
                  <a:tcPr/>
                </a:tc>
                <a:tc>
                  <a:txBody>
                    <a:bodyPr/>
                    <a:lstStyle/>
                    <a:p>
                      <a:r>
                        <a:rPr lang="mi-NZ" dirty="0"/>
                        <a:t>Hazardous Substance Management</a:t>
                      </a:r>
                      <a:endParaRPr lang="en-NZ" dirty="0"/>
                    </a:p>
                  </a:txBody>
                  <a:tcPr/>
                </a:tc>
                <a:extLst>
                  <a:ext uri="{0D108BD9-81ED-4DB2-BD59-A6C34878D82A}">
                    <a16:rowId xmlns:a16="http://schemas.microsoft.com/office/drawing/2014/main" val="2405644761"/>
                  </a:ext>
                </a:extLst>
              </a:tr>
              <a:tr h="370840">
                <a:tc>
                  <a:txBody>
                    <a:bodyPr/>
                    <a:lstStyle/>
                    <a:p>
                      <a:pPr marL="0" indent="0">
                        <a:buFont typeface="Arial" panose="020B0604020202020204" pitchFamily="34" charset="0"/>
                        <a:buNone/>
                      </a:pPr>
                      <a:r>
                        <a:rPr lang="mi-NZ" sz="1800" dirty="0"/>
                        <a:t>Health and Safety at Work (Adventure Activities) Regulations 2016</a:t>
                      </a:r>
                    </a:p>
                    <a:p>
                      <a:pPr marL="0" indent="0">
                        <a:buFont typeface="Arial" panose="020B0604020202020204" pitchFamily="34" charset="0"/>
                        <a:buNone/>
                      </a:pPr>
                      <a:r>
                        <a:rPr lang="en-NZ" sz="1400" dirty="0">
                          <a:hlinkClick r:id="rId4"/>
                        </a:rPr>
                        <a:t>https://www.legislation.govt.nz/regulation/public/2016/0019/latest/link.aspx?search=qs_act%40bill%40regulation%40deemedreg_health+and+safety+regulation_resel_25_a&amp;p=7</a:t>
                      </a:r>
                      <a:r>
                        <a:rPr lang="en-NZ" sz="1400" dirty="0"/>
                        <a:t> </a:t>
                      </a:r>
                    </a:p>
                  </a:txBody>
                  <a:tcPr/>
                </a:tc>
                <a:tc>
                  <a:txBody>
                    <a:bodyPr/>
                    <a:lstStyle/>
                    <a:p>
                      <a:r>
                        <a:rPr lang="mi-NZ" dirty="0"/>
                        <a:t>Some camp activities</a:t>
                      </a:r>
                      <a:endParaRPr lang="en-NZ" dirty="0"/>
                    </a:p>
                  </a:txBody>
                  <a:tcPr/>
                </a:tc>
                <a:extLst>
                  <a:ext uri="{0D108BD9-81ED-4DB2-BD59-A6C34878D82A}">
                    <a16:rowId xmlns:a16="http://schemas.microsoft.com/office/drawing/2014/main" val="1779089950"/>
                  </a:ext>
                </a:extLst>
              </a:tr>
            </a:tbl>
          </a:graphicData>
        </a:graphic>
      </p:graphicFrame>
      <p:sp>
        <p:nvSpPr>
          <p:cNvPr id="4" name="Slide Number Placeholder 3">
            <a:extLst>
              <a:ext uri="{FF2B5EF4-FFF2-40B4-BE49-F238E27FC236}">
                <a16:creationId xmlns:a16="http://schemas.microsoft.com/office/drawing/2014/main" id="{7D6E60A0-44B5-9735-9A37-C8A86BC082FD}"/>
              </a:ext>
            </a:extLst>
          </p:cNvPr>
          <p:cNvSpPr>
            <a:spLocks noGrp="1"/>
          </p:cNvSpPr>
          <p:nvPr>
            <p:ph type="sldNum" sz="quarter" idx="12"/>
          </p:nvPr>
        </p:nvSpPr>
        <p:spPr/>
        <p:txBody>
          <a:bodyPr/>
          <a:lstStyle/>
          <a:p>
            <a:fld id="{A7B37317-5730-47F1-B7FE-A237834E48C9}" type="slidenum">
              <a:rPr lang="en-NZ" smtClean="0"/>
              <a:t>11</a:t>
            </a:fld>
            <a:endParaRPr lang="en-NZ" dirty="0"/>
          </a:p>
        </p:txBody>
      </p:sp>
    </p:spTree>
    <p:extLst>
      <p:ext uri="{BB962C8B-B14F-4D97-AF65-F5344CB8AC3E}">
        <p14:creationId xmlns:p14="http://schemas.microsoft.com/office/powerpoint/2010/main" val="4037032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9E8A4-622C-A9DD-41BC-5144CAEBFC7C}"/>
              </a:ext>
            </a:extLst>
          </p:cNvPr>
          <p:cNvSpPr>
            <a:spLocks noGrp="1"/>
          </p:cNvSpPr>
          <p:nvPr>
            <p:ph type="title"/>
          </p:nvPr>
        </p:nvSpPr>
        <p:spPr/>
        <p:txBody>
          <a:bodyPr/>
          <a:lstStyle/>
          <a:p>
            <a:r>
              <a:rPr lang="mi-NZ" dirty="0"/>
              <a:t>Know the basics about your property</a:t>
            </a:r>
            <a:endParaRPr lang="en-NZ" dirty="0"/>
          </a:p>
        </p:txBody>
      </p:sp>
      <p:sp>
        <p:nvSpPr>
          <p:cNvPr id="4" name="Slide Number Placeholder 3">
            <a:extLst>
              <a:ext uri="{FF2B5EF4-FFF2-40B4-BE49-F238E27FC236}">
                <a16:creationId xmlns:a16="http://schemas.microsoft.com/office/drawing/2014/main" id="{2D55F58D-DF21-8377-4DC8-2E42A6BD420F}"/>
              </a:ext>
            </a:extLst>
          </p:cNvPr>
          <p:cNvSpPr>
            <a:spLocks noGrp="1"/>
          </p:cNvSpPr>
          <p:nvPr>
            <p:ph type="sldNum" sz="quarter" idx="12"/>
          </p:nvPr>
        </p:nvSpPr>
        <p:spPr/>
        <p:txBody>
          <a:bodyPr/>
          <a:lstStyle/>
          <a:p>
            <a:fld id="{A7B37317-5730-47F1-B7FE-A237834E48C9}" type="slidenum">
              <a:rPr lang="en-NZ" smtClean="0"/>
              <a:t>12</a:t>
            </a:fld>
            <a:endParaRPr lang="en-NZ" dirty="0"/>
          </a:p>
        </p:txBody>
      </p:sp>
      <p:graphicFrame>
        <p:nvGraphicFramePr>
          <p:cNvPr id="17" name="Content Placeholder 16">
            <a:extLst>
              <a:ext uri="{FF2B5EF4-FFF2-40B4-BE49-F238E27FC236}">
                <a16:creationId xmlns:a16="http://schemas.microsoft.com/office/drawing/2014/main" id="{04D73C56-0F57-782D-509F-4BCF049D0A49}"/>
              </a:ext>
            </a:extLst>
          </p:cNvPr>
          <p:cNvGraphicFramePr>
            <a:graphicFrameLocks noGrp="1"/>
          </p:cNvGraphicFramePr>
          <p:nvPr>
            <p:ph idx="1"/>
            <p:extLst>
              <p:ext uri="{D42A27DB-BD31-4B8C-83A1-F6EECF244321}">
                <p14:modId xmlns:p14="http://schemas.microsoft.com/office/powerpoint/2010/main" val="3694727466"/>
              </p:ext>
            </p:extLst>
          </p:nvPr>
        </p:nvGraphicFramePr>
        <p:xfrm>
          <a:off x="974725" y="2445855"/>
          <a:ext cx="11029704" cy="2401914"/>
        </p:xfrm>
        <a:graphic>
          <a:graphicData uri="http://schemas.openxmlformats.org/drawingml/2006/table">
            <a:tbl>
              <a:tblPr>
                <a:tableStyleId>{5C22544A-7EE6-4342-B048-85BDC9FD1C3A}</a:tableStyleId>
              </a:tblPr>
              <a:tblGrid>
                <a:gridCol w="739572">
                  <a:extLst>
                    <a:ext uri="{9D8B030D-6E8A-4147-A177-3AD203B41FA5}">
                      <a16:colId xmlns:a16="http://schemas.microsoft.com/office/drawing/2014/main" val="1347943174"/>
                    </a:ext>
                  </a:extLst>
                </a:gridCol>
                <a:gridCol w="4225644">
                  <a:extLst>
                    <a:ext uri="{9D8B030D-6E8A-4147-A177-3AD203B41FA5}">
                      <a16:colId xmlns:a16="http://schemas.microsoft.com/office/drawing/2014/main" val="954084967"/>
                    </a:ext>
                  </a:extLst>
                </a:gridCol>
                <a:gridCol w="1398463">
                  <a:extLst>
                    <a:ext uri="{9D8B030D-6E8A-4147-A177-3AD203B41FA5}">
                      <a16:colId xmlns:a16="http://schemas.microsoft.com/office/drawing/2014/main" val="473125793"/>
                    </a:ext>
                  </a:extLst>
                </a:gridCol>
                <a:gridCol w="958082">
                  <a:extLst>
                    <a:ext uri="{9D8B030D-6E8A-4147-A177-3AD203B41FA5}">
                      <a16:colId xmlns:a16="http://schemas.microsoft.com/office/drawing/2014/main" val="4294158803"/>
                    </a:ext>
                  </a:extLst>
                </a:gridCol>
                <a:gridCol w="1062294">
                  <a:extLst>
                    <a:ext uri="{9D8B030D-6E8A-4147-A177-3AD203B41FA5}">
                      <a16:colId xmlns:a16="http://schemas.microsoft.com/office/drawing/2014/main" val="716816088"/>
                    </a:ext>
                  </a:extLst>
                </a:gridCol>
                <a:gridCol w="524423">
                  <a:extLst>
                    <a:ext uri="{9D8B030D-6E8A-4147-A177-3AD203B41FA5}">
                      <a16:colId xmlns:a16="http://schemas.microsoft.com/office/drawing/2014/main" val="1287761459"/>
                    </a:ext>
                  </a:extLst>
                </a:gridCol>
                <a:gridCol w="473998">
                  <a:extLst>
                    <a:ext uri="{9D8B030D-6E8A-4147-A177-3AD203B41FA5}">
                      <a16:colId xmlns:a16="http://schemas.microsoft.com/office/drawing/2014/main" val="3188276519"/>
                    </a:ext>
                  </a:extLst>
                </a:gridCol>
                <a:gridCol w="473998">
                  <a:extLst>
                    <a:ext uri="{9D8B030D-6E8A-4147-A177-3AD203B41FA5}">
                      <a16:colId xmlns:a16="http://schemas.microsoft.com/office/drawing/2014/main" val="3327343272"/>
                    </a:ext>
                  </a:extLst>
                </a:gridCol>
                <a:gridCol w="473998">
                  <a:extLst>
                    <a:ext uri="{9D8B030D-6E8A-4147-A177-3AD203B41FA5}">
                      <a16:colId xmlns:a16="http://schemas.microsoft.com/office/drawing/2014/main" val="2425377799"/>
                    </a:ext>
                  </a:extLst>
                </a:gridCol>
                <a:gridCol w="699232">
                  <a:extLst>
                    <a:ext uri="{9D8B030D-6E8A-4147-A177-3AD203B41FA5}">
                      <a16:colId xmlns:a16="http://schemas.microsoft.com/office/drawing/2014/main" val="3921558233"/>
                    </a:ext>
                  </a:extLst>
                </a:gridCol>
              </a:tblGrid>
              <a:tr h="590929">
                <a:tc>
                  <a:txBody>
                    <a:bodyPr/>
                    <a:lstStyle/>
                    <a:p>
                      <a:pPr algn="ctr" fontAlgn="t"/>
                      <a:r>
                        <a:rPr lang="en-NZ" sz="1000" b="1" u="none" strike="noStrike" dirty="0">
                          <a:solidFill>
                            <a:schemeClr val="bg1"/>
                          </a:solidFill>
                          <a:effectLst/>
                        </a:rPr>
                        <a:t>Risk id</a:t>
                      </a:r>
                      <a:endParaRPr lang="en-NZ" sz="1000" b="1" i="0" u="none" strike="noStrike" dirty="0">
                        <a:solidFill>
                          <a:schemeClr val="bg1"/>
                        </a:solidFill>
                        <a:effectLst/>
                        <a:latin typeface="Calibri" panose="020F0502020204030204" pitchFamily="34" charset="0"/>
                      </a:endParaRPr>
                    </a:p>
                  </a:txBody>
                  <a:tcPr marL="9380" marR="9380" marT="9380" marB="0">
                    <a:solidFill>
                      <a:srgbClr val="001489"/>
                    </a:solidFill>
                  </a:tcPr>
                </a:tc>
                <a:tc>
                  <a:txBody>
                    <a:bodyPr/>
                    <a:lstStyle/>
                    <a:p>
                      <a:pPr algn="l" fontAlgn="t"/>
                      <a:r>
                        <a:rPr lang="en-NZ" sz="1000" b="1" u="none" strike="noStrike" dirty="0">
                          <a:solidFill>
                            <a:schemeClr val="bg1"/>
                          </a:solidFill>
                          <a:effectLst/>
                        </a:rPr>
                        <a:t>Item description</a:t>
                      </a:r>
                      <a:endParaRPr lang="en-NZ" sz="1000" b="1" i="0" u="none" strike="noStrike" dirty="0">
                        <a:solidFill>
                          <a:schemeClr val="bg1"/>
                        </a:solidFill>
                        <a:effectLst/>
                        <a:latin typeface="Calibri" panose="020F0502020204030204" pitchFamily="34" charset="0"/>
                      </a:endParaRPr>
                    </a:p>
                  </a:txBody>
                  <a:tcPr marL="9380" marR="9380" marT="9380" marB="0">
                    <a:solidFill>
                      <a:srgbClr val="001489"/>
                    </a:solidFill>
                  </a:tcPr>
                </a:tc>
                <a:tc>
                  <a:txBody>
                    <a:bodyPr/>
                    <a:lstStyle/>
                    <a:p>
                      <a:pPr algn="l" fontAlgn="t"/>
                      <a:r>
                        <a:rPr lang="en-NZ" sz="1000" b="1" u="none" strike="noStrike" dirty="0">
                          <a:solidFill>
                            <a:schemeClr val="bg1"/>
                          </a:solidFill>
                          <a:effectLst/>
                        </a:rPr>
                        <a:t>Street Address</a:t>
                      </a:r>
                      <a:endParaRPr lang="en-NZ" sz="1000" b="1" i="0" u="none" strike="noStrike" dirty="0">
                        <a:solidFill>
                          <a:schemeClr val="bg1"/>
                        </a:solidFill>
                        <a:effectLst/>
                        <a:latin typeface="Calibri" panose="020F0502020204030204" pitchFamily="34" charset="0"/>
                      </a:endParaRPr>
                    </a:p>
                  </a:txBody>
                  <a:tcPr marL="9380" marR="9380" marT="9380" marB="0">
                    <a:solidFill>
                      <a:srgbClr val="001489"/>
                    </a:solidFill>
                  </a:tcPr>
                </a:tc>
                <a:tc>
                  <a:txBody>
                    <a:bodyPr/>
                    <a:lstStyle/>
                    <a:p>
                      <a:pPr algn="l" fontAlgn="t"/>
                      <a:r>
                        <a:rPr lang="en-NZ" sz="1000" b="1" u="none" strike="noStrike" dirty="0">
                          <a:solidFill>
                            <a:schemeClr val="bg1"/>
                          </a:solidFill>
                          <a:effectLst/>
                        </a:rPr>
                        <a:t>Suburb</a:t>
                      </a:r>
                      <a:endParaRPr lang="en-NZ" sz="1000" b="1" i="0" u="none" strike="noStrike" dirty="0">
                        <a:solidFill>
                          <a:schemeClr val="bg1"/>
                        </a:solidFill>
                        <a:effectLst/>
                        <a:latin typeface="Calibri" panose="020F0502020204030204" pitchFamily="34" charset="0"/>
                      </a:endParaRPr>
                    </a:p>
                  </a:txBody>
                  <a:tcPr marL="9380" marR="9380" marT="9380" marB="0">
                    <a:solidFill>
                      <a:srgbClr val="001489"/>
                    </a:solidFill>
                  </a:tcPr>
                </a:tc>
                <a:tc>
                  <a:txBody>
                    <a:bodyPr/>
                    <a:lstStyle/>
                    <a:p>
                      <a:pPr algn="l" fontAlgn="t"/>
                      <a:r>
                        <a:rPr lang="en-NZ" sz="1000" b="1" u="none" strike="noStrike" dirty="0">
                          <a:solidFill>
                            <a:schemeClr val="bg1"/>
                          </a:solidFill>
                          <a:effectLst/>
                        </a:rPr>
                        <a:t>Town / City</a:t>
                      </a:r>
                      <a:endParaRPr lang="en-NZ" sz="1000" b="1" i="0" u="none" strike="noStrike" dirty="0">
                        <a:solidFill>
                          <a:schemeClr val="bg1"/>
                        </a:solidFill>
                        <a:effectLst/>
                        <a:latin typeface="Calibri" panose="020F0502020204030204" pitchFamily="34" charset="0"/>
                      </a:endParaRPr>
                    </a:p>
                  </a:txBody>
                  <a:tcPr marL="9380" marR="9380" marT="9380" marB="0">
                    <a:solidFill>
                      <a:srgbClr val="001489"/>
                    </a:solidFill>
                  </a:tcPr>
                </a:tc>
                <a:tc>
                  <a:txBody>
                    <a:bodyPr/>
                    <a:lstStyle/>
                    <a:p>
                      <a:pPr algn="ctr" fontAlgn="t"/>
                      <a:r>
                        <a:rPr lang="en-NZ" sz="1000" b="1" u="none" strike="noStrike" dirty="0">
                          <a:solidFill>
                            <a:schemeClr val="bg1"/>
                          </a:solidFill>
                          <a:effectLst/>
                        </a:rPr>
                        <a:t>Post Code</a:t>
                      </a:r>
                      <a:endParaRPr lang="en-NZ" sz="1000" b="1" i="0" u="none" strike="noStrike" dirty="0">
                        <a:solidFill>
                          <a:schemeClr val="bg1"/>
                        </a:solidFill>
                        <a:effectLst/>
                        <a:latin typeface="Calibri" panose="020F0502020204030204" pitchFamily="34" charset="0"/>
                      </a:endParaRPr>
                    </a:p>
                  </a:txBody>
                  <a:tcPr marL="9380" marR="9380" marT="9380" marB="0">
                    <a:solidFill>
                      <a:srgbClr val="001489"/>
                    </a:solidFill>
                  </a:tcPr>
                </a:tc>
                <a:tc>
                  <a:txBody>
                    <a:bodyPr/>
                    <a:lstStyle/>
                    <a:p>
                      <a:pPr algn="ctr" fontAlgn="t"/>
                      <a:r>
                        <a:rPr lang="en-NZ" sz="1000" b="1" u="none" strike="noStrike" dirty="0">
                          <a:solidFill>
                            <a:schemeClr val="bg1"/>
                          </a:solidFill>
                          <a:effectLst/>
                        </a:rPr>
                        <a:t>Built Pre 1920</a:t>
                      </a:r>
                      <a:endParaRPr lang="en-NZ" sz="1000" b="1" i="0" u="none" strike="noStrike" dirty="0">
                        <a:solidFill>
                          <a:schemeClr val="bg1"/>
                        </a:solidFill>
                        <a:effectLst/>
                        <a:latin typeface="Calibri" panose="020F0502020204030204" pitchFamily="34" charset="0"/>
                      </a:endParaRPr>
                    </a:p>
                  </a:txBody>
                  <a:tcPr marL="9380" marR="9380" marT="9380" marB="0">
                    <a:solidFill>
                      <a:srgbClr val="001489"/>
                    </a:solidFill>
                  </a:tcPr>
                </a:tc>
                <a:tc>
                  <a:txBody>
                    <a:bodyPr/>
                    <a:lstStyle/>
                    <a:p>
                      <a:pPr algn="ctr" fontAlgn="t"/>
                      <a:r>
                        <a:rPr lang="en-NZ" sz="1000" b="1" u="none" strike="noStrike" dirty="0">
                          <a:solidFill>
                            <a:schemeClr val="bg1"/>
                          </a:solidFill>
                          <a:effectLst/>
                        </a:rPr>
                        <a:t>Built 1920-2001</a:t>
                      </a:r>
                      <a:endParaRPr lang="en-NZ" sz="1000" b="1" i="0" u="none" strike="noStrike" dirty="0">
                        <a:solidFill>
                          <a:schemeClr val="bg1"/>
                        </a:solidFill>
                        <a:effectLst/>
                        <a:latin typeface="Calibri" panose="020F0502020204030204" pitchFamily="34" charset="0"/>
                      </a:endParaRPr>
                    </a:p>
                  </a:txBody>
                  <a:tcPr marL="9380" marR="9380" marT="9380" marB="0">
                    <a:solidFill>
                      <a:srgbClr val="001489"/>
                    </a:solidFill>
                  </a:tcPr>
                </a:tc>
                <a:tc>
                  <a:txBody>
                    <a:bodyPr/>
                    <a:lstStyle/>
                    <a:p>
                      <a:pPr algn="ctr" fontAlgn="t"/>
                      <a:r>
                        <a:rPr lang="en-NZ" sz="1000" b="1" u="none" strike="noStrike" dirty="0">
                          <a:solidFill>
                            <a:schemeClr val="bg1"/>
                          </a:solidFill>
                          <a:effectLst/>
                        </a:rPr>
                        <a:t>Built post 2001</a:t>
                      </a:r>
                      <a:endParaRPr lang="en-NZ" sz="1000" b="1" i="0" u="none" strike="noStrike" dirty="0">
                        <a:solidFill>
                          <a:schemeClr val="bg1"/>
                        </a:solidFill>
                        <a:effectLst/>
                        <a:latin typeface="Calibri" panose="020F0502020204030204" pitchFamily="34" charset="0"/>
                      </a:endParaRPr>
                    </a:p>
                  </a:txBody>
                  <a:tcPr marL="9380" marR="9380" marT="9380" marB="0">
                    <a:solidFill>
                      <a:srgbClr val="001489"/>
                    </a:solidFill>
                  </a:tcPr>
                </a:tc>
                <a:tc>
                  <a:txBody>
                    <a:bodyPr/>
                    <a:lstStyle/>
                    <a:p>
                      <a:pPr algn="l" fontAlgn="t"/>
                      <a:r>
                        <a:rPr lang="en-NZ" sz="1000" b="1" u="none" strike="noStrike" dirty="0">
                          <a:solidFill>
                            <a:schemeClr val="bg1"/>
                          </a:solidFill>
                          <a:effectLst/>
                        </a:rPr>
                        <a:t>Reno's post build</a:t>
                      </a:r>
                      <a:endParaRPr lang="en-NZ" sz="1000" b="1" i="0" u="none" strike="noStrike" dirty="0">
                        <a:solidFill>
                          <a:schemeClr val="bg1"/>
                        </a:solidFill>
                        <a:effectLst/>
                        <a:latin typeface="Calibri" panose="020F0502020204030204" pitchFamily="34" charset="0"/>
                      </a:endParaRPr>
                    </a:p>
                  </a:txBody>
                  <a:tcPr marL="9380" marR="9380" marT="9380" marB="0">
                    <a:solidFill>
                      <a:srgbClr val="001489"/>
                    </a:solidFill>
                  </a:tcPr>
                </a:tc>
                <a:extLst>
                  <a:ext uri="{0D108BD9-81ED-4DB2-BD59-A6C34878D82A}">
                    <a16:rowId xmlns:a16="http://schemas.microsoft.com/office/drawing/2014/main" val="469915950"/>
                  </a:ext>
                </a:extLst>
              </a:tr>
              <a:tr h="395875">
                <a:tc>
                  <a:txBody>
                    <a:bodyPr/>
                    <a:lstStyle/>
                    <a:p>
                      <a:pPr algn="ctr" fontAlgn="t"/>
                      <a:r>
                        <a:rPr lang="en-NZ" sz="1000" u="none" strike="noStrike">
                          <a:effectLst/>
                        </a:rPr>
                        <a:t>E100768</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l" fontAlgn="t"/>
                      <a:r>
                        <a:rPr lang="en-GB" sz="1000" u="none" strike="noStrike">
                          <a:effectLst/>
                        </a:rPr>
                        <a:t>St Johns Golden Church 149 Kamo Ro 149 Kamo Road Kensington Whangarei 0112</a:t>
                      </a:r>
                      <a:endParaRPr lang="en-GB" sz="1000" b="0" i="0" u="none" strike="noStrike">
                        <a:solidFill>
                          <a:srgbClr val="000000"/>
                        </a:solidFill>
                        <a:effectLst/>
                        <a:latin typeface="Calibri" panose="020F0502020204030204" pitchFamily="34" charset="0"/>
                      </a:endParaRPr>
                    </a:p>
                  </a:txBody>
                  <a:tcPr marL="9380" marR="9380" marT="9380" marB="0"/>
                </a:tc>
                <a:tc>
                  <a:txBody>
                    <a:bodyPr/>
                    <a:lstStyle/>
                    <a:p>
                      <a:pPr algn="l" fontAlgn="t"/>
                      <a:r>
                        <a:rPr lang="en-NZ" sz="1000" u="none" strike="noStrike">
                          <a:effectLst/>
                        </a:rPr>
                        <a:t>149 Kamo Road</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l" fontAlgn="t"/>
                      <a:r>
                        <a:rPr lang="en-NZ" sz="1000" u="none" strike="noStrike">
                          <a:effectLst/>
                        </a:rPr>
                        <a:t>Kensington</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l" fontAlgn="t"/>
                      <a:r>
                        <a:rPr lang="en-NZ" sz="1000" u="none" strike="noStrike">
                          <a:effectLst/>
                        </a:rPr>
                        <a:t>Whangarei</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ctr" fontAlgn="t"/>
                      <a:r>
                        <a:rPr lang="en-NZ" sz="1000" u="none" strike="noStrike">
                          <a:effectLst/>
                        </a:rPr>
                        <a:t>0112</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ctr"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dirty="0">
                          <a:effectLst/>
                        </a:rPr>
                        <a:t>1965</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l" fontAlgn="t"/>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extLst>
                  <a:ext uri="{0D108BD9-81ED-4DB2-BD59-A6C34878D82A}">
                    <a16:rowId xmlns:a16="http://schemas.microsoft.com/office/drawing/2014/main" val="1078099209"/>
                  </a:ext>
                </a:extLst>
              </a:tr>
              <a:tr h="203847">
                <a:tc>
                  <a:txBody>
                    <a:bodyPr/>
                    <a:lstStyle/>
                    <a:p>
                      <a:pPr algn="ctr" fontAlgn="t"/>
                      <a:r>
                        <a:rPr lang="en-NZ" sz="1000" u="none" strike="noStrike" dirty="0">
                          <a:effectLst/>
                        </a:rPr>
                        <a:t>E111740</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l" fontAlgn="t"/>
                      <a:r>
                        <a:rPr lang="en-GB" sz="1000" u="none" strike="noStrike" dirty="0">
                          <a:effectLst/>
                        </a:rPr>
                        <a:t>Law Centre 149 </a:t>
                      </a:r>
                      <a:r>
                        <a:rPr lang="en-GB" sz="1000" u="none" strike="noStrike" dirty="0" err="1">
                          <a:effectLst/>
                        </a:rPr>
                        <a:t>Kamo</a:t>
                      </a:r>
                      <a:r>
                        <a:rPr lang="en-GB" sz="1000" u="none" strike="noStrike" dirty="0">
                          <a:effectLst/>
                        </a:rPr>
                        <a:t> Road Kensington Whangarei 0112</a:t>
                      </a:r>
                      <a:endParaRPr lang="en-GB"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l" fontAlgn="t"/>
                      <a:r>
                        <a:rPr lang="en-NZ" sz="1000" u="none" strike="noStrike" dirty="0">
                          <a:effectLst/>
                        </a:rPr>
                        <a:t>149 </a:t>
                      </a:r>
                      <a:r>
                        <a:rPr lang="en-NZ" sz="1000" u="none" strike="noStrike" dirty="0" err="1">
                          <a:effectLst/>
                        </a:rPr>
                        <a:t>Kamo</a:t>
                      </a:r>
                      <a:r>
                        <a:rPr lang="en-NZ" sz="1000" u="none" strike="noStrike" dirty="0">
                          <a:effectLst/>
                        </a:rPr>
                        <a:t> Road</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l" fontAlgn="t"/>
                      <a:r>
                        <a:rPr lang="en-NZ" sz="1000" u="none" strike="noStrike" dirty="0">
                          <a:effectLst/>
                        </a:rPr>
                        <a:t>Kensington</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l" fontAlgn="t"/>
                      <a:r>
                        <a:rPr lang="en-NZ" sz="1000" u="none" strike="noStrike" dirty="0">
                          <a:effectLst/>
                        </a:rPr>
                        <a:t>Whangarei</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ctr" fontAlgn="t"/>
                      <a:r>
                        <a:rPr lang="en-NZ" sz="1000" u="none" strike="noStrike" dirty="0">
                          <a:effectLst/>
                        </a:rPr>
                        <a:t>0112</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ctr"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dirty="0">
                          <a:effectLst/>
                        </a:rPr>
                        <a:t>2000</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l"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extLst>
                  <a:ext uri="{0D108BD9-81ED-4DB2-BD59-A6C34878D82A}">
                    <a16:rowId xmlns:a16="http://schemas.microsoft.com/office/drawing/2014/main" val="417658944"/>
                  </a:ext>
                </a:extLst>
              </a:tr>
              <a:tr h="395875">
                <a:tc>
                  <a:txBody>
                    <a:bodyPr/>
                    <a:lstStyle/>
                    <a:p>
                      <a:pPr algn="ctr" fontAlgn="t"/>
                      <a:r>
                        <a:rPr lang="en-NZ" sz="1000" u="none" strike="noStrike">
                          <a:effectLst/>
                        </a:rPr>
                        <a:t>E100771</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l" fontAlgn="t"/>
                      <a:r>
                        <a:rPr lang="de-DE" sz="1000" u="none" strike="noStrike">
                          <a:effectLst/>
                        </a:rPr>
                        <a:t>Opp Shop Skyline Garage 149 Kamo 149 Kamo Road Kensington Whangarei 0112</a:t>
                      </a:r>
                      <a:endParaRPr lang="de-DE" sz="1000" b="0" i="0" u="none" strike="noStrike">
                        <a:solidFill>
                          <a:srgbClr val="000000"/>
                        </a:solidFill>
                        <a:effectLst/>
                        <a:latin typeface="Calibri" panose="020F0502020204030204" pitchFamily="34" charset="0"/>
                      </a:endParaRPr>
                    </a:p>
                  </a:txBody>
                  <a:tcPr marL="9380" marR="9380" marT="9380" marB="0"/>
                </a:tc>
                <a:tc>
                  <a:txBody>
                    <a:bodyPr/>
                    <a:lstStyle/>
                    <a:p>
                      <a:pPr algn="l" fontAlgn="t"/>
                      <a:r>
                        <a:rPr lang="en-NZ" sz="1000" u="none" strike="noStrike">
                          <a:effectLst/>
                        </a:rPr>
                        <a:t>149 Kamo Road</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l" fontAlgn="t"/>
                      <a:r>
                        <a:rPr lang="en-NZ" sz="1000" u="none" strike="noStrike">
                          <a:effectLst/>
                        </a:rPr>
                        <a:t>Kensington</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l" fontAlgn="t"/>
                      <a:r>
                        <a:rPr lang="en-NZ" sz="1000" u="none" strike="noStrike">
                          <a:effectLst/>
                        </a:rPr>
                        <a:t>Whangarei</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ctr" fontAlgn="t"/>
                      <a:r>
                        <a:rPr lang="en-NZ" sz="1000" u="none" strike="noStrike">
                          <a:effectLst/>
                        </a:rPr>
                        <a:t>0112</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ctr" fontAlgn="t"/>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dirty="0">
                          <a:effectLst/>
                        </a:rPr>
                        <a:t>2007</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l" fontAlgn="t"/>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extLst>
                  <a:ext uri="{0D108BD9-81ED-4DB2-BD59-A6C34878D82A}">
                    <a16:rowId xmlns:a16="http://schemas.microsoft.com/office/drawing/2014/main" val="3343401804"/>
                  </a:ext>
                </a:extLst>
              </a:tr>
              <a:tr h="203847">
                <a:tc>
                  <a:txBody>
                    <a:bodyPr/>
                    <a:lstStyle/>
                    <a:p>
                      <a:pPr algn="ctr" fontAlgn="t"/>
                      <a:r>
                        <a:rPr lang="en-NZ" sz="1000" u="none" strike="noStrike" dirty="0">
                          <a:effectLst/>
                        </a:rPr>
                        <a:t>E100770</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l" fontAlgn="t"/>
                      <a:r>
                        <a:rPr lang="en-GB" sz="1000" u="none" strike="noStrike" dirty="0">
                          <a:effectLst/>
                        </a:rPr>
                        <a:t>St Johns </a:t>
                      </a:r>
                      <a:r>
                        <a:rPr lang="en-GB" sz="1000" u="none" strike="noStrike" dirty="0" err="1">
                          <a:effectLst/>
                        </a:rPr>
                        <a:t>Daycare</a:t>
                      </a:r>
                      <a:r>
                        <a:rPr lang="en-GB" sz="1000" u="none" strike="noStrike" dirty="0">
                          <a:effectLst/>
                        </a:rPr>
                        <a:t> Centre 149 </a:t>
                      </a:r>
                      <a:r>
                        <a:rPr lang="en-GB" sz="1000" u="none" strike="noStrike" dirty="0" err="1">
                          <a:effectLst/>
                        </a:rPr>
                        <a:t>Kamo</a:t>
                      </a:r>
                      <a:r>
                        <a:rPr lang="en-GB" sz="1000" u="none" strike="noStrike" dirty="0">
                          <a:effectLst/>
                        </a:rPr>
                        <a:t> Road Kensington Whangarei 0112</a:t>
                      </a:r>
                      <a:endParaRPr lang="en-GB"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l" fontAlgn="t"/>
                      <a:r>
                        <a:rPr lang="en-NZ" sz="1000" u="none" strike="noStrike">
                          <a:effectLst/>
                        </a:rPr>
                        <a:t>149 Kamo Road</a:t>
                      </a:r>
                      <a:endParaRPr lang="en-NZ" sz="1000" b="0" i="0" u="none" strike="noStrike">
                        <a:solidFill>
                          <a:srgbClr val="000000"/>
                        </a:solidFill>
                        <a:effectLst/>
                        <a:latin typeface="Calibri" panose="020F0502020204030204" pitchFamily="34" charset="0"/>
                      </a:endParaRPr>
                    </a:p>
                  </a:txBody>
                  <a:tcPr marL="9380" marR="9380" marT="9380" marB="0">
                    <a:noFill/>
                  </a:tcPr>
                </a:tc>
                <a:tc>
                  <a:txBody>
                    <a:bodyPr/>
                    <a:lstStyle/>
                    <a:p>
                      <a:pPr algn="l" fontAlgn="t"/>
                      <a:r>
                        <a:rPr lang="en-NZ" sz="1000" u="none" strike="noStrike">
                          <a:effectLst/>
                        </a:rPr>
                        <a:t>Kensington</a:t>
                      </a:r>
                      <a:endParaRPr lang="en-NZ" sz="1000" b="0" i="0" u="none" strike="noStrike">
                        <a:solidFill>
                          <a:srgbClr val="000000"/>
                        </a:solidFill>
                        <a:effectLst/>
                        <a:latin typeface="Calibri" panose="020F0502020204030204" pitchFamily="34" charset="0"/>
                      </a:endParaRPr>
                    </a:p>
                  </a:txBody>
                  <a:tcPr marL="9380" marR="9380" marT="9380" marB="0">
                    <a:noFill/>
                  </a:tcPr>
                </a:tc>
                <a:tc>
                  <a:txBody>
                    <a:bodyPr/>
                    <a:lstStyle/>
                    <a:p>
                      <a:pPr algn="l" fontAlgn="t"/>
                      <a:r>
                        <a:rPr lang="en-NZ" sz="1000" u="none" strike="noStrike" dirty="0">
                          <a:effectLst/>
                        </a:rPr>
                        <a:t>Whangarei</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ctr" fontAlgn="t"/>
                      <a:r>
                        <a:rPr lang="en-NZ" sz="1000" u="none" strike="noStrike" dirty="0">
                          <a:effectLst/>
                        </a:rPr>
                        <a:t>0112</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ctr"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dirty="0">
                          <a:effectLst/>
                        </a:rPr>
                        <a:t>1993</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l"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extLst>
                  <a:ext uri="{0D108BD9-81ED-4DB2-BD59-A6C34878D82A}">
                    <a16:rowId xmlns:a16="http://schemas.microsoft.com/office/drawing/2014/main" val="4076239814"/>
                  </a:ext>
                </a:extLst>
              </a:tr>
              <a:tr h="203847">
                <a:tc>
                  <a:txBody>
                    <a:bodyPr/>
                    <a:lstStyle/>
                    <a:p>
                      <a:pPr algn="ctr" fontAlgn="t"/>
                      <a:r>
                        <a:rPr lang="en-NZ" sz="1000" u="none" strike="noStrike" dirty="0">
                          <a:effectLst/>
                        </a:rPr>
                        <a:t>E100769</a:t>
                      </a:r>
                      <a:endParaRPr lang="en-NZ" sz="1000" b="0" i="0" u="none" strike="noStrike" dirty="0">
                        <a:solidFill>
                          <a:srgbClr val="000000"/>
                        </a:solidFill>
                        <a:effectLst/>
                        <a:latin typeface="Calibri" panose="020F0502020204030204" pitchFamily="34" charset="0"/>
                      </a:endParaRPr>
                    </a:p>
                  </a:txBody>
                  <a:tcPr marL="9380" marR="9380" marT="9380" marB="0"/>
                </a:tc>
                <a:tc>
                  <a:txBody>
                    <a:bodyPr/>
                    <a:lstStyle/>
                    <a:p>
                      <a:pPr algn="l" fontAlgn="t"/>
                      <a:r>
                        <a:rPr lang="en-GB" sz="1000" u="none" strike="noStrike" dirty="0">
                          <a:effectLst/>
                        </a:rPr>
                        <a:t>St Johns Parsonage Whangarei 149 </a:t>
                      </a:r>
                      <a:r>
                        <a:rPr lang="en-GB" sz="1000" u="none" strike="noStrike" dirty="0" err="1">
                          <a:effectLst/>
                        </a:rPr>
                        <a:t>Kamo</a:t>
                      </a:r>
                      <a:r>
                        <a:rPr lang="en-GB" sz="1000" u="none" strike="noStrike" dirty="0">
                          <a:effectLst/>
                        </a:rPr>
                        <a:t> Road Kensington Whangarei 0112</a:t>
                      </a:r>
                      <a:endParaRPr lang="en-GB" sz="1000" b="0" i="0" u="none" strike="noStrike" dirty="0">
                        <a:solidFill>
                          <a:srgbClr val="000000"/>
                        </a:solidFill>
                        <a:effectLst/>
                        <a:latin typeface="Calibri" panose="020F0502020204030204" pitchFamily="34" charset="0"/>
                      </a:endParaRPr>
                    </a:p>
                  </a:txBody>
                  <a:tcPr marL="9380" marR="9380" marT="9380" marB="0"/>
                </a:tc>
                <a:tc>
                  <a:txBody>
                    <a:bodyPr/>
                    <a:lstStyle/>
                    <a:p>
                      <a:pPr algn="l" fontAlgn="t"/>
                      <a:r>
                        <a:rPr lang="en-NZ" sz="1000" u="none" strike="noStrike" dirty="0">
                          <a:effectLst/>
                        </a:rPr>
                        <a:t>149 </a:t>
                      </a:r>
                      <a:r>
                        <a:rPr lang="en-NZ" sz="1000" u="none" strike="noStrike" dirty="0" err="1">
                          <a:effectLst/>
                        </a:rPr>
                        <a:t>Kamo</a:t>
                      </a:r>
                      <a:r>
                        <a:rPr lang="en-NZ" sz="1000" u="none" strike="noStrike" dirty="0">
                          <a:effectLst/>
                        </a:rPr>
                        <a:t> Road</a:t>
                      </a:r>
                      <a:endParaRPr lang="en-NZ" sz="1000" b="0" i="0" u="none" strike="noStrike" dirty="0">
                        <a:solidFill>
                          <a:srgbClr val="000000"/>
                        </a:solidFill>
                        <a:effectLst/>
                        <a:latin typeface="Calibri" panose="020F0502020204030204" pitchFamily="34" charset="0"/>
                      </a:endParaRPr>
                    </a:p>
                  </a:txBody>
                  <a:tcPr marL="9380" marR="9380" marT="9380" marB="0"/>
                </a:tc>
                <a:tc>
                  <a:txBody>
                    <a:bodyPr/>
                    <a:lstStyle/>
                    <a:p>
                      <a:pPr algn="l" fontAlgn="t"/>
                      <a:r>
                        <a:rPr lang="en-NZ" sz="1000" u="none" strike="noStrike" dirty="0">
                          <a:effectLst/>
                        </a:rPr>
                        <a:t>Kensington</a:t>
                      </a:r>
                      <a:endParaRPr lang="en-NZ" sz="1000" b="0" i="0" u="none" strike="noStrike" dirty="0">
                        <a:solidFill>
                          <a:srgbClr val="000000"/>
                        </a:solidFill>
                        <a:effectLst/>
                        <a:latin typeface="Calibri" panose="020F0502020204030204" pitchFamily="34" charset="0"/>
                      </a:endParaRPr>
                    </a:p>
                  </a:txBody>
                  <a:tcPr marL="9380" marR="9380" marT="9380" marB="0"/>
                </a:tc>
                <a:tc>
                  <a:txBody>
                    <a:bodyPr/>
                    <a:lstStyle/>
                    <a:p>
                      <a:pPr algn="l" fontAlgn="t"/>
                      <a:r>
                        <a:rPr lang="en-NZ" sz="1000" u="none" strike="noStrike" dirty="0">
                          <a:effectLst/>
                        </a:rPr>
                        <a:t>Whangarei</a:t>
                      </a:r>
                      <a:endParaRPr lang="en-NZ" sz="1000" b="0" i="0" u="none" strike="noStrike" dirty="0">
                        <a:solidFill>
                          <a:srgbClr val="000000"/>
                        </a:solidFill>
                        <a:effectLst/>
                        <a:latin typeface="Calibri" panose="020F0502020204030204" pitchFamily="34" charset="0"/>
                      </a:endParaRPr>
                    </a:p>
                  </a:txBody>
                  <a:tcPr marL="9380" marR="9380" marT="9380" marB="0"/>
                </a:tc>
                <a:tc>
                  <a:txBody>
                    <a:bodyPr/>
                    <a:lstStyle/>
                    <a:p>
                      <a:pPr algn="ctr" fontAlgn="t"/>
                      <a:r>
                        <a:rPr lang="en-NZ" sz="1000" u="none" strike="noStrike">
                          <a:effectLst/>
                        </a:rPr>
                        <a:t>0112</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ctr" fontAlgn="t"/>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a:effectLst/>
                        </a:rPr>
                        <a:t>1944</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l"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extLst>
                  <a:ext uri="{0D108BD9-81ED-4DB2-BD59-A6C34878D82A}">
                    <a16:rowId xmlns:a16="http://schemas.microsoft.com/office/drawing/2014/main" val="591391874"/>
                  </a:ext>
                </a:extLst>
              </a:tr>
              <a:tr h="203847">
                <a:tc>
                  <a:txBody>
                    <a:bodyPr/>
                    <a:lstStyle/>
                    <a:p>
                      <a:pPr algn="ctr" fontAlgn="t"/>
                      <a:r>
                        <a:rPr lang="en-NZ" sz="1000" u="none" strike="noStrike" dirty="0">
                          <a:effectLst/>
                        </a:rPr>
                        <a:t>E100751</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l" fontAlgn="t"/>
                      <a:r>
                        <a:rPr lang="en-GB" sz="1000" u="none" strike="noStrike" dirty="0">
                          <a:effectLst/>
                        </a:rPr>
                        <a:t>King St Hikurangi Hall Plus Lean To 17 King Street Hikurangi 0114</a:t>
                      </a:r>
                      <a:endParaRPr lang="en-GB"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l" fontAlgn="t"/>
                      <a:r>
                        <a:rPr lang="en-NZ" sz="1000" u="none" strike="noStrike" dirty="0">
                          <a:effectLst/>
                        </a:rPr>
                        <a:t>17 King Street</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nchor="b">
                    <a:noFill/>
                  </a:tcPr>
                </a:tc>
                <a:tc>
                  <a:txBody>
                    <a:bodyPr/>
                    <a:lstStyle/>
                    <a:p>
                      <a:pPr algn="l" fontAlgn="t"/>
                      <a:r>
                        <a:rPr lang="en-NZ" sz="1000" u="none" strike="noStrike" dirty="0">
                          <a:effectLst/>
                        </a:rPr>
                        <a:t>Hikurangi</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ctr" fontAlgn="t"/>
                      <a:r>
                        <a:rPr lang="en-NZ" sz="1000" u="none" strike="noStrike" dirty="0">
                          <a:effectLst/>
                        </a:rPr>
                        <a:t>0114</a:t>
                      </a:r>
                      <a:endParaRPr lang="en-NZ" sz="1000" b="0" i="0" u="none" strike="noStrike" dirty="0">
                        <a:solidFill>
                          <a:srgbClr val="000000"/>
                        </a:solidFill>
                        <a:effectLst/>
                        <a:latin typeface="Calibri" panose="020F0502020204030204" pitchFamily="34" charset="0"/>
                      </a:endParaRPr>
                    </a:p>
                  </a:txBody>
                  <a:tcPr marL="9380" marR="9380" marT="9380" marB="0">
                    <a:noFill/>
                  </a:tcPr>
                </a:tc>
                <a:tc>
                  <a:txBody>
                    <a:bodyPr/>
                    <a:lstStyle/>
                    <a:p>
                      <a:pPr algn="ctr"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dirty="0">
                          <a:effectLst/>
                        </a:rPr>
                        <a:t>1950</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l"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extLst>
                  <a:ext uri="{0D108BD9-81ED-4DB2-BD59-A6C34878D82A}">
                    <a16:rowId xmlns:a16="http://schemas.microsoft.com/office/drawing/2014/main" val="980994322"/>
                  </a:ext>
                </a:extLst>
              </a:tr>
              <a:tr h="203847">
                <a:tc>
                  <a:txBody>
                    <a:bodyPr/>
                    <a:lstStyle/>
                    <a:p>
                      <a:pPr algn="ctr" fontAlgn="t"/>
                      <a:r>
                        <a:rPr lang="en-NZ" sz="1000" u="none" strike="noStrike">
                          <a:effectLst/>
                        </a:rPr>
                        <a:t>E100749</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l" fontAlgn="t"/>
                      <a:r>
                        <a:rPr lang="en-GB" sz="1000" u="none" strike="noStrike">
                          <a:effectLst/>
                        </a:rPr>
                        <a:t>King Street Hikurangi Church Only 17 King Street Hikurangi 0114</a:t>
                      </a:r>
                      <a:endParaRPr lang="en-GB" sz="1000" b="0" i="0" u="none" strike="noStrike">
                        <a:solidFill>
                          <a:srgbClr val="000000"/>
                        </a:solidFill>
                        <a:effectLst/>
                        <a:latin typeface="Calibri" panose="020F0502020204030204" pitchFamily="34" charset="0"/>
                      </a:endParaRPr>
                    </a:p>
                  </a:txBody>
                  <a:tcPr marL="9380" marR="9380" marT="9380" marB="0"/>
                </a:tc>
                <a:tc>
                  <a:txBody>
                    <a:bodyPr/>
                    <a:lstStyle/>
                    <a:p>
                      <a:pPr algn="l" fontAlgn="t"/>
                      <a:r>
                        <a:rPr lang="en-NZ" sz="1000" u="none" strike="noStrike">
                          <a:effectLst/>
                        </a:rPr>
                        <a:t>17 King Street</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9380" marR="9380" marT="9380" marB="0" anchor="b"/>
                </a:tc>
                <a:tc>
                  <a:txBody>
                    <a:bodyPr/>
                    <a:lstStyle/>
                    <a:p>
                      <a:pPr algn="l" fontAlgn="t"/>
                      <a:r>
                        <a:rPr lang="en-NZ" sz="1000" u="none" strike="noStrike">
                          <a:effectLst/>
                        </a:rPr>
                        <a:t>Hikurangi</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ctr" fontAlgn="t"/>
                      <a:r>
                        <a:rPr lang="en-NZ" sz="1000" u="none" strike="noStrike">
                          <a:effectLst/>
                        </a:rPr>
                        <a:t>0114</a:t>
                      </a:r>
                      <a:endParaRPr lang="en-NZ" sz="1000" b="0" i="0" u="none" strike="noStrike">
                        <a:solidFill>
                          <a:srgbClr val="000000"/>
                        </a:solidFill>
                        <a:effectLst/>
                        <a:latin typeface="Calibri" panose="020F0502020204030204" pitchFamily="34" charset="0"/>
                      </a:endParaRPr>
                    </a:p>
                  </a:txBody>
                  <a:tcPr marL="9380" marR="9380" marT="9380" marB="0"/>
                </a:tc>
                <a:tc>
                  <a:txBody>
                    <a:bodyPr/>
                    <a:lstStyle/>
                    <a:p>
                      <a:pPr algn="ctr" fontAlgn="t"/>
                      <a:r>
                        <a:rPr lang="en-NZ" sz="1000" u="none" strike="noStrike">
                          <a:effectLst/>
                        </a:rPr>
                        <a:t>1900</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ctr" fontAlgn="t"/>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9380" marR="9380" marT="9380" marB="0">
                    <a:solidFill>
                      <a:srgbClr val="C7CFE9"/>
                    </a:solidFill>
                  </a:tcPr>
                </a:tc>
                <a:tc>
                  <a:txBody>
                    <a:bodyPr/>
                    <a:lstStyle/>
                    <a:p>
                      <a:pPr algn="l" fontAlgn="t"/>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9380" marR="9380" marT="9380" marB="0">
                    <a:solidFill>
                      <a:srgbClr val="C7CFE9"/>
                    </a:solidFill>
                  </a:tcPr>
                </a:tc>
                <a:extLst>
                  <a:ext uri="{0D108BD9-81ED-4DB2-BD59-A6C34878D82A}">
                    <a16:rowId xmlns:a16="http://schemas.microsoft.com/office/drawing/2014/main" val="3149802145"/>
                  </a:ext>
                </a:extLst>
              </a:tr>
            </a:tbl>
          </a:graphicData>
        </a:graphic>
      </p:graphicFrame>
    </p:spTree>
    <p:extLst>
      <p:ext uri="{BB962C8B-B14F-4D97-AF65-F5344CB8AC3E}">
        <p14:creationId xmlns:p14="http://schemas.microsoft.com/office/powerpoint/2010/main" val="364627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41881-6A48-5D1A-449C-D54F6ABC95D9}"/>
              </a:ext>
            </a:extLst>
          </p:cNvPr>
          <p:cNvSpPr>
            <a:spLocks noGrp="1"/>
          </p:cNvSpPr>
          <p:nvPr>
            <p:ph type="title"/>
          </p:nvPr>
        </p:nvSpPr>
        <p:spPr/>
        <p:txBody>
          <a:bodyPr/>
          <a:lstStyle/>
          <a:p>
            <a:r>
              <a:rPr lang="mi-NZ" dirty="0"/>
              <a:t>Asbestos Management and BWoF</a:t>
            </a:r>
            <a:endParaRPr lang="en-NZ" dirty="0"/>
          </a:p>
        </p:txBody>
      </p:sp>
      <p:sp>
        <p:nvSpPr>
          <p:cNvPr id="4" name="Slide Number Placeholder 3">
            <a:extLst>
              <a:ext uri="{FF2B5EF4-FFF2-40B4-BE49-F238E27FC236}">
                <a16:creationId xmlns:a16="http://schemas.microsoft.com/office/drawing/2014/main" id="{50B327E8-6B54-F3A8-1BF7-A40ABD24C05B}"/>
              </a:ext>
            </a:extLst>
          </p:cNvPr>
          <p:cNvSpPr>
            <a:spLocks noGrp="1"/>
          </p:cNvSpPr>
          <p:nvPr>
            <p:ph type="sldNum" sz="quarter" idx="12"/>
          </p:nvPr>
        </p:nvSpPr>
        <p:spPr/>
        <p:txBody>
          <a:bodyPr/>
          <a:lstStyle/>
          <a:p>
            <a:fld id="{A7B37317-5730-47F1-B7FE-A237834E48C9}" type="slidenum">
              <a:rPr lang="en-NZ" smtClean="0"/>
              <a:t>13</a:t>
            </a:fld>
            <a:endParaRPr lang="en-NZ" dirty="0"/>
          </a:p>
        </p:txBody>
      </p:sp>
      <p:graphicFrame>
        <p:nvGraphicFramePr>
          <p:cNvPr id="8" name="Content Placeholder 7">
            <a:extLst>
              <a:ext uri="{FF2B5EF4-FFF2-40B4-BE49-F238E27FC236}">
                <a16:creationId xmlns:a16="http://schemas.microsoft.com/office/drawing/2014/main" id="{6FB057FD-CF48-0423-51AE-178185F83FBB}"/>
              </a:ext>
            </a:extLst>
          </p:cNvPr>
          <p:cNvGraphicFramePr>
            <a:graphicFrameLocks noGrp="1"/>
          </p:cNvGraphicFramePr>
          <p:nvPr>
            <p:ph idx="1"/>
            <p:extLst>
              <p:ext uri="{D42A27DB-BD31-4B8C-83A1-F6EECF244321}">
                <p14:modId xmlns:p14="http://schemas.microsoft.com/office/powerpoint/2010/main" val="1784583179"/>
              </p:ext>
            </p:extLst>
          </p:nvPr>
        </p:nvGraphicFramePr>
        <p:xfrm>
          <a:off x="1147329" y="2301889"/>
          <a:ext cx="10728582" cy="4058580"/>
        </p:xfrm>
        <a:graphic>
          <a:graphicData uri="http://schemas.openxmlformats.org/drawingml/2006/table">
            <a:tbl>
              <a:tblPr>
                <a:tableStyleId>{5C22544A-7EE6-4342-B048-85BDC9FD1C3A}</a:tableStyleId>
              </a:tblPr>
              <a:tblGrid>
                <a:gridCol w="491931">
                  <a:extLst>
                    <a:ext uri="{9D8B030D-6E8A-4147-A177-3AD203B41FA5}">
                      <a16:colId xmlns:a16="http://schemas.microsoft.com/office/drawing/2014/main" val="1566344242"/>
                    </a:ext>
                  </a:extLst>
                </a:gridCol>
                <a:gridCol w="2447318">
                  <a:extLst>
                    <a:ext uri="{9D8B030D-6E8A-4147-A177-3AD203B41FA5}">
                      <a16:colId xmlns:a16="http://schemas.microsoft.com/office/drawing/2014/main" val="1240844648"/>
                    </a:ext>
                  </a:extLst>
                </a:gridCol>
                <a:gridCol w="936978">
                  <a:extLst>
                    <a:ext uri="{9D8B030D-6E8A-4147-A177-3AD203B41FA5}">
                      <a16:colId xmlns:a16="http://schemas.microsoft.com/office/drawing/2014/main" val="1751089674"/>
                    </a:ext>
                  </a:extLst>
                </a:gridCol>
                <a:gridCol w="699911">
                  <a:extLst>
                    <a:ext uri="{9D8B030D-6E8A-4147-A177-3AD203B41FA5}">
                      <a16:colId xmlns:a16="http://schemas.microsoft.com/office/drawing/2014/main" val="4015331019"/>
                    </a:ext>
                  </a:extLst>
                </a:gridCol>
                <a:gridCol w="711200">
                  <a:extLst>
                    <a:ext uri="{9D8B030D-6E8A-4147-A177-3AD203B41FA5}">
                      <a16:colId xmlns:a16="http://schemas.microsoft.com/office/drawing/2014/main" val="4283094676"/>
                    </a:ext>
                  </a:extLst>
                </a:gridCol>
                <a:gridCol w="440266">
                  <a:extLst>
                    <a:ext uri="{9D8B030D-6E8A-4147-A177-3AD203B41FA5}">
                      <a16:colId xmlns:a16="http://schemas.microsoft.com/office/drawing/2014/main" val="3824339400"/>
                    </a:ext>
                  </a:extLst>
                </a:gridCol>
                <a:gridCol w="575734">
                  <a:extLst>
                    <a:ext uri="{9D8B030D-6E8A-4147-A177-3AD203B41FA5}">
                      <a16:colId xmlns:a16="http://schemas.microsoft.com/office/drawing/2014/main" val="2937465311"/>
                    </a:ext>
                  </a:extLst>
                </a:gridCol>
                <a:gridCol w="1230489">
                  <a:extLst>
                    <a:ext uri="{9D8B030D-6E8A-4147-A177-3AD203B41FA5}">
                      <a16:colId xmlns:a16="http://schemas.microsoft.com/office/drawing/2014/main" val="439243937"/>
                    </a:ext>
                  </a:extLst>
                </a:gridCol>
                <a:gridCol w="575733">
                  <a:extLst>
                    <a:ext uri="{9D8B030D-6E8A-4147-A177-3AD203B41FA5}">
                      <a16:colId xmlns:a16="http://schemas.microsoft.com/office/drawing/2014/main" val="638085035"/>
                    </a:ext>
                  </a:extLst>
                </a:gridCol>
                <a:gridCol w="519289">
                  <a:extLst>
                    <a:ext uri="{9D8B030D-6E8A-4147-A177-3AD203B41FA5}">
                      <a16:colId xmlns:a16="http://schemas.microsoft.com/office/drawing/2014/main" val="3309581926"/>
                    </a:ext>
                  </a:extLst>
                </a:gridCol>
                <a:gridCol w="598311">
                  <a:extLst>
                    <a:ext uri="{9D8B030D-6E8A-4147-A177-3AD203B41FA5}">
                      <a16:colId xmlns:a16="http://schemas.microsoft.com/office/drawing/2014/main" val="3037761526"/>
                    </a:ext>
                  </a:extLst>
                </a:gridCol>
                <a:gridCol w="462067">
                  <a:extLst>
                    <a:ext uri="{9D8B030D-6E8A-4147-A177-3AD203B41FA5}">
                      <a16:colId xmlns:a16="http://schemas.microsoft.com/office/drawing/2014/main" val="3053103031"/>
                    </a:ext>
                  </a:extLst>
                </a:gridCol>
                <a:gridCol w="602353">
                  <a:extLst>
                    <a:ext uri="{9D8B030D-6E8A-4147-A177-3AD203B41FA5}">
                      <a16:colId xmlns:a16="http://schemas.microsoft.com/office/drawing/2014/main" val="3549205130"/>
                    </a:ext>
                  </a:extLst>
                </a:gridCol>
                <a:gridCol w="437002">
                  <a:extLst>
                    <a:ext uri="{9D8B030D-6E8A-4147-A177-3AD203B41FA5}">
                      <a16:colId xmlns:a16="http://schemas.microsoft.com/office/drawing/2014/main" val="4010460024"/>
                    </a:ext>
                  </a:extLst>
                </a:gridCol>
              </a:tblGrid>
              <a:tr h="536665">
                <a:tc>
                  <a:txBody>
                    <a:bodyPr/>
                    <a:lstStyle/>
                    <a:p>
                      <a:pPr algn="ctr" fontAlgn="t"/>
                      <a:r>
                        <a:rPr lang="en-NZ" sz="1000" b="1" u="none" strike="noStrike" dirty="0">
                          <a:solidFill>
                            <a:schemeClr val="bg1"/>
                          </a:solidFill>
                          <a:effectLst/>
                        </a:rPr>
                        <a:t>Risk id</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l" fontAlgn="t"/>
                      <a:r>
                        <a:rPr lang="en-NZ" sz="1000" b="1" u="none" strike="noStrike" dirty="0">
                          <a:solidFill>
                            <a:schemeClr val="bg1"/>
                          </a:solidFill>
                          <a:effectLst/>
                        </a:rPr>
                        <a:t>Item description</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l" fontAlgn="t"/>
                      <a:r>
                        <a:rPr lang="en-NZ" sz="1000" b="1" u="none" strike="noStrike" dirty="0">
                          <a:solidFill>
                            <a:schemeClr val="bg1"/>
                          </a:solidFill>
                          <a:effectLst/>
                        </a:rPr>
                        <a:t>Street Address</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l" fontAlgn="t"/>
                      <a:r>
                        <a:rPr lang="en-NZ" sz="1000" b="1" u="none" strike="noStrike" dirty="0">
                          <a:solidFill>
                            <a:schemeClr val="bg1"/>
                          </a:solidFill>
                          <a:effectLst/>
                        </a:rPr>
                        <a:t>Suburb</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l" fontAlgn="t"/>
                      <a:r>
                        <a:rPr lang="en-NZ" sz="1000" b="1" u="none" strike="noStrike" dirty="0">
                          <a:solidFill>
                            <a:schemeClr val="bg1"/>
                          </a:solidFill>
                          <a:effectLst/>
                        </a:rPr>
                        <a:t>Town / City</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ctr" fontAlgn="t"/>
                      <a:r>
                        <a:rPr lang="en-NZ" sz="1000" b="1" u="none" strike="noStrike" dirty="0">
                          <a:solidFill>
                            <a:schemeClr val="bg1"/>
                          </a:solidFill>
                          <a:effectLst/>
                        </a:rPr>
                        <a:t>Post Code</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ctr" fontAlgn="t"/>
                      <a:r>
                        <a:rPr lang="en-NZ" sz="1000" b="1" u="none" strike="noStrike" dirty="0">
                          <a:solidFill>
                            <a:schemeClr val="bg1"/>
                          </a:solidFill>
                          <a:effectLst/>
                        </a:rPr>
                        <a:t>AMP Rec'd</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l" fontAlgn="t"/>
                      <a:r>
                        <a:rPr lang="en-NZ" sz="1000" b="1" u="none" strike="noStrike" dirty="0">
                          <a:solidFill>
                            <a:schemeClr val="bg1"/>
                          </a:solidFill>
                          <a:effectLst/>
                        </a:rPr>
                        <a:t>Comment</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ctr" fontAlgn="t"/>
                      <a:r>
                        <a:rPr lang="en-NZ" sz="1000" b="1" u="none" strike="noStrike" dirty="0">
                          <a:solidFill>
                            <a:schemeClr val="bg1"/>
                          </a:solidFill>
                          <a:effectLst/>
                        </a:rPr>
                        <a:t>Managed</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ctr" fontAlgn="t"/>
                      <a:r>
                        <a:rPr lang="en-NZ" sz="1000" b="1" u="none" strike="noStrike" dirty="0">
                          <a:solidFill>
                            <a:schemeClr val="bg1"/>
                          </a:solidFill>
                          <a:effectLst/>
                        </a:rPr>
                        <a:t>In Progress</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ctr" fontAlgn="t"/>
                      <a:r>
                        <a:rPr lang="en-NZ" sz="1000" b="1" u="none" strike="noStrike" dirty="0">
                          <a:solidFill>
                            <a:schemeClr val="bg1"/>
                          </a:solidFill>
                          <a:effectLst/>
                        </a:rPr>
                        <a:t>2B confirmed</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l" fontAlgn="t"/>
                      <a:r>
                        <a:rPr lang="en-NZ" sz="1000" b="1" u="none" strike="noStrike" dirty="0">
                          <a:solidFill>
                            <a:schemeClr val="bg1"/>
                          </a:solidFill>
                          <a:effectLst/>
                        </a:rPr>
                        <a:t>BWoF needed</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l" fontAlgn="t"/>
                      <a:r>
                        <a:rPr lang="en-NZ" sz="1000" b="1" u="none" strike="noStrike" dirty="0" err="1">
                          <a:solidFill>
                            <a:schemeClr val="bg1"/>
                          </a:solidFill>
                          <a:effectLst/>
                        </a:rPr>
                        <a:t>BWof</a:t>
                      </a:r>
                      <a:r>
                        <a:rPr lang="en-NZ" sz="1000" b="1" u="none" strike="noStrike" dirty="0">
                          <a:solidFill>
                            <a:schemeClr val="bg1"/>
                          </a:solidFill>
                          <a:effectLst/>
                        </a:rPr>
                        <a:t> No</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tc>
                  <a:txBody>
                    <a:bodyPr/>
                    <a:lstStyle/>
                    <a:p>
                      <a:pPr algn="l" fontAlgn="t"/>
                      <a:r>
                        <a:rPr lang="en-NZ" sz="1000" b="1" u="none" strike="noStrike" dirty="0">
                          <a:solidFill>
                            <a:schemeClr val="bg1"/>
                          </a:solidFill>
                          <a:effectLst/>
                        </a:rPr>
                        <a:t>Expiry date</a:t>
                      </a:r>
                      <a:endParaRPr lang="en-NZ" sz="1000" b="1" i="0" u="none" strike="noStrike" dirty="0">
                        <a:solidFill>
                          <a:schemeClr val="bg1"/>
                        </a:solidFill>
                        <a:effectLst/>
                        <a:latin typeface="Calibri" panose="020F0502020204030204" pitchFamily="34" charset="0"/>
                      </a:endParaRPr>
                    </a:p>
                  </a:txBody>
                  <a:tcPr marL="4183" marR="4183" marT="4183" marB="0">
                    <a:solidFill>
                      <a:srgbClr val="001489"/>
                    </a:solidFill>
                  </a:tcPr>
                </a:tc>
                <a:extLst>
                  <a:ext uri="{0D108BD9-81ED-4DB2-BD59-A6C34878D82A}">
                    <a16:rowId xmlns:a16="http://schemas.microsoft.com/office/drawing/2014/main" val="3390417969"/>
                  </a:ext>
                </a:extLst>
              </a:tr>
              <a:tr h="354200">
                <a:tc>
                  <a:txBody>
                    <a:bodyPr/>
                    <a:lstStyle/>
                    <a:p>
                      <a:pPr algn="ctr" fontAlgn="t"/>
                      <a:r>
                        <a:rPr lang="en-NZ" sz="1000" u="none" strike="noStrike" dirty="0">
                          <a:effectLst/>
                        </a:rPr>
                        <a:t>E102020</a:t>
                      </a:r>
                      <a:endParaRPr lang="en-NZ" sz="1000" b="0" i="0" u="none" strike="noStrike" dirty="0">
                        <a:solidFill>
                          <a:srgbClr val="000000"/>
                        </a:solidFill>
                        <a:effectLst/>
                        <a:latin typeface="Calibri" panose="020F0502020204030204" pitchFamily="34" charset="0"/>
                      </a:endParaRPr>
                    </a:p>
                  </a:txBody>
                  <a:tcPr marL="4183" marR="4183" marT="4183" marB="0"/>
                </a:tc>
                <a:tc>
                  <a:txBody>
                    <a:bodyPr/>
                    <a:lstStyle/>
                    <a:p>
                      <a:pPr algn="l" fontAlgn="t"/>
                      <a:r>
                        <a:rPr lang="en-GB" sz="1000" u="none" strike="noStrike" dirty="0">
                          <a:effectLst/>
                        </a:rPr>
                        <a:t>158 </a:t>
                      </a:r>
                      <a:r>
                        <a:rPr lang="en-GB" sz="1000" u="none" strike="noStrike" dirty="0" err="1">
                          <a:effectLst/>
                        </a:rPr>
                        <a:t>Opawa</a:t>
                      </a:r>
                      <a:r>
                        <a:rPr lang="en-GB" sz="1000" u="none" strike="noStrike" dirty="0">
                          <a:effectLst/>
                        </a:rPr>
                        <a:t> Road Community Ministry 158 </a:t>
                      </a:r>
                      <a:r>
                        <a:rPr lang="en-GB" sz="1000" u="none" strike="noStrike" dirty="0" err="1">
                          <a:effectLst/>
                        </a:rPr>
                        <a:t>Opawa</a:t>
                      </a:r>
                      <a:r>
                        <a:rPr lang="en-GB" sz="1000" u="none" strike="noStrike" dirty="0">
                          <a:effectLst/>
                        </a:rPr>
                        <a:t> Road Hillsborough Christchurch 8022</a:t>
                      </a:r>
                      <a:endParaRPr lang="en-GB" sz="1000" b="0" i="0" u="none" strike="noStrike" dirty="0">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dirty="0">
                          <a:effectLst/>
                        </a:rPr>
                        <a:t>158 </a:t>
                      </a:r>
                      <a:r>
                        <a:rPr lang="en-NZ" sz="1000" u="none" strike="noStrike" dirty="0" err="1">
                          <a:effectLst/>
                        </a:rPr>
                        <a:t>Opawa</a:t>
                      </a:r>
                      <a:r>
                        <a:rPr lang="en-NZ" sz="1000" u="none" strike="noStrike" dirty="0">
                          <a:effectLst/>
                        </a:rPr>
                        <a:t> Road</a:t>
                      </a:r>
                      <a:endParaRPr lang="en-NZ" sz="1000" b="0" i="0" u="none" strike="noStrike" dirty="0">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dirty="0">
                          <a:effectLst/>
                        </a:rPr>
                        <a:t>Hillsborough</a:t>
                      </a:r>
                      <a:endParaRPr lang="en-NZ" sz="1000" b="0" i="0" u="none" strike="noStrike" dirty="0">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dirty="0">
                          <a:effectLst/>
                        </a:rPr>
                        <a:t>Christchurch</a:t>
                      </a:r>
                      <a:endParaRPr lang="en-NZ" sz="1000" b="0" i="0" u="none" strike="noStrike" dirty="0">
                        <a:solidFill>
                          <a:srgbClr val="000000"/>
                        </a:solidFill>
                        <a:effectLst/>
                        <a:latin typeface="Calibri" panose="020F0502020204030204" pitchFamily="34" charset="0"/>
                      </a:endParaRPr>
                    </a:p>
                  </a:txBody>
                  <a:tcPr marL="4183" marR="4183" marT="4183" marB="0"/>
                </a:tc>
                <a:tc>
                  <a:txBody>
                    <a:bodyPr/>
                    <a:lstStyle/>
                    <a:p>
                      <a:pPr algn="ctr" fontAlgn="t"/>
                      <a:r>
                        <a:rPr lang="en-NZ" sz="1000" u="none" strike="noStrike" dirty="0">
                          <a:effectLst/>
                        </a:rPr>
                        <a:t>8022</a:t>
                      </a:r>
                      <a:endParaRPr lang="en-NZ" sz="1000" b="0" i="0" u="none" strike="noStrike" dirty="0">
                        <a:solidFill>
                          <a:srgbClr val="000000"/>
                        </a:solidFill>
                        <a:effectLst/>
                        <a:latin typeface="Calibri" panose="020F0502020204030204" pitchFamily="34" charset="0"/>
                      </a:endParaRPr>
                    </a:p>
                  </a:txBody>
                  <a:tcPr marL="4183" marR="4183" marT="4183" marB="0"/>
                </a:tc>
                <a:tc>
                  <a:txBody>
                    <a:bodyPr/>
                    <a:lstStyle/>
                    <a:p>
                      <a:pPr algn="ctr" fontAlgn="b"/>
                      <a:r>
                        <a:rPr lang="en-NZ" sz="1000" u="none" strike="noStrike" dirty="0">
                          <a:effectLst/>
                        </a:rPr>
                        <a:t>26/06/18</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a:effectLst/>
                        </a:rPr>
                        <a:t>1</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a:t>
                      </a:r>
                      <a:endParaRPr lang="en-NZ" sz="1000" b="0" i="0" u="none" strike="noStrike">
                        <a:solidFill>
                          <a:srgbClr val="000000"/>
                        </a:solidFill>
                        <a:effectLst/>
                        <a:latin typeface="Calibri" panose="020F0502020204030204" pitchFamily="34" charset="0"/>
                      </a:endParaRPr>
                    </a:p>
                  </a:txBody>
                  <a:tcPr marL="4183" marR="4183" marT="4183" marB="0" anchor="b"/>
                </a:tc>
                <a:extLst>
                  <a:ext uri="{0D108BD9-81ED-4DB2-BD59-A6C34878D82A}">
                    <a16:rowId xmlns:a16="http://schemas.microsoft.com/office/drawing/2014/main" val="1061078551"/>
                  </a:ext>
                </a:extLst>
              </a:tr>
              <a:tr h="182466">
                <a:tc>
                  <a:txBody>
                    <a:bodyPr/>
                    <a:lstStyle/>
                    <a:p>
                      <a:pPr algn="ctr" fontAlgn="t"/>
                      <a:r>
                        <a:rPr lang="en-NZ" sz="1000" u="none" strike="noStrike">
                          <a:effectLst/>
                        </a:rPr>
                        <a:t>E110450</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GB" sz="1000" u="none" strike="noStrike" dirty="0">
                          <a:effectLst/>
                        </a:rPr>
                        <a:t>New Brighton Union Church Union Street New Brighton Christchurch 8061</a:t>
                      </a:r>
                      <a:endParaRPr lang="en-GB" sz="1000" b="0" i="0" u="none" strike="noStrike" dirty="0">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24 Union Street</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New Brighton</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t"/>
                      <a:r>
                        <a:rPr lang="en-NZ" sz="1000" u="none" strike="noStrike">
                          <a:effectLst/>
                        </a:rPr>
                        <a:t>8061</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b"/>
                      <a:r>
                        <a:rPr lang="en-NZ" sz="1000" u="none" strike="noStrike" dirty="0">
                          <a:effectLst/>
                        </a:rPr>
                        <a:t>30/01/20</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dirty="0">
                          <a:effectLst/>
                        </a:rPr>
                        <a:t>Needs floor plan</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a:effectLst/>
                        </a:rPr>
                        <a:t>1</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a:effectLst/>
                        </a:rPr>
                        <a:t>Yes</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WOF/2020/5667</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r" fontAlgn="b"/>
                      <a:r>
                        <a:rPr lang="en-NZ" sz="1000" u="none" strike="noStrike">
                          <a:effectLst/>
                        </a:rPr>
                        <a:t>01/03/24</a:t>
                      </a:r>
                      <a:endParaRPr lang="en-NZ" sz="1000" b="0" i="0" u="none" strike="noStrike">
                        <a:solidFill>
                          <a:srgbClr val="000000"/>
                        </a:solidFill>
                        <a:effectLst/>
                        <a:latin typeface="Calibri" panose="020F0502020204030204" pitchFamily="34" charset="0"/>
                      </a:endParaRPr>
                    </a:p>
                  </a:txBody>
                  <a:tcPr marL="4183" marR="4183" marT="4183" marB="0" anchor="b"/>
                </a:tc>
                <a:extLst>
                  <a:ext uri="{0D108BD9-81ED-4DB2-BD59-A6C34878D82A}">
                    <a16:rowId xmlns:a16="http://schemas.microsoft.com/office/drawing/2014/main" val="423721759"/>
                  </a:ext>
                </a:extLst>
              </a:tr>
              <a:tr h="182466">
                <a:tc>
                  <a:txBody>
                    <a:bodyPr/>
                    <a:lstStyle/>
                    <a:p>
                      <a:pPr algn="ctr" fontAlgn="t"/>
                      <a:r>
                        <a:rPr lang="en-NZ" sz="1000" u="none" strike="noStrike">
                          <a:effectLst/>
                        </a:rPr>
                        <a:t>E101665</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GB" sz="1000" u="none" strike="noStrike" dirty="0">
                          <a:effectLst/>
                        </a:rPr>
                        <a:t>10A Grange Street </a:t>
                      </a:r>
                      <a:r>
                        <a:rPr lang="en-GB" sz="1000" u="none" strike="noStrike" dirty="0" err="1">
                          <a:effectLst/>
                        </a:rPr>
                        <a:t>Opawa</a:t>
                      </a:r>
                      <a:r>
                        <a:rPr lang="en-GB" sz="1000" u="none" strike="noStrike" dirty="0">
                          <a:effectLst/>
                        </a:rPr>
                        <a:t> Christchurch 8022</a:t>
                      </a:r>
                      <a:endParaRPr lang="en-GB" sz="1000" b="0" i="0" u="none" strike="noStrike" dirty="0">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10A Grange Street</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Opawa</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t"/>
                      <a:r>
                        <a:rPr lang="en-NZ" sz="1000" u="none" strike="noStrike">
                          <a:effectLst/>
                        </a:rPr>
                        <a:t>8022</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b"/>
                      <a:r>
                        <a:rPr lang="en-NZ" sz="1000" u="none" strike="noStrike">
                          <a:effectLst/>
                        </a:rPr>
                        <a:t>26/06/18</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GB" sz="1000" u="none" strike="noStrike" dirty="0">
                          <a:effectLst/>
                        </a:rPr>
                        <a:t>email sent to AD</a:t>
                      </a:r>
                      <a:endParaRPr lang="en-GB"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a:effectLst/>
                        </a:rPr>
                        <a:t>1</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a:t>
                      </a:r>
                      <a:endParaRPr lang="en-NZ" sz="1000" b="0" i="0" u="none" strike="noStrike">
                        <a:solidFill>
                          <a:srgbClr val="000000"/>
                        </a:solidFill>
                        <a:effectLst/>
                        <a:latin typeface="Calibri" panose="020F0502020204030204" pitchFamily="34" charset="0"/>
                      </a:endParaRPr>
                    </a:p>
                  </a:txBody>
                  <a:tcPr marL="4183" marR="4183" marT="4183" marB="0" anchor="b"/>
                </a:tc>
                <a:extLst>
                  <a:ext uri="{0D108BD9-81ED-4DB2-BD59-A6C34878D82A}">
                    <a16:rowId xmlns:a16="http://schemas.microsoft.com/office/drawing/2014/main" val="3983032087"/>
                  </a:ext>
                </a:extLst>
              </a:tr>
              <a:tr h="354200">
                <a:tc>
                  <a:txBody>
                    <a:bodyPr/>
                    <a:lstStyle/>
                    <a:p>
                      <a:pPr algn="ctr" fontAlgn="t"/>
                      <a:r>
                        <a:rPr lang="en-NZ" sz="1000" u="none" strike="noStrike">
                          <a:effectLst/>
                        </a:rPr>
                        <a:t>E110873</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GB" sz="1000" u="none" strike="noStrike">
                          <a:effectLst/>
                        </a:rPr>
                        <a:t>Garage - 9 Aynsley Terrace Christchurch 8022</a:t>
                      </a:r>
                      <a:endParaRPr lang="en-GB"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9 Aynsley Terrace</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t"/>
                      <a:r>
                        <a:rPr lang="en-NZ" sz="1000" u="none" strike="noStrike">
                          <a:effectLst/>
                        </a:rPr>
                        <a:t>8022</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b"/>
                      <a:r>
                        <a:rPr lang="en-NZ" sz="1000" u="none" strike="noStrike">
                          <a:effectLst/>
                        </a:rPr>
                        <a:t>26/06/18</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GB" sz="1000" u="none" strike="noStrike" dirty="0">
                          <a:effectLst/>
                        </a:rPr>
                        <a:t>TD provided paperwork. Unsure if parish understands</a:t>
                      </a:r>
                      <a:endParaRPr lang="en-GB"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1</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a:t>
                      </a:r>
                      <a:endParaRPr lang="en-NZ" sz="1000" b="0" i="0" u="none" strike="noStrike">
                        <a:solidFill>
                          <a:srgbClr val="000000"/>
                        </a:solidFill>
                        <a:effectLst/>
                        <a:latin typeface="Calibri" panose="020F0502020204030204" pitchFamily="34" charset="0"/>
                      </a:endParaRPr>
                    </a:p>
                  </a:txBody>
                  <a:tcPr marL="4183" marR="4183" marT="4183" marB="0" anchor="b"/>
                </a:tc>
                <a:extLst>
                  <a:ext uri="{0D108BD9-81ED-4DB2-BD59-A6C34878D82A}">
                    <a16:rowId xmlns:a16="http://schemas.microsoft.com/office/drawing/2014/main" val="1432236595"/>
                  </a:ext>
                </a:extLst>
              </a:tr>
              <a:tr h="354200">
                <a:tc>
                  <a:txBody>
                    <a:bodyPr/>
                    <a:lstStyle/>
                    <a:p>
                      <a:pPr algn="ctr" fontAlgn="t"/>
                      <a:r>
                        <a:rPr lang="en-NZ" sz="1000" u="none" strike="noStrike">
                          <a:effectLst/>
                        </a:rPr>
                        <a:t>E101649</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GB" sz="1000" u="none" strike="noStrike">
                          <a:effectLst/>
                        </a:rPr>
                        <a:t>New Brighton Union Parish Hall 24 24 Union Street New Brighton Christchurch 8061</a:t>
                      </a:r>
                      <a:endParaRPr lang="en-GB"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24 Union Street</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New Brighton</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dirty="0">
                          <a:effectLst/>
                        </a:rPr>
                        <a:t>Christchurch</a:t>
                      </a:r>
                      <a:endParaRPr lang="en-NZ" sz="1000" b="0" i="0" u="none" strike="noStrike" dirty="0">
                        <a:solidFill>
                          <a:srgbClr val="000000"/>
                        </a:solidFill>
                        <a:effectLst/>
                        <a:latin typeface="Calibri" panose="020F0502020204030204" pitchFamily="34" charset="0"/>
                      </a:endParaRPr>
                    </a:p>
                  </a:txBody>
                  <a:tcPr marL="4183" marR="4183" marT="4183" marB="0"/>
                </a:tc>
                <a:tc>
                  <a:txBody>
                    <a:bodyPr/>
                    <a:lstStyle/>
                    <a:p>
                      <a:pPr algn="ctr" fontAlgn="t"/>
                      <a:r>
                        <a:rPr lang="en-NZ" sz="1000" u="none" strike="noStrike">
                          <a:effectLst/>
                        </a:rPr>
                        <a:t>8061</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b"/>
                      <a:r>
                        <a:rPr lang="en-NZ" sz="1000" u="none" strike="noStrike" dirty="0">
                          <a:effectLst/>
                        </a:rPr>
                        <a:t>30/01/20</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dirty="0">
                          <a:effectLst/>
                        </a:rPr>
                        <a:t>Needs floor plan</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1</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a:effectLst/>
                        </a:rPr>
                        <a:t>included</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a:t>
                      </a:r>
                      <a:endParaRPr lang="en-NZ" sz="1000" b="0" i="0" u="none" strike="noStrike">
                        <a:solidFill>
                          <a:srgbClr val="000000"/>
                        </a:solidFill>
                        <a:effectLst/>
                        <a:latin typeface="Calibri" panose="020F0502020204030204" pitchFamily="34" charset="0"/>
                      </a:endParaRPr>
                    </a:p>
                  </a:txBody>
                  <a:tcPr marL="4183" marR="4183" marT="4183" marB="0" anchor="b"/>
                </a:tc>
                <a:extLst>
                  <a:ext uri="{0D108BD9-81ED-4DB2-BD59-A6C34878D82A}">
                    <a16:rowId xmlns:a16="http://schemas.microsoft.com/office/drawing/2014/main" val="433268761"/>
                  </a:ext>
                </a:extLst>
              </a:tr>
              <a:tr h="354200">
                <a:tc>
                  <a:txBody>
                    <a:bodyPr/>
                    <a:lstStyle/>
                    <a:p>
                      <a:pPr algn="ctr" fontAlgn="t"/>
                      <a:r>
                        <a:rPr lang="en-NZ" sz="1000" u="none" strike="noStrike">
                          <a:effectLst/>
                        </a:rPr>
                        <a:t>E101668</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120 Colombo Street Beckenham 120 Colombo Street Beckenham Christchurch 8023</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120 Colombo Street</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Beckenham</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t"/>
                      <a:r>
                        <a:rPr lang="en-NZ" sz="1000" u="none" strike="noStrike">
                          <a:effectLst/>
                        </a:rPr>
                        <a:t>8023</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1</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a:t>
                      </a:r>
                      <a:endParaRPr lang="en-NZ" sz="1000" b="0" i="0" u="none" strike="noStrike">
                        <a:solidFill>
                          <a:srgbClr val="000000"/>
                        </a:solidFill>
                        <a:effectLst/>
                        <a:latin typeface="Calibri" panose="020F0502020204030204" pitchFamily="34" charset="0"/>
                      </a:endParaRPr>
                    </a:p>
                  </a:txBody>
                  <a:tcPr marL="4183" marR="4183" marT="4183" marB="0" anchor="b"/>
                </a:tc>
                <a:extLst>
                  <a:ext uri="{0D108BD9-81ED-4DB2-BD59-A6C34878D82A}">
                    <a16:rowId xmlns:a16="http://schemas.microsoft.com/office/drawing/2014/main" val="4183299492"/>
                  </a:ext>
                </a:extLst>
              </a:tr>
              <a:tr h="354200">
                <a:tc>
                  <a:txBody>
                    <a:bodyPr/>
                    <a:lstStyle/>
                    <a:p>
                      <a:pPr algn="ctr" fontAlgn="t"/>
                      <a:r>
                        <a:rPr lang="en-NZ" sz="1000" u="none" strike="noStrike">
                          <a:effectLst/>
                        </a:rPr>
                        <a:t>E101664</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GB" sz="1000" u="none" strike="noStrike">
                          <a:effectLst/>
                        </a:rPr>
                        <a:t>Opawa Community Church 3 - 7 Aynsl 3 - 7 Aynsley Terrace Hillsborough Christchurch 8022</a:t>
                      </a:r>
                      <a:endParaRPr lang="en-GB"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3 - 7 Aynsley Terrace</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Hillsborough</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t"/>
                      <a:r>
                        <a:rPr lang="en-NZ" sz="1000" u="none" strike="noStrike">
                          <a:effectLst/>
                        </a:rPr>
                        <a:t>8022</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b"/>
                      <a:r>
                        <a:rPr lang="en-NZ" sz="1000" u="none" strike="noStrike">
                          <a:effectLst/>
                        </a:rPr>
                        <a:t>26/06/18</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1</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dirty="0">
                          <a:effectLst/>
                        </a:rPr>
                        <a:t>Yes</a:t>
                      </a:r>
                      <a:endParaRPr lang="en-NZ" sz="1000" b="0" i="0" u="none" strike="noStrike" dirty="0">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a:effectLst/>
                        </a:rPr>
                        <a:t>WOF/2020/5087</a:t>
                      </a:r>
                      <a:endParaRPr lang="en-NZ" sz="1000" b="0" i="0" u="none" strike="noStrike">
                        <a:solidFill>
                          <a:srgbClr val="000000"/>
                        </a:solidFill>
                        <a:effectLst/>
                        <a:latin typeface="Calibri" panose="020F0502020204030204" pitchFamily="34" charset="0"/>
                      </a:endParaRPr>
                    </a:p>
                  </a:txBody>
                  <a:tcPr marL="4183" marR="4183" marT="4183" marB="0" anchor="b"/>
                </a:tc>
                <a:tc>
                  <a:txBody>
                    <a:bodyPr/>
                    <a:lstStyle/>
                    <a:p>
                      <a:pPr algn="r" fontAlgn="b"/>
                      <a:r>
                        <a:rPr lang="en-NZ" sz="1000" u="none" strike="noStrike">
                          <a:effectLst/>
                        </a:rPr>
                        <a:t>01/12/23</a:t>
                      </a:r>
                      <a:endParaRPr lang="en-NZ" sz="1000" b="0" i="0" u="none" strike="noStrike">
                        <a:solidFill>
                          <a:srgbClr val="000000"/>
                        </a:solidFill>
                        <a:effectLst/>
                        <a:latin typeface="Calibri" panose="020F0502020204030204" pitchFamily="34" charset="0"/>
                      </a:endParaRPr>
                    </a:p>
                  </a:txBody>
                  <a:tcPr marL="4183" marR="4183" marT="4183" marB="0" anchor="b"/>
                </a:tc>
                <a:extLst>
                  <a:ext uri="{0D108BD9-81ED-4DB2-BD59-A6C34878D82A}">
                    <a16:rowId xmlns:a16="http://schemas.microsoft.com/office/drawing/2014/main" val="3358597491"/>
                  </a:ext>
                </a:extLst>
              </a:tr>
              <a:tr h="697665">
                <a:tc>
                  <a:txBody>
                    <a:bodyPr/>
                    <a:lstStyle/>
                    <a:p>
                      <a:pPr algn="ctr" fontAlgn="t"/>
                      <a:r>
                        <a:rPr lang="en-NZ" sz="1000" u="none" strike="noStrike">
                          <a:effectLst/>
                        </a:rPr>
                        <a:t>E105292</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GB" sz="1000" u="none" strike="noStrike">
                          <a:effectLst/>
                        </a:rPr>
                        <a:t>40 Somerset Crescent Spreydon Christchurch 8024</a:t>
                      </a:r>
                      <a:endParaRPr lang="en-GB"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40 Somerset Crescent</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Spreydon</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t"/>
                      <a:r>
                        <a:rPr lang="en-NZ" sz="1000" u="none" strike="noStrike">
                          <a:effectLst/>
                        </a:rPr>
                        <a:t>8024</a:t>
                      </a:r>
                      <a:endParaRPr lang="en-NZ" sz="1000" b="0" i="0" u="none" strike="noStrike">
                        <a:solidFill>
                          <a:srgbClr val="000000"/>
                        </a:solidFill>
                        <a:effectLst/>
                        <a:latin typeface="Calibri" panose="020F0502020204030204" pitchFamily="34" charset="0"/>
                      </a:endParaRPr>
                    </a:p>
                  </a:txBody>
                  <a:tcPr marL="4183" marR="4183" marT="4183" marB="0"/>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GB" sz="1000" u="none" strike="noStrike">
                          <a:effectLst/>
                        </a:rPr>
                        <a:t>Emailed Moi 29/6/18. Also, substantial rebuild of church and hall carried out. School and kava rooms out back need work</a:t>
                      </a:r>
                      <a:endParaRPr lang="en-GB"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1</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ctr"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solidFill>
                      <a:srgbClr val="C7CFE9"/>
                    </a:solidFill>
                  </a:tcPr>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183" marR="4183" marT="4183" marB="0" anchor="b"/>
                </a:tc>
                <a:tc>
                  <a:txBody>
                    <a:bodyPr/>
                    <a:lstStyle/>
                    <a:p>
                      <a:pPr algn="l" fontAlgn="b"/>
                      <a:r>
                        <a:rPr lang="en-NZ" sz="1000" u="none" strike="noStrike" dirty="0">
                          <a:effectLst/>
                        </a:rPr>
                        <a:t>.</a:t>
                      </a:r>
                      <a:endParaRPr lang="en-NZ" sz="1000" b="0" i="0" u="none" strike="noStrike" dirty="0">
                        <a:solidFill>
                          <a:srgbClr val="000000"/>
                        </a:solidFill>
                        <a:effectLst/>
                        <a:latin typeface="Calibri" panose="020F0502020204030204" pitchFamily="34" charset="0"/>
                      </a:endParaRPr>
                    </a:p>
                  </a:txBody>
                  <a:tcPr marL="4183" marR="4183" marT="4183" marB="0" anchor="b"/>
                </a:tc>
                <a:extLst>
                  <a:ext uri="{0D108BD9-81ED-4DB2-BD59-A6C34878D82A}">
                    <a16:rowId xmlns:a16="http://schemas.microsoft.com/office/drawing/2014/main" val="70519429"/>
                  </a:ext>
                </a:extLst>
              </a:tr>
            </a:tbl>
          </a:graphicData>
        </a:graphic>
      </p:graphicFrame>
    </p:spTree>
    <p:extLst>
      <p:ext uri="{BB962C8B-B14F-4D97-AF65-F5344CB8AC3E}">
        <p14:creationId xmlns:p14="http://schemas.microsoft.com/office/powerpoint/2010/main" val="3058404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9ED68-A6C0-0F0E-8EB4-B6A5EEE4D573}"/>
              </a:ext>
            </a:extLst>
          </p:cNvPr>
          <p:cNvSpPr>
            <a:spLocks noGrp="1"/>
          </p:cNvSpPr>
          <p:nvPr>
            <p:ph type="title"/>
          </p:nvPr>
        </p:nvSpPr>
        <p:spPr/>
        <p:txBody>
          <a:bodyPr/>
          <a:lstStyle/>
          <a:p>
            <a:r>
              <a:rPr lang="mi-NZ" dirty="0"/>
              <a:t>FENZ Approved Evacuations</a:t>
            </a:r>
            <a:endParaRPr lang="en-NZ" dirty="0"/>
          </a:p>
        </p:txBody>
      </p:sp>
      <p:graphicFrame>
        <p:nvGraphicFramePr>
          <p:cNvPr id="5" name="Content Placeholder 4">
            <a:extLst>
              <a:ext uri="{FF2B5EF4-FFF2-40B4-BE49-F238E27FC236}">
                <a16:creationId xmlns:a16="http://schemas.microsoft.com/office/drawing/2014/main" id="{A265D8D7-9275-2923-6FDA-A4FCFEF99BFB}"/>
              </a:ext>
            </a:extLst>
          </p:cNvPr>
          <p:cNvGraphicFramePr>
            <a:graphicFrameLocks noGrp="1"/>
          </p:cNvGraphicFramePr>
          <p:nvPr>
            <p:ph idx="1"/>
            <p:extLst>
              <p:ext uri="{D42A27DB-BD31-4B8C-83A1-F6EECF244321}">
                <p14:modId xmlns:p14="http://schemas.microsoft.com/office/powerpoint/2010/main" val="2372413769"/>
              </p:ext>
            </p:extLst>
          </p:nvPr>
        </p:nvGraphicFramePr>
        <p:xfrm>
          <a:off x="1334789" y="2604165"/>
          <a:ext cx="10288642" cy="3904639"/>
        </p:xfrm>
        <a:graphic>
          <a:graphicData uri="http://schemas.openxmlformats.org/drawingml/2006/table">
            <a:tbl>
              <a:tblPr>
                <a:tableStyleId>{5C22544A-7EE6-4342-B048-85BDC9FD1C3A}</a:tableStyleId>
              </a:tblPr>
              <a:tblGrid>
                <a:gridCol w="564266">
                  <a:extLst>
                    <a:ext uri="{9D8B030D-6E8A-4147-A177-3AD203B41FA5}">
                      <a16:colId xmlns:a16="http://schemas.microsoft.com/office/drawing/2014/main" val="3207123580"/>
                    </a:ext>
                  </a:extLst>
                </a:gridCol>
                <a:gridCol w="2173633">
                  <a:extLst>
                    <a:ext uri="{9D8B030D-6E8A-4147-A177-3AD203B41FA5}">
                      <a16:colId xmlns:a16="http://schemas.microsoft.com/office/drawing/2014/main" val="1721107511"/>
                    </a:ext>
                  </a:extLst>
                </a:gridCol>
                <a:gridCol w="1087052">
                  <a:extLst>
                    <a:ext uri="{9D8B030D-6E8A-4147-A177-3AD203B41FA5}">
                      <a16:colId xmlns:a16="http://schemas.microsoft.com/office/drawing/2014/main" val="4072106231"/>
                    </a:ext>
                  </a:extLst>
                </a:gridCol>
                <a:gridCol w="782677">
                  <a:extLst>
                    <a:ext uri="{9D8B030D-6E8A-4147-A177-3AD203B41FA5}">
                      <a16:colId xmlns:a16="http://schemas.microsoft.com/office/drawing/2014/main" val="1274854826"/>
                    </a:ext>
                  </a:extLst>
                </a:gridCol>
                <a:gridCol w="793548">
                  <a:extLst>
                    <a:ext uri="{9D8B030D-6E8A-4147-A177-3AD203B41FA5}">
                      <a16:colId xmlns:a16="http://schemas.microsoft.com/office/drawing/2014/main" val="1080224403"/>
                    </a:ext>
                  </a:extLst>
                </a:gridCol>
                <a:gridCol w="456562">
                  <a:extLst>
                    <a:ext uri="{9D8B030D-6E8A-4147-A177-3AD203B41FA5}">
                      <a16:colId xmlns:a16="http://schemas.microsoft.com/office/drawing/2014/main" val="3161873973"/>
                    </a:ext>
                  </a:extLst>
                </a:gridCol>
                <a:gridCol w="543526">
                  <a:extLst>
                    <a:ext uri="{9D8B030D-6E8A-4147-A177-3AD203B41FA5}">
                      <a16:colId xmlns:a16="http://schemas.microsoft.com/office/drawing/2014/main" val="4069311489"/>
                    </a:ext>
                  </a:extLst>
                </a:gridCol>
                <a:gridCol w="554396">
                  <a:extLst>
                    <a:ext uri="{9D8B030D-6E8A-4147-A177-3AD203B41FA5}">
                      <a16:colId xmlns:a16="http://schemas.microsoft.com/office/drawing/2014/main" val="188572654"/>
                    </a:ext>
                  </a:extLst>
                </a:gridCol>
                <a:gridCol w="717454">
                  <a:extLst>
                    <a:ext uri="{9D8B030D-6E8A-4147-A177-3AD203B41FA5}">
                      <a16:colId xmlns:a16="http://schemas.microsoft.com/office/drawing/2014/main" val="4112443408"/>
                    </a:ext>
                  </a:extLst>
                </a:gridCol>
                <a:gridCol w="706584">
                  <a:extLst>
                    <a:ext uri="{9D8B030D-6E8A-4147-A177-3AD203B41FA5}">
                      <a16:colId xmlns:a16="http://schemas.microsoft.com/office/drawing/2014/main" val="1325222564"/>
                    </a:ext>
                  </a:extLst>
                </a:gridCol>
                <a:gridCol w="695713">
                  <a:extLst>
                    <a:ext uri="{9D8B030D-6E8A-4147-A177-3AD203B41FA5}">
                      <a16:colId xmlns:a16="http://schemas.microsoft.com/office/drawing/2014/main" val="4086603873"/>
                    </a:ext>
                  </a:extLst>
                </a:gridCol>
                <a:gridCol w="608749">
                  <a:extLst>
                    <a:ext uri="{9D8B030D-6E8A-4147-A177-3AD203B41FA5}">
                      <a16:colId xmlns:a16="http://schemas.microsoft.com/office/drawing/2014/main" val="3801969151"/>
                    </a:ext>
                  </a:extLst>
                </a:gridCol>
                <a:gridCol w="604482">
                  <a:extLst>
                    <a:ext uri="{9D8B030D-6E8A-4147-A177-3AD203B41FA5}">
                      <a16:colId xmlns:a16="http://schemas.microsoft.com/office/drawing/2014/main" val="684211651"/>
                    </a:ext>
                  </a:extLst>
                </a:gridCol>
              </a:tblGrid>
              <a:tr h="653385">
                <a:tc>
                  <a:txBody>
                    <a:bodyPr/>
                    <a:lstStyle/>
                    <a:p>
                      <a:pPr algn="ctr" fontAlgn="t"/>
                      <a:r>
                        <a:rPr lang="en-NZ" sz="1000" b="1" u="none" strike="noStrike" dirty="0">
                          <a:solidFill>
                            <a:schemeClr val="bg1"/>
                          </a:solidFill>
                          <a:effectLst/>
                        </a:rPr>
                        <a:t>Risk id</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dirty="0">
                          <a:solidFill>
                            <a:schemeClr val="bg1"/>
                          </a:solidFill>
                          <a:effectLst/>
                        </a:rPr>
                        <a:t>Item description</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dirty="0">
                          <a:solidFill>
                            <a:schemeClr val="bg1"/>
                          </a:solidFill>
                          <a:effectLst/>
                        </a:rPr>
                        <a:t>Street Address</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dirty="0">
                          <a:solidFill>
                            <a:schemeClr val="bg1"/>
                          </a:solidFill>
                          <a:effectLst/>
                        </a:rPr>
                        <a:t>Suburb</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a:solidFill>
                            <a:schemeClr val="bg1"/>
                          </a:solidFill>
                          <a:effectLst/>
                        </a:rPr>
                        <a:t>Town / City</a:t>
                      </a:r>
                      <a:endParaRPr lang="en-NZ" sz="1000" b="1" i="0" u="none" strike="noStrike">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ctr" fontAlgn="t"/>
                      <a:r>
                        <a:rPr lang="en-NZ" sz="1000" b="1" u="none" strike="noStrike" dirty="0">
                          <a:solidFill>
                            <a:schemeClr val="bg1"/>
                          </a:solidFill>
                          <a:effectLst/>
                        </a:rPr>
                        <a:t>Post Code</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dirty="0">
                          <a:solidFill>
                            <a:schemeClr val="bg1"/>
                          </a:solidFill>
                          <a:effectLst/>
                        </a:rPr>
                        <a:t>100&gt; people</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dirty="0">
                          <a:solidFill>
                            <a:schemeClr val="bg1"/>
                          </a:solidFill>
                          <a:effectLst/>
                        </a:rPr>
                        <a:t>10&gt; workers</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dirty="0">
                          <a:solidFill>
                            <a:schemeClr val="bg1"/>
                          </a:solidFill>
                          <a:effectLst/>
                        </a:rPr>
                        <a:t>6&gt; sleep, unless 3&lt; households</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dirty="0">
                          <a:solidFill>
                            <a:schemeClr val="bg1"/>
                          </a:solidFill>
                          <a:effectLst/>
                        </a:rPr>
                        <a:t>Hazardous substances</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dirty="0">
                          <a:solidFill>
                            <a:schemeClr val="bg1"/>
                          </a:solidFill>
                          <a:effectLst/>
                        </a:rPr>
                        <a:t>Early childhood, medical, disabled</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dirty="0">
                          <a:solidFill>
                            <a:schemeClr val="bg1"/>
                          </a:solidFill>
                          <a:effectLst/>
                        </a:rPr>
                        <a:t>Required</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tc>
                  <a:txBody>
                    <a:bodyPr/>
                    <a:lstStyle/>
                    <a:p>
                      <a:pPr algn="l" fontAlgn="t"/>
                      <a:r>
                        <a:rPr lang="en-NZ" sz="1000" b="1" u="none" strike="noStrike" dirty="0">
                          <a:solidFill>
                            <a:schemeClr val="bg1"/>
                          </a:solidFill>
                          <a:effectLst/>
                        </a:rPr>
                        <a:t>Approval Issued</a:t>
                      </a:r>
                      <a:endParaRPr lang="en-NZ" sz="1000" b="1" i="0" u="none" strike="noStrike" dirty="0">
                        <a:solidFill>
                          <a:schemeClr val="bg1"/>
                        </a:solidFill>
                        <a:effectLst/>
                        <a:latin typeface="Calibri" panose="020F0502020204030204" pitchFamily="34" charset="0"/>
                      </a:endParaRPr>
                    </a:p>
                  </a:txBody>
                  <a:tcPr marL="4482" marR="4482" marT="4482" marB="0">
                    <a:solidFill>
                      <a:srgbClr val="001489"/>
                    </a:solidFill>
                  </a:tcPr>
                </a:tc>
                <a:extLst>
                  <a:ext uri="{0D108BD9-81ED-4DB2-BD59-A6C34878D82A}">
                    <a16:rowId xmlns:a16="http://schemas.microsoft.com/office/drawing/2014/main" val="1350309811"/>
                  </a:ext>
                </a:extLst>
              </a:tr>
              <a:tr h="392981">
                <a:tc>
                  <a:txBody>
                    <a:bodyPr/>
                    <a:lstStyle/>
                    <a:p>
                      <a:pPr algn="ctr" fontAlgn="t"/>
                      <a:r>
                        <a:rPr lang="en-NZ" sz="1000" u="none" strike="noStrike">
                          <a:effectLst/>
                        </a:rPr>
                        <a:t>E102020</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GB" sz="1000" u="none" strike="noStrike" dirty="0">
                          <a:effectLst/>
                        </a:rPr>
                        <a:t>158 </a:t>
                      </a:r>
                      <a:r>
                        <a:rPr lang="en-GB" sz="1000" u="none" strike="noStrike" dirty="0" err="1">
                          <a:effectLst/>
                        </a:rPr>
                        <a:t>Opawa</a:t>
                      </a:r>
                      <a:r>
                        <a:rPr lang="en-GB" sz="1000" u="none" strike="noStrike" dirty="0">
                          <a:effectLst/>
                        </a:rPr>
                        <a:t> Road Community Ministry 158 </a:t>
                      </a:r>
                      <a:r>
                        <a:rPr lang="en-GB" sz="1000" u="none" strike="noStrike" dirty="0" err="1">
                          <a:effectLst/>
                        </a:rPr>
                        <a:t>Opawa</a:t>
                      </a:r>
                      <a:r>
                        <a:rPr lang="en-GB" sz="1000" u="none" strike="noStrike" dirty="0">
                          <a:effectLst/>
                        </a:rPr>
                        <a:t> Road Hillsborough Christchurch 8022</a:t>
                      </a:r>
                      <a:endParaRPr lang="en-GB" sz="1000" b="0" i="0" u="none" strike="noStrike" dirty="0">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158 Opawa Road</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Hillsborough</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ctr" fontAlgn="t"/>
                      <a:r>
                        <a:rPr lang="en-NZ" sz="1000" u="none" strike="noStrike">
                          <a:effectLst/>
                        </a:rPr>
                        <a:t>8022</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b"/>
                      <a:r>
                        <a:rPr lang="en-NZ" sz="1000" u="none" strike="noStrike" dirty="0">
                          <a:effectLst/>
                        </a:rPr>
                        <a:t>Yes</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YES</a:t>
                      </a:r>
                      <a:endParaRPr lang="en-NZ" sz="1000" b="1"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extLst>
                  <a:ext uri="{0D108BD9-81ED-4DB2-BD59-A6C34878D82A}">
                    <a16:rowId xmlns:a16="http://schemas.microsoft.com/office/drawing/2014/main" val="3037665760"/>
                  </a:ext>
                </a:extLst>
              </a:tr>
              <a:tr h="392981">
                <a:tc>
                  <a:txBody>
                    <a:bodyPr/>
                    <a:lstStyle/>
                    <a:p>
                      <a:pPr algn="ctr" fontAlgn="t"/>
                      <a:r>
                        <a:rPr lang="en-NZ" sz="1000" u="none" strike="noStrike">
                          <a:effectLst/>
                        </a:rPr>
                        <a:t>E110450</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GB" sz="1000" u="none" strike="noStrike">
                          <a:effectLst/>
                        </a:rPr>
                        <a:t>New Brighton Union Church Union Street New Brighton Christchurch 8061</a:t>
                      </a:r>
                      <a:endParaRPr lang="en-GB"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dirty="0">
                          <a:effectLst/>
                        </a:rPr>
                        <a:t>24 Union Street</a:t>
                      </a:r>
                      <a:endParaRPr lang="en-NZ" sz="1000" b="0" i="0" u="none" strike="noStrike" dirty="0">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New Brighton</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dirty="0">
                          <a:effectLst/>
                        </a:rPr>
                        <a:t>Christchurch</a:t>
                      </a:r>
                      <a:endParaRPr lang="en-NZ" sz="1000" b="0" i="0" u="none" strike="noStrike" dirty="0">
                        <a:solidFill>
                          <a:srgbClr val="000000"/>
                        </a:solidFill>
                        <a:effectLst/>
                        <a:latin typeface="Calibri" panose="020F0502020204030204" pitchFamily="34" charset="0"/>
                      </a:endParaRPr>
                    </a:p>
                  </a:txBody>
                  <a:tcPr marL="4482" marR="4482" marT="4482" marB="0"/>
                </a:tc>
                <a:tc>
                  <a:txBody>
                    <a:bodyPr/>
                    <a:lstStyle/>
                    <a:p>
                      <a:pPr algn="ctr" fontAlgn="t"/>
                      <a:r>
                        <a:rPr lang="en-NZ" sz="1000" u="none" strike="noStrike">
                          <a:effectLst/>
                        </a:rPr>
                        <a:t>8061</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b"/>
                      <a:r>
                        <a:rPr lang="en-NZ" sz="1000" u="none" strike="noStrike">
                          <a:effectLst/>
                        </a:rPr>
                        <a:t>Yes</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YES</a:t>
                      </a:r>
                      <a:endParaRPr lang="en-NZ" sz="1000" b="1"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extLst>
                  <a:ext uri="{0D108BD9-81ED-4DB2-BD59-A6C34878D82A}">
                    <a16:rowId xmlns:a16="http://schemas.microsoft.com/office/drawing/2014/main" val="1418004307"/>
                  </a:ext>
                </a:extLst>
              </a:tr>
              <a:tr h="202104">
                <a:tc>
                  <a:txBody>
                    <a:bodyPr/>
                    <a:lstStyle/>
                    <a:p>
                      <a:pPr algn="ctr" fontAlgn="t"/>
                      <a:r>
                        <a:rPr lang="en-NZ" sz="1000" u="none" strike="noStrike">
                          <a:effectLst/>
                        </a:rPr>
                        <a:t>E101665</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GB" sz="1000" u="none" strike="noStrike">
                          <a:effectLst/>
                        </a:rPr>
                        <a:t>10A Grange Street Opawa Christchurch 8022</a:t>
                      </a:r>
                      <a:endParaRPr lang="en-GB"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10A Grange Street</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Opawa</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ctr" fontAlgn="t"/>
                      <a:r>
                        <a:rPr lang="en-NZ" sz="1000" u="none" strike="noStrike">
                          <a:effectLst/>
                        </a:rPr>
                        <a:t>8022</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extLst>
                  <a:ext uri="{0D108BD9-81ED-4DB2-BD59-A6C34878D82A}">
                    <a16:rowId xmlns:a16="http://schemas.microsoft.com/office/drawing/2014/main" val="1538425432"/>
                  </a:ext>
                </a:extLst>
              </a:tr>
              <a:tr h="202104">
                <a:tc>
                  <a:txBody>
                    <a:bodyPr/>
                    <a:lstStyle/>
                    <a:p>
                      <a:pPr algn="ctr" fontAlgn="t"/>
                      <a:r>
                        <a:rPr lang="en-NZ" sz="1000" u="none" strike="noStrike">
                          <a:effectLst/>
                        </a:rPr>
                        <a:t>E110873</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GB" sz="1000" u="none" strike="noStrike">
                          <a:effectLst/>
                        </a:rPr>
                        <a:t>Garage - 9 Aynsley Terrace Christchurch 8022</a:t>
                      </a:r>
                      <a:endParaRPr lang="en-GB"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9 Aynsley Terrace</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ctr" fontAlgn="t"/>
                      <a:r>
                        <a:rPr lang="en-NZ" sz="1000" u="none" strike="noStrike">
                          <a:effectLst/>
                        </a:rPr>
                        <a:t>8022</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extLst>
                  <a:ext uri="{0D108BD9-81ED-4DB2-BD59-A6C34878D82A}">
                    <a16:rowId xmlns:a16="http://schemas.microsoft.com/office/drawing/2014/main" val="2356528541"/>
                  </a:ext>
                </a:extLst>
              </a:tr>
              <a:tr h="392981">
                <a:tc>
                  <a:txBody>
                    <a:bodyPr/>
                    <a:lstStyle/>
                    <a:p>
                      <a:pPr algn="ctr" fontAlgn="t"/>
                      <a:r>
                        <a:rPr lang="en-NZ" sz="1000" u="none" strike="noStrike">
                          <a:effectLst/>
                        </a:rPr>
                        <a:t>E101649</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GB" sz="1000" u="none" strike="noStrike">
                          <a:effectLst/>
                        </a:rPr>
                        <a:t>New Brighton Union Parish Hall 24 24 Union Street New Brighton Christchurch 8061</a:t>
                      </a:r>
                      <a:endParaRPr lang="en-GB"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24 Union Street</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New Brighton</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ctr" fontAlgn="t"/>
                      <a:r>
                        <a:rPr lang="en-NZ" sz="1000" u="none" strike="noStrike">
                          <a:effectLst/>
                        </a:rPr>
                        <a:t>8061</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b"/>
                      <a:r>
                        <a:rPr lang="en-NZ" sz="1000" u="none" strike="noStrike">
                          <a:effectLst/>
                        </a:rPr>
                        <a:t>Yes</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YES</a:t>
                      </a:r>
                      <a:endParaRPr lang="en-NZ" sz="1000" b="1"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extLst>
                  <a:ext uri="{0D108BD9-81ED-4DB2-BD59-A6C34878D82A}">
                    <a16:rowId xmlns:a16="http://schemas.microsoft.com/office/drawing/2014/main" val="724240727"/>
                  </a:ext>
                </a:extLst>
              </a:tr>
              <a:tr h="392981">
                <a:tc>
                  <a:txBody>
                    <a:bodyPr/>
                    <a:lstStyle/>
                    <a:p>
                      <a:pPr algn="ctr" fontAlgn="t"/>
                      <a:r>
                        <a:rPr lang="en-NZ" sz="1000" u="none" strike="noStrike">
                          <a:effectLst/>
                        </a:rPr>
                        <a:t>E101668</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120 Colombo Street Beckenham 120 Colombo Street Beckenham Christchurch 8023</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120 Colombo Street</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Beckenham</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ctr" fontAlgn="t"/>
                      <a:r>
                        <a:rPr lang="en-NZ" sz="1000" u="none" strike="noStrike">
                          <a:effectLst/>
                        </a:rPr>
                        <a:t>8023</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extLst>
                  <a:ext uri="{0D108BD9-81ED-4DB2-BD59-A6C34878D82A}">
                    <a16:rowId xmlns:a16="http://schemas.microsoft.com/office/drawing/2014/main" val="684600734"/>
                  </a:ext>
                </a:extLst>
              </a:tr>
              <a:tr h="392981">
                <a:tc>
                  <a:txBody>
                    <a:bodyPr/>
                    <a:lstStyle/>
                    <a:p>
                      <a:pPr algn="ctr" fontAlgn="t"/>
                      <a:r>
                        <a:rPr lang="en-NZ" sz="1000" u="none" strike="noStrike">
                          <a:effectLst/>
                        </a:rPr>
                        <a:t>E101664</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GB" sz="1000" u="none" strike="noStrike">
                          <a:effectLst/>
                        </a:rPr>
                        <a:t>Opawa Community Church 3 - 7 Aynsl 3 - 7 Aynsley Terrace Hillsborough Christchurch 8022</a:t>
                      </a:r>
                      <a:endParaRPr lang="en-GB"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3 - 7 Aynsley Terrace</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Hillsborough</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ctr" fontAlgn="t"/>
                      <a:r>
                        <a:rPr lang="en-NZ" sz="1000" u="none" strike="noStrike">
                          <a:effectLst/>
                        </a:rPr>
                        <a:t>8022</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b"/>
                      <a:r>
                        <a:rPr lang="en-NZ" sz="1000" u="none" strike="noStrike">
                          <a:effectLst/>
                        </a:rPr>
                        <a:t>Yes</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 </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YES</a:t>
                      </a:r>
                      <a:endParaRPr lang="en-NZ" sz="1000" b="1"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extLst>
                  <a:ext uri="{0D108BD9-81ED-4DB2-BD59-A6C34878D82A}">
                    <a16:rowId xmlns:a16="http://schemas.microsoft.com/office/drawing/2014/main" val="3424898050"/>
                  </a:ext>
                </a:extLst>
              </a:tr>
              <a:tr h="392981">
                <a:tc>
                  <a:txBody>
                    <a:bodyPr/>
                    <a:lstStyle/>
                    <a:p>
                      <a:pPr algn="ctr" fontAlgn="t"/>
                      <a:r>
                        <a:rPr lang="en-NZ" sz="1000" u="none" strike="noStrike">
                          <a:effectLst/>
                        </a:rPr>
                        <a:t>E105292</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GB" sz="1000" u="none" strike="noStrike">
                          <a:effectLst/>
                        </a:rPr>
                        <a:t>40 Somerset Crescent Spreydon Christchurch 8024</a:t>
                      </a:r>
                      <a:endParaRPr lang="en-GB"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40 Somerset Crescent</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Spreydon</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t"/>
                      <a:r>
                        <a:rPr lang="en-NZ" sz="1000" u="none" strike="noStrike">
                          <a:effectLst/>
                        </a:rPr>
                        <a:t>Christchurch</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ctr" fontAlgn="t"/>
                      <a:r>
                        <a:rPr lang="en-NZ" sz="1000" u="none" strike="noStrike">
                          <a:effectLst/>
                        </a:rPr>
                        <a:t>8024</a:t>
                      </a:r>
                      <a:endParaRPr lang="en-NZ" sz="1000" b="0" i="0" u="none" strike="noStrike">
                        <a:solidFill>
                          <a:srgbClr val="000000"/>
                        </a:solidFill>
                        <a:effectLst/>
                        <a:latin typeface="Calibri" panose="020F0502020204030204" pitchFamily="34" charset="0"/>
                      </a:endParaRPr>
                    </a:p>
                  </a:txBody>
                  <a:tcPr marL="4482" marR="4482" marT="4482" marB="0"/>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No</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a:effectLst/>
                        </a:rPr>
                        <a:t>No</a:t>
                      </a:r>
                      <a:endParaRPr lang="en-NZ" sz="1000" b="0" i="0" u="none" strike="noStrike">
                        <a:solidFill>
                          <a:srgbClr val="000000"/>
                        </a:solidFill>
                        <a:effectLst/>
                        <a:latin typeface="Calibri" panose="020F0502020204030204" pitchFamily="34" charset="0"/>
                      </a:endParaRPr>
                    </a:p>
                  </a:txBody>
                  <a:tcPr marL="4482" marR="4482" marT="4482" marB="0" anchor="b">
                    <a:solidFill>
                      <a:srgbClr val="C7CFE9"/>
                    </a:solidFill>
                  </a:tcPr>
                </a:tc>
                <a:tc>
                  <a:txBody>
                    <a:bodyPr/>
                    <a:lstStyle/>
                    <a:p>
                      <a:pPr algn="l" fontAlgn="b"/>
                      <a:r>
                        <a:rPr lang="en-NZ" sz="1000" u="none" strike="noStrike" dirty="0">
                          <a:effectLst/>
                        </a:rPr>
                        <a:t> </a:t>
                      </a:r>
                      <a:endParaRPr lang="en-NZ" sz="1000" b="0" i="0" u="none" strike="noStrike" dirty="0">
                        <a:solidFill>
                          <a:srgbClr val="000000"/>
                        </a:solidFill>
                        <a:effectLst/>
                        <a:latin typeface="Calibri" panose="020F0502020204030204" pitchFamily="34" charset="0"/>
                      </a:endParaRPr>
                    </a:p>
                  </a:txBody>
                  <a:tcPr marL="4482" marR="4482" marT="4482" marB="0" anchor="b">
                    <a:solidFill>
                      <a:srgbClr val="C7CFE9"/>
                    </a:solidFill>
                  </a:tcPr>
                </a:tc>
                <a:extLst>
                  <a:ext uri="{0D108BD9-81ED-4DB2-BD59-A6C34878D82A}">
                    <a16:rowId xmlns:a16="http://schemas.microsoft.com/office/drawing/2014/main" val="4190218310"/>
                  </a:ext>
                </a:extLst>
              </a:tr>
            </a:tbl>
          </a:graphicData>
        </a:graphic>
      </p:graphicFrame>
      <p:sp>
        <p:nvSpPr>
          <p:cNvPr id="4" name="Slide Number Placeholder 3">
            <a:extLst>
              <a:ext uri="{FF2B5EF4-FFF2-40B4-BE49-F238E27FC236}">
                <a16:creationId xmlns:a16="http://schemas.microsoft.com/office/drawing/2014/main" id="{E14E3851-A9C2-59E1-8A9C-FACA27772F3F}"/>
              </a:ext>
            </a:extLst>
          </p:cNvPr>
          <p:cNvSpPr>
            <a:spLocks noGrp="1"/>
          </p:cNvSpPr>
          <p:nvPr>
            <p:ph type="sldNum" sz="quarter" idx="12"/>
          </p:nvPr>
        </p:nvSpPr>
        <p:spPr/>
        <p:txBody>
          <a:bodyPr/>
          <a:lstStyle/>
          <a:p>
            <a:fld id="{A7B37317-5730-47F1-B7FE-A237834E48C9}" type="slidenum">
              <a:rPr lang="en-NZ" smtClean="0"/>
              <a:t>14</a:t>
            </a:fld>
            <a:endParaRPr lang="en-NZ" dirty="0"/>
          </a:p>
        </p:txBody>
      </p:sp>
    </p:spTree>
    <p:extLst>
      <p:ext uri="{BB962C8B-B14F-4D97-AF65-F5344CB8AC3E}">
        <p14:creationId xmlns:p14="http://schemas.microsoft.com/office/powerpoint/2010/main" val="587010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F3002-4881-DD65-BDBA-89B1607BEADE}"/>
              </a:ext>
            </a:extLst>
          </p:cNvPr>
          <p:cNvSpPr>
            <a:spLocks noGrp="1"/>
          </p:cNvSpPr>
          <p:nvPr>
            <p:ph type="title"/>
          </p:nvPr>
        </p:nvSpPr>
        <p:spPr/>
        <p:txBody>
          <a:bodyPr/>
          <a:lstStyle/>
          <a:p>
            <a:r>
              <a:rPr lang="mi-NZ" dirty="0"/>
              <a:t>FENZ Results</a:t>
            </a:r>
            <a:endParaRPr lang="en-NZ" dirty="0"/>
          </a:p>
        </p:txBody>
      </p:sp>
      <p:sp>
        <p:nvSpPr>
          <p:cNvPr id="4" name="Slide Number Placeholder 3">
            <a:extLst>
              <a:ext uri="{FF2B5EF4-FFF2-40B4-BE49-F238E27FC236}">
                <a16:creationId xmlns:a16="http://schemas.microsoft.com/office/drawing/2014/main" id="{659AB774-7B39-3DA8-6F76-A0B3235AB270}"/>
              </a:ext>
            </a:extLst>
          </p:cNvPr>
          <p:cNvSpPr>
            <a:spLocks noGrp="1"/>
          </p:cNvSpPr>
          <p:nvPr>
            <p:ph type="sldNum" sz="quarter" idx="12"/>
          </p:nvPr>
        </p:nvSpPr>
        <p:spPr/>
        <p:txBody>
          <a:bodyPr/>
          <a:lstStyle/>
          <a:p>
            <a:fld id="{A7B37317-5730-47F1-B7FE-A237834E48C9}" type="slidenum">
              <a:rPr lang="en-NZ" smtClean="0"/>
              <a:t>15</a:t>
            </a:fld>
            <a:endParaRPr lang="en-NZ" dirty="0"/>
          </a:p>
        </p:txBody>
      </p:sp>
      <p:pic>
        <p:nvPicPr>
          <p:cNvPr id="10" name="Picture 9">
            <a:extLst>
              <a:ext uri="{FF2B5EF4-FFF2-40B4-BE49-F238E27FC236}">
                <a16:creationId xmlns:a16="http://schemas.microsoft.com/office/drawing/2014/main" id="{3BBBB1FE-4FCA-357E-6F5C-85D56F33CD7B}"/>
              </a:ext>
            </a:extLst>
          </p:cNvPr>
          <p:cNvPicPr>
            <a:picLocks noChangeAspect="1"/>
          </p:cNvPicPr>
          <p:nvPr/>
        </p:nvPicPr>
        <p:blipFill>
          <a:blip r:embed="rId2"/>
          <a:stretch>
            <a:fillRect/>
          </a:stretch>
        </p:blipFill>
        <p:spPr>
          <a:xfrm>
            <a:off x="-31532" y="2241875"/>
            <a:ext cx="12192000" cy="1207588"/>
          </a:xfrm>
          <a:prstGeom prst="rect">
            <a:avLst/>
          </a:prstGeom>
        </p:spPr>
      </p:pic>
      <p:pic>
        <p:nvPicPr>
          <p:cNvPr id="12" name="Picture 11">
            <a:extLst>
              <a:ext uri="{FF2B5EF4-FFF2-40B4-BE49-F238E27FC236}">
                <a16:creationId xmlns:a16="http://schemas.microsoft.com/office/drawing/2014/main" id="{3FE18599-AB41-E39B-537F-F4680696124F}"/>
              </a:ext>
            </a:extLst>
          </p:cNvPr>
          <p:cNvPicPr>
            <a:picLocks noChangeAspect="1"/>
          </p:cNvPicPr>
          <p:nvPr/>
        </p:nvPicPr>
        <p:blipFill rotWithShape="1">
          <a:blip r:embed="rId3"/>
          <a:srcRect t="34895"/>
          <a:stretch/>
        </p:blipFill>
        <p:spPr>
          <a:xfrm>
            <a:off x="1160561" y="3449463"/>
            <a:ext cx="4935439" cy="3090558"/>
          </a:xfrm>
          <a:prstGeom prst="rect">
            <a:avLst/>
          </a:prstGeom>
          <a:ln>
            <a:solidFill>
              <a:schemeClr val="accent1"/>
            </a:solidFill>
          </a:ln>
        </p:spPr>
      </p:pic>
      <p:pic>
        <p:nvPicPr>
          <p:cNvPr id="14" name="Picture 13">
            <a:extLst>
              <a:ext uri="{FF2B5EF4-FFF2-40B4-BE49-F238E27FC236}">
                <a16:creationId xmlns:a16="http://schemas.microsoft.com/office/drawing/2014/main" id="{3859F423-61A3-04BE-04AA-999977FC1DC7}"/>
              </a:ext>
            </a:extLst>
          </p:cNvPr>
          <p:cNvPicPr>
            <a:picLocks noChangeAspect="1"/>
          </p:cNvPicPr>
          <p:nvPr/>
        </p:nvPicPr>
        <p:blipFill>
          <a:blip r:embed="rId4"/>
          <a:stretch>
            <a:fillRect/>
          </a:stretch>
        </p:blipFill>
        <p:spPr>
          <a:xfrm>
            <a:off x="6137385" y="3500387"/>
            <a:ext cx="5676546" cy="2761563"/>
          </a:xfrm>
          <a:prstGeom prst="rect">
            <a:avLst/>
          </a:prstGeom>
          <a:ln>
            <a:solidFill>
              <a:schemeClr val="accent1"/>
            </a:solidFill>
          </a:ln>
        </p:spPr>
      </p:pic>
    </p:spTree>
    <p:extLst>
      <p:ext uri="{BB962C8B-B14F-4D97-AF65-F5344CB8AC3E}">
        <p14:creationId xmlns:p14="http://schemas.microsoft.com/office/powerpoint/2010/main" val="1412979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14" name="Picture 18" descr="Phone Logo&quot; Images – Browse 510 Stock Photos, Vectors, and Video | Adobe  Stock">
            <a:extLst>
              <a:ext uri="{FF2B5EF4-FFF2-40B4-BE49-F238E27FC236}">
                <a16:creationId xmlns:a16="http://schemas.microsoft.com/office/drawing/2014/main" id="{E220EEE6-907B-456D-A4DD-E2F8DF5B33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90235" y="3099734"/>
            <a:ext cx="2419350" cy="188595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Our crest and logo | Napier City Council">
            <a:extLst>
              <a:ext uri="{FF2B5EF4-FFF2-40B4-BE49-F238E27FC236}">
                <a16:creationId xmlns:a16="http://schemas.microsoft.com/office/drawing/2014/main" id="{1E097117-185E-5743-A32A-4DB77BD6A0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8738" y="3099734"/>
            <a:ext cx="1214438" cy="97251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3914540-29EB-9B88-9DF5-22EBED1597D2}"/>
              </a:ext>
            </a:extLst>
          </p:cNvPr>
          <p:cNvSpPr>
            <a:spLocks noGrp="1"/>
          </p:cNvSpPr>
          <p:nvPr>
            <p:ph type="title"/>
          </p:nvPr>
        </p:nvSpPr>
        <p:spPr/>
        <p:txBody>
          <a:bodyPr/>
          <a:lstStyle/>
          <a:p>
            <a:r>
              <a:rPr lang="mi-NZ" dirty="0"/>
              <a:t>Verification Sources</a:t>
            </a:r>
            <a:endParaRPr lang="en-NZ" dirty="0"/>
          </a:p>
        </p:txBody>
      </p:sp>
      <p:sp>
        <p:nvSpPr>
          <p:cNvPr id="4" name="Slide Number Placeholder 3">
            <a:extLst>
              <a:ext uri="{FF2B5EF4-FFF2-40B4-BE49-F238E27FC236}">
                <a16:creationId xmlns:a16="http://schemas.microsoft.com/office/drawing/2014/main" id="{F4AE255A-F055-A112-5ED2-F004BD6AE1F6}"/>
              </a:ext>
            </a:extLst>
          </p:cNvPr>
          <p:cNvSpPr>
            <a:spLocks noGrp="1"/>
          </p:cNvSpPr>
          <p:nvPr>
            <p:ph type="sldNum" sz="quarter" idx="12"/>
          </p:nvPr>
        </p:nvSpPr>
        <p:spPr/>
        <p:txBody>
          <a:bodyPr/>
          <a:lstStyle/>
          <a:p>
            <a:fld id="{A7B37317-5730-47F1-B7FE-A237834E48C9}" type="slidenum">
              <a:rPr lang="en-NZ" smtClean="0"/>
              <a:t>16</a:t>
            </a:fld>
            <a:endParaRPr lang="en-NZ" dirty="0"/>
          </a:p>
        </p:txBody>
      </p:sp>
      <p:graphicFrame>
        <p:nvGraphicFramePr>
          <p:cNvPr id="6" name="Table 6">
            <a:extLst>
              <a:ext uri="{FF2B5EF4-FFF2-40B4-BE49-F238E27FC236}">
                <a16:creationId xmlns:a16="http://schemas.microsoft.com/office/drawing/2014/main" id="{D7E87BE0-99DD-ADD2-F4BA-9ADC2976C2D3}"/>
              </a:ext>
            </a:extLst>
          </p:cNvPr>
          <p:cNvGraphicFramePr>
            <a:graphicFrameLocks noGrp="1"/>
          </p:cNvGraphicFramePr>
          <p:nvPr>
            <p:ph idx="1"/>
            <p:extLst>
              <p:ext uri="{D42A27DB-BD31-4B8C-83A1-F6EECF244321}">
                <p14:modId xmlns:p14="http://schemas.microsoft.com/office/powerpoint/2010/main" val="2227955559"/>
              </p:ext>
            </p:extLst>
          </p:nvPr>
        </p:nvGraphicFramePr>
        <p:xfrm>
          <a:off x="1328738" y="2643188"/>
          <a:ext cx="10242549" cy="741680"/>
        </p:xfrm>
        <a:graphic>
          <a:graphicData uri="http://schemas.openxmlformats.org/drawingml/2006/table">
            <a:tbl>
              <a:tblPr firstRow="1" bandRow="1">
                <a:tableStyleId>{5C22544A-7EE6-4342-B048-85BDC9FD1C3A}</a:tableStyleId>
              </a:tblPr>
              <a:tblGrid>
                <a:gridCol w="3414183">
                  <a:extLst>
                    <a:ext uri="{9D8B030D-6E8A-4147-A177-3AD203B41FA5}">
                      <a16:colId xmlns:a16="http://schemas.microsoft.com/office/drawing/2014/main" val="1317323210"/>
                    </a:ext>
                  </a:extLst>
                </a:gridCol>
                <a:gridCol w="3414183">
                  <a:extLst>
                    <a:ext uri="{9D8B030D-6E8A-4147-A177-3AD203B41FA5}">
                      <a16:colId xmlns:a16="http://schemas.microsoft.com/office/drawing/2014/main" val="1093925912"/>
                    </a:ext>
                  </a:extLst>
                </a:gridCol>
                <a:gridCol w="3414183">
                  <a:extLst>
                    <a:ext uri="{9D8B030D-6E8A-4147-A177-3AD203B41FA5}">
                      <a16:colId xmlns:a16="http://schemas.microsoft.com/office/drawing/2014/main" val="2000717803"/>
                    </a:ext>
                  </a:extLst>
                </a:gridCol>
              </a:tblGrid>
              <a:tr h="370840">
                <a:tc>
                  <a:txBody>
                    <a:bodyPr/>
                    <a:lstStyle/>
                    <a:p>
                      <a:r>
                        <a:rPr lang="mi-NZ" dirty="0"/>
                        <a:t>Councils</a:t>
                      </a:r>
                      <a:endParaRPr lang="en-NZ" dirty="0"/>
                    </a:p>
                  </a:txBody>
                  <a:tcPr/>
                </a:tc>
                <a:tc>
                  <a:txBody>
                    <a:bodyPr/>
                    <a:lstStyle/>
                    <a:p>
                      <a:r>
                        <a:rPr lang="mi-NZ" dirty="0"/>
                        <a:t>FENZ</a:t>
                      </a:r>
                      <a:endParaRPr lang="en-NZ" dirty="0"/>
                    </a:p>
                  </a:txBody>
                  <a:tcPr/>
                </a:tc>
                <a:tc>
                  <a:txBody>
                    <a:bodyPr/>
                    <a:lstStyle/>
                    <a:p>
                      <a:r>
                        <a:rPr lang="mi-NZ" dirty="0"/>
                        <a:t>The personal touch</a:t>
                      </a:r>
                      <a:endParaRPr lang="en-NZ" dirty="0"/>
                    </a:p>
                  </a:txBody>
                  <a:tcPr/>
                </a:tc>
                <a:extLst>
                  <a:ext uri="{0D108BD9-81ED-4DB2-BD59-A6C34878D82A}">
                    <a16:rowId xmlns:a16="http://schemas.microsoft.com/office/drawing/2014/main" val="1572927968"/>
                  </a:ext>
                </a:extLst>
              </a:tr>
              <a:tr h="370840">
                <a:tc>
                  <a:txBody>
                    <a:bodyPr/>
                    <a:lstStyle/>
                    <a:p>
                      <a:endParaRPr lang="en-NZ" dirty="0"/>
                    </a:p>
                  </a:txBody>
                  <a:tcPr>
                    <a:noFill/>
                  </a:tcPr>
                </a:tc>
                <a:tc>
                  <a:txBody>
                    <a:bodyPr/>
                    <a:lstStyle/>
                    <a:p>
                      <a:endParaRPr lang="en-NZ" dirty="0"/>
                    </a:p>
                  </a:txBody>
                  <a:tcPr>
                    <a:noFill/>
                  </a:tcPr>
                </a:tc>
                <a:tc>
                  <a:txBody>
                    <a:bodyPr/>
                    <a:lstStyle/>
                    <a:p>
                      <a:endParaRPr lang="en-NZ" dirty="0"/>
                    </a:p>
                  </a:txBody>
                  <a:tcPr>
                    <a:noFill/>
                  </a:tcPr>
                </a:tc>
                <a:extLst>
                  <a:ext uri="{0D108BD9-81ED-4DB2-BD59-A6C34878D82A}">
                    <a16:rowId xmlns:a16="http://schemas.microsoft.com/office/drawing/2014/main" val="3232243979"/>
                  </a:ext>
                </a:extLst>
              </a:tr>
            </a:tbl>
          </a:graphicData>
        </a:graphic>
      </p:graphicFrame>
      <p:pic>
        <p:nvPicPr>
          <p:cNvPr id="7" name="Picture 2" descr="Auckland Council – Logos Download">
            <a:extLst>
              <a:ext uri="{FF2B5EF4-FFF2-40B4-BE49-F238E27FC236}">
                <a16:creationId xmlns:a16="http://schemas.microsoft.com/office/drawing/2014/main" id="{92E1BFE7-D9A9-17C1-E549-382364EC1D3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8739" y="5249648"/>
            <a:ext cx="1631838" cy="5726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Tauranga City Council &gt; Council &gt; About your council &gt; Brand guidelines">
            <a:extLst>
              <a:ext uri="{FF2B5EF4-FFF2-40B4-BE49-F238E27FC236}">
                <a16:creationId xmlns:a16="http://schemas.microsoft.com/office/drawing/2014/main" id="{294A3565-8DED-DC9F-C720-C2A9D38E875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60576" y="3052128"/>
            <a:ext cx="1127347" cy="104993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Brand assets and guidelines - Wellington City Council">
            <a:extLst>
              <a:ext uri="{FF2B5EF4-FFF2-40B4-BE49-F238E27FC236}">
                <a16:creationId xmlns:a16="http://schemas.microsoft.com/office/drawing/2014/main" id="{19C60CFD-8699-CC2C-BFCF-9089C877223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3176" y="4243674"/>
            <a:ext cx="1717631" cy="68705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Waikato District Council">
            <a:extLst>
              <a:ext uri="{FF2B5EF4-FFF2-40B4-BE49-F238E27FC236}">
                <a16:creationId xmlns:a16="http://schemas.microsoft.com/office/drawing/2014/main" id="{9643E55C-6606-8DCA-5E3D-3C77960A4B9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24249" y="5102148"/>
            <a:ext cx="1001946" cy="66674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4" descr="Home | Fire and Emergency New Zealand">
            <a:extLst>
              <a:ext uri="{FF2B5EF4-FFF2-40B4-BE49-F238E27FC236}">
                <a16:creationId xmlns:a16="http://schemas.microsoft.com/office/drawing/2014/main" id="{CD6F48DA-0149-C781-EA14-AC1BE0FF1A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26918" y="3384868"/>
            <a:ext cx="2438925" cy="122718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Home - Timaru District Council">
            <a:extLst>
              <a:ext uri="{FF2B5EF4-FFF2-40B4-BE49-F238E27FC236}">
                <a16:creationId xmlns:a16="http://schemas.microsoft.com/office/drawing/2014/main" id="{6B6EAD3E-3480-AD1D-7E4B-E37D0E47CFB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3087" y="3955448"/>
            <a:ext cx="1025740" cy="1146700"/>
          </a:xfrm>
          <a:prstGeom prst="rect">
            <a:avLst/>
          </a:prstGeom>
          <a:noFill/>
          <a:extLst>
            <a:ext uri="{909E8E84-426E-40DD-AFC4-6F175D3DCCD1}">
              <a14:hiddenFill xmlns:a14="http://schemas.microsoft.com/office/drawing/2010/main">
                <a:solidFill>
                  <a:srgbClr val="FFFFFF"/>
                </a:solidFill>
              </a14:hiddenFill>
            </a:ext>
          </a:extLst>
        </p:spPr>
      </p:pic>
      <p:pic>
        <p:nvPicPr>
          <p:cNvPr id="4112" name="Picture 16" descr="Phone Icon | Clipart Panda - Free Clipart Images | Mobile phone logo, Phone  icon, Phone logo">
            <a:extLst>
              <a:ext uri="{FF2B5EF4-FFF2-40B4-BE49-F238E27FC236}">
                <a16:creationId xmlns:a16="http://schemas.microsoft.com/office/drawing/2014/main" id="{B44DAD08-5DEC-8392-AEFD-41BC103F230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545504" y="3298103"/>
            <a:ext cx="1074745" cy="1074745"/>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descr="Email Icon PNG vector in SVG, PDF, AI, CDR format">
            <a:extLst>
              <a:ext uri="{FF2B5EF4-FFF2-40B4-BE49-F238E27FC236}">
                <a16:creationId xmlns:a16="http://schemas.microsoft.com/office/drawing/2014/main" id="{64E085C0-6682-B11B-0F6C-94C072BE73F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330513" y="4612048"/>
            <a:ext cx="2466975" cy="18478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Table 6">
            <a:extLst>
              <a:ext uri="{FF2B5EF4-FFF2-40B4-BE49-F238E27FC236}">
                <a16:creationId xmlns:a16="http://schemas.microsoft.com/office/drawing/2014/main" id="{30652766-9CB1-7842-5F58-22BAF79C8B48}"/>
              </a:ext>
            </a:extLst>
          </p:cNvPr>
          <p:cNvGraphicFramePr>
            <a:graphicFrameLocks/>
          </p:cNvGraphicFramePr>
          <p:nvPr>
            <p:extLst>
              <p:ext uri="{D42A27DB-BD31-4B8C-83A1-F6EECF244321}">
                <p14:modId xmlns:p14="http://schemas.microsoft.com/office/powerpoint/2010/main" val="3326032622"/>
              </p:ext>
            </p:extLst>
          </p:nvPr>
        </p:nvGraphicFramePr>
        <p:xfrm>
          <a:off x="1325105" y="2284304"/>
          <a:ext cx="10242549" cy="741680"/>
        </p:xfrm>
        <a:graphic>
          <a:graphicData uri="http://schemas.openxmlformats.org/drawingml/2006/table">
            <a:tbl>
              <a:tblPr firstRow="1" bandRow="1">
                <a:tableStyleId>{5C22544A-7EE6-4342-B048-85BDC9FD1C3A}</a:tableStyleId>
              </a:tblPr>
              <a:tblGrid>
                <a:gridCol w="3414183">
                  <a:extLst>
                    <a:ext uri="{9D8B030D-6E8A-4147-A177-3AD203B41FA5}">
                      <a16:colId xmlns:a16="http://schemas.microsoft.com/office/drawing/2014/main" val="1317323210"/>
                    </a:ext>
                  </a:extLst>
                </a:gridCol>
                <a:gridCol w="3414183">
                  <a:extLst>
                    <a:ext uri="{9D8B030D-6E8A-4147-A177-3AD203B41FA5}">
                      <a16:colId xmlns:a16="http://schemas.microsoft.com/office/drawing/2014/main" val="1093925912"/>
                    </a:ext>
                  </a:extLst>
                </a:gridCol>
                <a:gridCol w="3414183">
                  <a:extLst>
                    <a:ext uri="{9D8B030D-6E8A-4147-A177-3AD203B41FA5}">
                      <a16:colId xmlns:a16="http://schemas.microsoft.com/office/drawing/2014/main" val="2000717803"/>
                    </a:ext>
                  </a:extLst>
                </a:gridCol>
              </a:tblGrid>
              <a:tr h="370840">
                <a:tc>
                  <a:txBody>
                    <a:bodyPr/>
                    <a:lstStyle/>
                    <a:p>
                      <a:r>
                        <a:rPr lang="mi-NZ" dirty="0"/>
                        <a:t>MCPC</a:t>
                      </a:r>
                      <a:endParaRPr lang="en-NZ" dirty="0"/>
                    </a:p>
                  </a:txBody>
                  <a:tcPr/>
                </a:tc>
                <a:tc>
                  <a:txBody>
                    <a:bodyPr/>
                    <a:lstStyle/>
                    <a:p>
                      <a:r>
                        <a:rPr lang="mi-NZ" dirty="0"/>
                        <a:t>Word of Mouth</a:t>
                      </a:r>
                      <a:endParaRPr lang="en-NZ" dirty="0"/>
                    </a:p>
                  </a:txBody>
                  <a:tcPr/>
                </a:tc>
                <a:tc>
                  <a:txBody>
                    <a:bodyPr/>
                    <a:lstStyle/>
                    <a:p>
                      <a:r>
                        <a:rPr lang="mi-NZ" dirty="0"/>
                        <a:t>Visits</a:t>
                      </a:r>
                      <a:endParaRPr lang="en-NZ" dirty="0"/>
                    </a:p>
                  </a:txBody>
                  <a:tcPr/>
                </a:tc>
                <a:extLst>
                  <a:ext uri="{0D108BD9-81ED-4DB2-BD59-A6C34878D82A}">
                    <a16:rowId xmlns:a16="http://schemas.microsoft.com/office/drawing/2014/main" val="1572927968"/>
                  </a:ext>
                </a:extLst>
              </a:tr>
              <a:tr h="370840">
                <a:tc>
                  <a:txBody>
                    <a:bodyPr/>
                    <a:lstStyle/>
                    <a:p>
                      <a:endParaRPr lang="en-NZ" dirty="0"/>
                    </a:p>
                  </a:txBody>
                  <a:tcPr>
                    <a:noFill/>
                  </a:tcPr>
                </a:tc>
                <a:tc>
                  <a:txBody>
                    <a:bodyPr/>
                    <a:lstStyle/>
                    <a:p>
                      <a:endParaRPr lang="en-NZ" dirty="0"/>
                    </a:p>
                  </a:txBody>
                  <a:tcPr>
                    <a:noFill/>
                  </a:tcPr>
                </a:tc>
                <a:tc>
                  <a:txBody>
                    <a:bodyPr/>
                    <a:lstStyle/>
                    <a:p>
                      <a:endParaRPr lang="en-NZ" dirty="0"/>
                    </a:p>
                  </a:txBody>
                  <a:tcPr>
                    <a:noFill/>
                  </a:tcPr>
                </a:tc>
                <a:extLst>
                  <a:ext uri="{0D108BD9-81ED-4DB2-BD59-A6C34878D82A}">
                    <a16:rowId xmlns:a16="http://schemas.microsoft.com/office/drawing/2014/main" val="3232243979"/>
                  </a:ext>
                </a:extLst>
              </a:tr>
            </a:tbl>
          </a:graphicData>
        </a:graphic>
      </p:graphicFrame>
    </p:spTree>
    <p:extLst>
      <p:ext uri="{BB962C8B-B14F-4D97-AF65-F5344CB8AC3E}">
        <p14:creationId xmlns:p14="http://schemas.microsoft.com/office/powerpoint/2010/main" val="4146100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4B38-85CA-4A0A-AAA5-FA9153591C78}"/>
              </a:ext>
            </a:extLst>
          </p:cNvPr>
          <p:cNvSpPr>
            <a:spLocks noGrp="1"/>
          </p:cNvSpPr>
          <p:nvPr>
            <p:ph type="title"/>
          </p:nvPr>
        </p:nvSpPr>
        <p:spPr/>
        <p:txBody>
          <a:bodyPr/>
          <a:lstStyle/>
          <a:p>
            <a:r>
              <a:rPr lang="mi-NZ" dirty="0"/>
              <a:t>Questions?</a:t>
            </a:r>
            <a:endParaRPr lang="en-NZ" dirty="0"/>
          </a:p>
        </p:txBody>
      </p:sp>
      <p:sp>
        <p:nvSpPr>
          <p:cNvPr id="3" name="Content Placeholder 2">
            <a:extLst>
              <a:ext uri="{FF2B5EF4-FFF2-40B4-BE49-F238E27FC236}">
                <a16:creationId xmlns:a16="http://schemas.microsoft.com/office/drawing/2014/main" id="{23BB5C82-714C-42AB-AD27-A8AD81B92E0C}"/>
              </a:ext>
            </a:extLst>
          </p:cNvPr>
          <p:cNvSpPr>
            <a:spLocks noGrp="1"/>
          </p:cNvSpPr>
          <p:nvPr>
            <p:ph idx="1"/>
          </p:nvPr>
        </p:nvSpPr>
        <p:spPr>
          <a:xfrm>
            <a:off x="1329302" y="3429000"/>
            <a:ext cx="10241692" cy="2901461"/>
          </a:xfrm>
        </p:spPr>
        <p:txBody>
          <a:bodyPr/>
          <a:lstStyle/>
          <a:p>
            <a:pPr marL="0" indent="0">
              <a:buNone/>
            </a:pPr>
            <a:r>
              <a:rPr lang="mi-NZ" dirty="0"/>
              <a:t>The recording of this webinar, and all relevant information will be made available on the MCNZ website.</a:t>
            </a:r>
          </a:p>
          <a:p>
            <a:pPr marL="0" indent="0">
              <a:buNone/>
            </a:pPr>
            <a:endParaRPr lang="mi-NZ" dirty="0"/>
          </a:p>
          <a:p>
            <a:pPr marL="0" indent="0" algn="ctr">
              <a:buNone/>
            </a:pPr>
            <a:r>
              <a:rPr lang="mi-NZ" dirty="0"/>
              <a:t>Questions can be directed to either</a:t>
            </a:r>
          </a:p>
          <a:p>
            <a:pPr marL="0" indent="0" algn="ctr">
              <a:buNone/>
            </a:pPr>
            <a:r>
              <a:rPr lang="mi-NZ" b="1" dirty="0"/>
              <a:t>Trudy Downes </a:t>
            </a:r>
            <a:r>
              <a:rPr lang="mi-NZ" dirty="0"/>
              <a:t>or </a:t>
            </a:r>
            <a:r>
              <a:rPr lang="mi-NZ" b="1" dirty="0"/>
              <a:t>Wendy Anderson</a:t>
            </a:r>
          </a:p>
          <a:p>
            <a:pPr marL="0" indent="0" algn="ctr">
              <a:buNone/>
            </a:pPr>
            <a:r>
              <a:rPr lang="mi-NZ" dirty="0">
                <a:hlinkClick r:id="rId3"/>
              </a:rPr>
              <a:t>trudyd@methodist.org.nz</a:t>
            </a:r>
            <a:r>
              <a:rPr lang="mi-NZ" dirty="0"/>
              <a:t>	</a:t>
            </a:r>
            <a:r>
              <a:rPr lang="mi-NZ" dirty="0">
                <a:hlinkClick r:id="rId4"/>
              </a:rPr>
              <a:t>Wendya@methodist.org.nz</a:t>
            </a:r>
            <a:r>
              <a:rPr lang="mi-NZ" dirty="0"/>
              <a:t> </a:t>
            </a:r>
            <a:endParaRPr lang="en-NZ" dirty="0"/>
          </a:p>
        </p:txBody>
      </p:sp>
      <p:sp>
        <p:nvSpPr>
          <p:cNvPr id="4" name="Slide Number Placeholder 3">
            <a:extLst>
              <a:ext uri="{FF2B5EF4-FFF2-40B4-BE49-F238E27FC236}">
                <a16:creationId xmlns:a16="http://schemas.microsoft.com/office/drawing/2014/main" id="{37640583-6184-4A73-A5E8-33E8906273D7}"/>
              </a:ext>
            </a:extLst>
          </p:cNvPr>
          <p:cNvSpPr>
            <a:spLocks noGrp="1"/>
          </p:cNvSpPr>
          <p:nvPr>
            <p:ph type="sldNum" sz="quarter" idx="12"/>
          </p:nvPr>
        </p:nvSpPr>
        <p:spPr/>
        <p:txBody>
          <a:bodyPr/>
          <a:lstStyle/>
          <a:p>
            <a:fld id="{A7B37317-5730-47F1-B7FE-A237834E48C9}" type="slidenum">
              <a:rPr lang="en-NZ" smtClean="0"/>
              <a:t>17</a:t>
            </a:fld>
            <a:endParaRPr lang="en-NZ" dirty="0"/>
          </a:p>
        </p:txBody>
      </p:sp>
    </p:spTree>
    <p:extLst>
      <p:ext uri="{BB962C8B-B14F-4D97-AF65-F5344CB8AC3E}">
        <p14:creationId xmlns:p14="http://schemas.microsoft.com/office/powerpoint/2010/main" val="50545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79378-560E-4EC8-BB00-8A4F644C8137}"/>
              </a:ext>
            </a:extLst>
          </p:cNvPr>
          <p:cNvSpPr>
            <a:spLocks noGrp="1"/>
          </p:cNvSpPr>
          <p:nvPr>
            <p:ph type="title"/>
          </p:nvPr>
        </p:nvSpPr>
        <p:spPr/>
        <p:txBody>
          <a:bodyPr/>
          <a:lstStyle/>
          <a:p>
            <a:r>
              <a:rPr lang="mi-NZ" dirty="0"/>
              <a:t>Questions</a:t>
            </a:r>
            <a:endParaRPr lang="en-NZ" dirty="0"/>
          </a:p>
        </p:txBody>
      </p:sp>
      <p:sp>
        <p:nvSpPr>
          <p:cNvPr id="4" name="Slide Number Placeholder 3">
            <a:extLst>
              <a:ext uri="{FF2B5EF4-FFF2-40B4-BE49-F238E27FC236}">
                <a16:creationId xmlns:a16="http://schemas.microsoft.com/office/drawing/2014/main" id="{EB958573-89DD-46EE-97AE-9782E06C2949}"/>
              </a:ext>
            </a:extLst>
          </p:cNvPr>
          <p:cNvSpPr>
            <a:spLocks noGrp="1"/>
          </p:cNvSpPr>
          <p:nvPr>
            <p:ph type="sldNum" sz="quarter" idx="12"/>
          </p:nvPr>
        </p:nvSpPr>
        <p:spPr/>
        <p:txBody>
          <a:bodyPr/>
          <a:lstStyle/>
          <a:p>
            <a:fld id="{A7B37317-5730-47F1-B7FE-A237834E48C9}" type="slidenum">
              <a:rPr lang="en-NZ" smtClean="0"/>
              <a:t>2</a:t>
            </a:fld>
            <a:endParaRPr lang="en-NZ" dirty="0"/>
          </a:p>
        </p:txBody>
      </p:sp>
      <p:pic>
        <p:nvPicPr>
          <p:cNvPr id="5" name="Content Placeholder 4">
            <a:extLst>
              <a:ext uri="{FF2B5EF4-FFF2-40B4-BE49-F238E27FC236}">
                <a16:creationId xmlns:a16="http://schemas.microsoft.com/office/drawing/2014/main" id="{97250927-F762-46CC-817C-F7FEAB1587AF}"/>
              </a:ext>
            </a:extLst>
          </p:cNvPr>
          <p:cNvPicPr>
            <a:picLocks noGrp="1" noChangeAspect="1"/>
          </p:cNvPicPr>
          <p:nvPr>
            <p:ph idx="1"/>
          </p:nvPr>
        </p:nvPicPr>
        <p:blipFill>
          <a:blip r:embed="rId3"/>
          <a:stretch>
            <a:fillRect/>
          </a:stretch>
        </p:blipFill>
        <p:spPr>
          <a:xfrm>
            <a:off x="2444261" y="2289845"/>
            <a:ext cx="6394939" cy="4272073"/>
          </a:xfrm>
          <a:prstGeom prst="rect">
            <a:avLst/>
          </a:prstGeom>
        </p:spPr>
      </p:pic>
      <p:grpSp>
        <p:nvGrpSpPr>
          <p:cNvPr id="6" name="Group 5">
            <a:extLst>
              <a:ext uri="{FF2B5EF4-FFF2-40B4-BE49-F238E27FC236}">
                <a16:creationId xmlns:a16="http://schemas.microsoft.com/office/drawing/2014/main" id="{49F5F7FA-FDA0-415E-8C06-ADF18237140C}"/>
              </a:ext>
            </a:extLst>
          </p:cNvPr>
          <p:cNvGrpSpPr/>
          <p:nvPr/>
        </p:nvGrpSpPr>
        <p:grpSpPr>
          <a:xfrm>
            <a:off x="6951903" y="3216012"/>
            <a:ext cx="2100264" cy="1404808"/>
            <a:chOff x="8400588" y="2536723"/>
            <a:chExt cx="2100264" cy="1404808"/>
          </a:xfrm>
        </p:grpSpPr>
        <p:pic>
          <p:nvPicPr>
            <p:cNvPr id="7" name="Picture 6">
              <a:extLst>
                <a:ext uri="{FF2B5EF4-FFF2-40B4-BE49-F238E27FC236}">
                  <a16:creationId xmlns:a16="http://schemas.microsoft.com/office/drawing/2014/main" id="{5390D520-7602-497D-915C-31584617F758}"/>
                </a:ext>
              </a:extLst>
            </p:cNvPr>
            <p:cNvPicPr>
              <a:picLocks noChangeAspect="1"/>
            </p:cNvPicPr>
            <p:nvPr/>
          </p:nvPicPr>
          <p:blipFill rotWithShape="1">
            <a:blip r:embed="rId3"/>
            <a:srcRect l="33099" t="93332" r="57895" b="-2234"/>
            <a:stretch/>
          </p:blipFill>
          <p:spPr>
            <a:xfrm>
              <a:off x="8400588" y="2639962"/>
              <a:ext cx="1967528" cy="1301569"/>
            </a:xfrm>
            <a:prstGeom prst="rect">
              <a:avLst/>
            </a:prstGeom>
          </p:spPr>
        </p:pic>
        <p:sp>
          <p:nvSpPr>
            <p:cNvPr id="8" name="Line Callout 1 6">
              <a:extLst>
                <a:ext uri="{FF2B5EF4-FFF2-40B4-BE49-F238E27FC236}">
                  <a16:creationId xmlns:a16="http://schemas.microsoft.com/office/drawing/2014/main" id="{0AD0CAA0-C9CC-44B2-BAF0-606CF5CC40AC}"/>
                </a:ext>
              </a:extLst>
            </p:cNvPr>
            <p:cNvSpPr/>
            <p:nvPr/>
          </p:nvSpPr>
          <p:spPr>
            <a:xfrm>
              <a:off x="8400588" y="2536723"/>
              <a:ext cx="2100264" cy="1194619"/>
            </a:xfrm>
            <a:prstGeom prst="borderCallout1">
              <a:avLst>
                <a:gd name="adj1" fmla="val 53389"/>
                <a:gd name="adj2" fmla="val 125"/>
                <a:gd name="adj3" fmla="val 256413"/>
                <a:gd name="adj4" fmla="val -92517"/>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9" name="Oval 8">
            <a:extLst>
              <a:ext uri="{FF2B5EF4-FFF2-40B4-BE49-F238E27FC236}">
                <a16:creationId xmlns:a16="http://schemas.microsoft.com/office/drawing/2014/main" id="{E998BBBE-0CE8-4966-ACBD-4A79BF40D6EA}"/>
              </a:ext>
            </a:extLst>
          </p:cNvPr>
          <p:cNvSpPr/>
          <p:nvPr/>
        </p:nvSpPr>
        <p:spPr>
          <a:xfrm>
            <a:off x="4716017" y="6242542"/>
            <a:ext cx="342900" cy="3143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12547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024F3-1053-A102-796F-029D023C472E}"/>
              </a:ext>
            </a:extLst>
          </p:cNvPr>
          <p:cNvSpPr>
            <a:spLocks noGrp="1"/>
          </p:cNvSpPr>
          <p:nvPr>
            <p:ph type="title"/>
          </p:nvPr>
        </p:nvSpPr>
        <p:spPr/>
        <p:txBody>
          <a:bodyPr/>
          <a:lstStyle/>
          <a:p>
            <a:r>
              <a:rPr lang="mi-NZ" dirty="0"/>
              <a:t>Building Stages</a:t>
            </a:r>
            <a:endParaRPr lang="en-NZ" dirty="0"/>
          </a:p>
        </p:txBody>
      </p:sp>
      <p:sp>
        <p:nvSpPr>
          <p:cNvPr id="4" name="Slide Number Placeholder 3">
            <a:extLst>
              <a:ext uri="{FF2B5EF4-FFF2-40B4-BE49-F238E27FC236}">
                <a16:creationId xmlns:a16="http://schemas.microsoft.com/office/drawing/2014/main" id="{2904E76B-B7A7-DBA1-23BA-5CBBAD01F9B4}"/>
              </a:ext>
            </a:extLst>
          </p:cNvPr>
          <p:cNvSpPr>
            <a:spLocks noGrp="1"/>
          </p:cNvSpPr>
          <p:nvPr>
            <p:ph type="sldNum" sz="quarter" idx="12"/>
          </p:nvPr>
        </p:nvSpPr>
        <p:spPr/>
        <p:txBody>
          <a:bodyPr/>
          <a:lstStyle/>
          <a:p>
            <a:fld id="{A7B37317-5730-47F1-B7FE-A237834E48C9}" type="slidenum">
              <a:rPr lang="en-NZ" smtClean="0"/>
              <a:t>3</a:t>
            </a:fld>
            <a:endParaRPr lang="en-NZ" dirty="0"/>
          </a:p>
        </p:txBody>
      </p:sp>
      <p:sp>
        <p:nvSpPr>
          <p:cNvPr id="6" name="Content Placeholder 5">
            <a:extLst>
              <a:ext uri="{FF2B5EF4-FFF2-40B4-BE49-F238E27FC236}">
                <a16:creationId xmlns:a16="http://schemas.microsoft.com/office/drawing/2014/main" id="{800E20D6-171E-7AD1-0C29-FF408C711BA8}"/>
              </a:ext>
            </a:extLst>
          </p:cNvPr>
          <p:cNvSpPr>
            <a:spLocks noGrp="1"/>
          </p:cNvSpPr>
          <p:nvPr>
            <p:ph idx="1"/>
          </p:nvPr>
        </p:nvSpPr>
        <p:spPr/>
        <p:txBody>
          <a:bodyPr/>
          <a:lstStyle/>
          <a:p>
            <a:endParaRPr lang="en-NZ"/>
          </a:p>
        </p:txBody>
      </p:sp>
      <p:graphicFrame>
        <p:nvGraphicFramePr>
          <p:cNvPr id="7" name="Content Placeholder 4">
            <a:extLst>
              <a:ext uri="{FF2B5EF4-FFF2-40B4-BE49-F238E27FC236}">
                <a16:creationId xmlns:a16="http://schemas.microsoft.com/office/drawing/2014/main" id="{119E990F-E582-BEA5-6532-62C32F5FBF1F}"/>
              </a:ext>
            </a:extLst>
          </p:cNvPr>
          <p:cNvGraphicFramePr>
            <a:graphicFrameLocks/>
          </p:cNvGraphicFramePr>
          <p:nvPr>
            <p:extLst>
              <p:ext uri="{D42A27DB-BD31-4B8C-83A1-F6EECF244321}">
                <p14:modId xmlns:p14="http://schemas.microsoft.com/office/powerpoint/2010/main" val="1671491317"/>
              </p:ext>
            </p:extLst>
          </p:nvPr>
        </p:nvGraphicFramePr>
        <p:xfrm>
          <a:off x="1328738" y="2319338"/>
          <a:ext cx="10242550" cy="4011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2587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5E0C-9302-17FB-272C-B010101215F7}"/>
              </a:ext>
            </a:extLst>
          </p:cNvPr>
          <p:cNvSpPr>
            <a:spLocks noGrp="1"/>
          </p:cNvSpPr>
          <p:nvPr>
            <p:ph type="title"/>
          </p:nvPr>
        </p:nvSpPr>
        <p:spPr/>
        <p:txBody>
          <a:bodyPr/>
          <a:lstStyle/>
          <a:p>
            <a:r>
              <a:rPr lang="mi-NZ" dirty="0"/>
              <a:t>Buying and Selling Church Properties</a:t>
            </a:r>
            <a:endParaRPr lang="en-NZ" dirty="0"/>
          </a:p>
        </p:txBody>
      </p:sp>
      <p:sp>
        <p:nvSpPr>
          <p:cNvPr id="4" name="Slide Number Placeholder 3">
            <a:extLst>
              <a:ext uri="{FF2B5EF4-FFF2-40B4-BE49-F238E27FC236}">
                <a16:creationId xmlns:a16="http://schemas.microsoft.com/office/drawing/2014/main" id="{A0135FC3-F882-562F-D27F-553DF7DD10B4}"/>
              </a:ext>
            </a:extLst>
          </p:cNvPr>
          <p:cNvSpPr>
            <a:spLocks noGrp="1"/>
          </p:cNvSpPr>
          <p:nvPr>
            <p:ph type="sldNum" sz="quarter" idx="12"/>
          </p:nvPr>
        </p:nvSpPr>
        <p:spPr/>
        <p:txBody>
          <a:bodyPr/>
          <a:lstStyle/>
          <a:p>
            <a:fld id="{A7B37317-5730-47F1-B7FE-A237834E48C9}" type="slidenum">
              <a:rPr lang="en-NZ" smtClean="0"/>
              <a:t>4</a:t>
            </a:fld>
            <a:endParaRPr lang="en-NZ" dirty="0"/>
          </a:p>
        </p:txBody>
      </p:sp>
      <p:sp>
        <p:nvSpPr>
          <p:cNvPr id="5" name="Content Placeholder 2">
            <a:extLst>
              <a:ext uri="{FF2B5EF4-FFF2-40B4-BE49-F238E27FC236}">
                <a16:creationId xmlns:a16="http://schemas.microsoft.com/office/drawing/2014/main" id="{B71E886D-97E1-C818-1245-D784BAD008CC}"/>
              </a:ext>
            </a:extLst>
          </p:cNvPr>
          <p:cNvSpPr>
            <a:spLocks noGrp="1"/>
          </p:cNvSpPr>
          <p:nvPr>
            <p:ph idx="1"/>
          </p:nvPr>
        </p:nvSpPr>
        <p:spPr>
          <a:xfrm>
            <a:off x="1328738" y="2319338"/>
            <a:ext cx="10242550" cy="4011612"/>
          </a:xfrm>
        </p:spPr>
        <p:txBody>
          <a:bodyPr>
            <a:normAutofit lnSpcReduction="10000"/>
          </a:bodyPr>
          <a:lstStyle/>
          <a:p>
            <a:pPr marL="0" indent="0">
              <a:buNone/>
            </a:pPr>
            <a:r>
              <a:rPr lang="mi-NZ" dirty="0"/>
              <a:t>What you need for the approval process</a:t>
            </a:r>
          </a:p>
          <a:p>
            <a:r>
              <a:rPr lang="en-NZ" dirty="0"/>
              <a:t>Market valuation</a:t>
            </a:r>
          </a:p>
          <a:p>
            <a:r>
              <a:rPr lang="en-NZ" dirty="0"/>
              <a:t>Builder’s report (buying)</a:t>
            </a:r>
          </a:p>
          <a:p>
            <a:r>
              <a:rPr lang="en-NZ" dirty="0"/>
              <a:t>Land story</a:t>
            </a:r>
          </a:p>
          <a:p>
            <a:pPr marL="0" indent="0">
              <a:buNone/>
            </a:pPr>
            <a:endParaRPr lang="en-NZ" dirty="0"/>
          </a:p>
          <a:p>
            <a:pPr marL="0" indent="0">
              <a:buNone/>
            </a:pPr>
            <a:r>
              <a:rPr lang="en-NZ" dirty="0"/>
              <a:t>Parish </a:t>
            </a:r>
            <a:r>
              <a:rPr lang="en-NZ" dirty="0">
                <a:sym typeface="Wingdings" panose="05000000000000000000" pitchFamily="2" charset="2"/>
              </a:rPr>
              <a:t> Synod  </a:t>
            </a:r>
            <a:r>
              <a:rPr lang="en-NZ" dirty="0"/>
              <a:t>MCPC approvals</a:t>
            </a:r>
          </a:p>
          <a:p>
            <a:r>
              <a:rPr lang="en-NZ" dirty="0"/>
              <a:t>Church lawyer</a:t>
            </a:r>
          </a:p>
          <a:p>
            <a:r>
              <a:rPr lang="en-NZ" dirty="0"/>
              <a:t>Board of Administration signature</a:t>
            </a:r>
          </a:p>
          <a:p>
            <a:r>
              <a:rPr lang="en-NZ" dirty="0"/>
              <a:t>15% contribution to Development fund (selling)</a:t>
            </a:r>
          </a:p>
          <a:p>
            <a:endParaRPr lang="en-NZ" dirty="0"/>
          </a:p>
        </p:txBody>
      </p:sp>
    </p:spTree>
    <p:extLst>
      <p:ext uri="{BB962C8B-B14F-4D97-AF65-F5344CB8AC3E}">
        <p14:creationId xmlns:p14="http://schemas.microsoft.com/office/powerpoint/2010/main" val="578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AAAC1-7860-920B-50F8-E989C770DCE8}"/>
              </a:ext>
            </a:extLst>
          </p:cNvPr>
          <p:cNvSpPr>
            <a:spLocks noGrp="1"/>
          </p:cNvSpPr>
          <p:nvPr>
            <p:ph type="title"/>
          </p:nvPr>
        </p:nvSpPr>
        <p:spPr/>
        <p:txBody>
          <a:bodyPr/>
          <a:lstStyle/>
          <a:p>
            <a:r>
              <a:rPr lang="mi-NZ" dirty="0"/>
              <a:t>Building</a:t>
            </a:r>
            <a:endParaRPr lang="en-NZ" dirty="0"/>
          </a:p>
        </p:txBody>
      </p:sp>
      <p:sp>
        <p:nvSpPr>
          <p:cNvPr id="4" name="Slide Number Placeholder 3">
            <a:extLst>
              <a:ext uri="{FF2B5EF4-FFF2-40B4-BE49-F238E27FC236}">
                <a16:creationId xmlns:a16="http://schemas.microsoft.com/office/drawing/2014/main" id="{F13B5F16-1CCC-8AC4-6D53-51C06D94CEF4}"/>
              </a:ext>
            </a:extLst>
          </p:cNvPr>
          <p:cNvSpPr>
            <a:spLocks noGrp="1"/>
          </p:cNvSpPr>
          <p:nvPr>
            <p:ph type="sldNum" sz="quarter" idx="12"/>
          </p:nvPr>
        </p:nvSpPr>
        <p:spPr/>
        <p:txBody>
          <a:bodyPr/>
          <a:lstStyle/>
          <a:p>
            <a:fld id="{A7B37317-5730-47F1-B7FE-A237834E48C9}" type="slidenum">
              <a:rPr lang="en-NZ" smtClean="0"/>
              <a:t>5</a:t>
            </a:fld>
            <a:endParaRPr lang="en-NZ" dirty="0"/>
          </a:p>
        </p:txBody>
      </p:sp>
      <p:graphicFrame>
        <p:nvGraphicFramePr>
          <p:cNvPr id="5" name="Table 5">
            <a:extLst>
              <a:ext uri="{FF2B5EF4-FFF2-40B4-BE49-F238E27FC236}">
                <a16:creationId xmlns:a16="http://schemas.microsoft.com/office/drawing/2014/main" id="{36BD21F8-F77C-42D5-5DBF-6CA485022FB3}"/>
              </a:ext>
            </a:extLst>
          </p:cNvPr>
          <p:cNvGraphicFramePr>
            <a:graphicFrameLocks noGrp="1"/>
          </p:cNvGraphicFramePr>
          <p:nvPr>
            <p:ph idx="1"/>
            <p:extLst>
              <p:ext uri="{D42A27DB-BD31-4B8C-83A1-F6EECF244321}">
                <p14:modId xmlns:p14="http://schemas.microsoft.com/office/powerpoint/2010/main" val="2069443917"/>
              </p:ext>
            </p:extLst>
          </p:nvPr>
        </p:nvGraphicFramePr>
        <p:xfrm>
          <a:off x="1204669" y="2301889"/>
          <a:ext cx="10609262" cy="3235960"/>
        </p:xfrm>
        <a:graphic>
          <a:graphicData uri="http://schemas.openxmlformats.org/drawingml/2006/table">
            <a:tbl>
              <a:tblPr firstRow="1" bandRow="1">
                <a:tableStyleId>{5C22544A-7EE6-4342-B048-85BDC9FD1C3A}</a:tableStyleId>
              </a:tblPr>
              <a:tblGrid>
                <a:gridCol w="3175529">
                  <a:extLst>
                    <a:ext uri="{9D8B030D-6E8A-4147-A177-3AD203B41FA5}">
                      <a16:colId xmlns:a16="http://schemas.microsoft.com/office/drawing/2014/main" val="3166522849"/>
                    </a:ext>
                  </a:extLst>
                </a:gridCol>
                <a:gridCol w="5554133">
                  <a:extLst>
                    <a:ext uri="{9D8B030D-6E8A-4147-A177-3AD203B41FA5}">
                      <a16:colId xmlns:a16="http://schemas.microsoft.com/office/drawing/2014/main" val="2780584194"/>
                    </a:ext>
                  </a:extLst>
                </a:gridCol>
                <a:gridCol w="1879600">
                  <a:extLst>
                    <a:ext uri="{9D8B030D-6E8A-4147-A177-3AD203B41FA5}">
                      <a16:colId xmlns:a16="http://schemas.microsoft.com/office/drawing/2014/main" val="2316496490"/>
                    </a:ext>
                  </a:extLst>
                </a:gridCol>
              </a:tblGrid>
              <a:tr h="370840">
                <a:tc>
                  <a:txBody>
                    <a:bodyPr/>
                    <a:lstStyle/>
                    <a:p>
                      <a:r>
                        <a:rPr lang="mi-NZ" dirty="0"/>
                        <a:t>Best practice (church process)</a:t>
                      </a:r>
                      <a:endParaRPr lang="en-NZ" dirty="0"/>
                    </a:p>
                  </a:txBody>
                  <a:tcPr/>
                </a:tc>
                <a:tc>
                  <a:txBody>
                    <a:bodyPr/>
                    <a:lstStyle/>
                    <a:p>
                      <a:r>
                        <a:rPr lang="mi-NZ" dirty="0"/>
                        <a:t>Governmental compliance</a:t>
                      </a:r>
                      <a:endParaRPr lang="en-NZ" dirty="0"/>
                    </a:p>
                  </a:txBody>
                  <a:tcPr/>
                </a:tc>
                <a:tc>
                  <a:txBody>
                    <a:bodyPr/>
                    <a:lstStyle/>
                    <a:p>
                      <a:r>
                        <a:rPr lang="mi-NZ" dirty="0"/>
                        <a:t>Costs</a:t>
                      </a:r>
                      <a:endParaRPr lang="en-NZ" dirty="0"/>
                    </a:p>
                  </a:txBody>
                  <a:tcPr/>
                </a:tc>
                <a:extLst>
                  <a:ext uri="{0D108BD9-81ED-4DB2-BD59-A6C34878D82A}">
                    <a16:rowId xmlns:a16="http://schemas.microsoft.com/office/drawing/2014/main" val="1151562930"/>
                  </a:ext>
                </a:extLst>
              </a:tr>
              <a:tr h="370840">
                <a:tc>
                  <a:txBody>
                    <a:bodyPr/>
                    <a:lstStyle/>
                    <a:p>
                      <a:r>
                        <a:rPr lang="mi-NZ" dirty="0"/>
                        <a:t>Project Management</a:t>
                      </a:r>
                    </a:p>
                  </a:txBody>
                  <a:tcPr/>
                </a:tc>
                <a:tc>
                  <a:txBody>
                    <a:bodyPr/>
                    <a:lstStyle/>
                    <a:p>
                      <a:r>
                        <a:rPr lang="mi-NZ" dirty="0"/>
                        <a:t>Asbestos Management Plan (webinar Aug 2021)</a:t>
                      </a:r>
                      <a:endParaRPr lang="en-NZ" dirty="0"/>
                    </a:p>
                  </a:txBody>
                  <a:tcPr/>
                </a:tc>
                <a:tc>
                  <a:txBody>
                    <a:bodyPr/>
                    <a:lstStyle/>
                    <a:p>
                      <a:r>
                        <a:rPr lang="mi-NZ" dirty="0"/>
                        <a:t>Original Survey</a:t>
                      </a:r>
                      <a:endParaRPr lang="en-NZ" dirty="0"/>
                    </a:p>
                  </a:txBody>
                  <a:tcPr/>
                </a:tc>
                <a:extLst>
                  <a:ext uri="{0D108BD9-81ED-4DB2-BD59-A6C34878D82A}">
                    <a16:rowId xmlns:a16="http://schemas.microsoft.com/office/drawing/2014/main" val="1135622963"/>
                  </a:ext>
                </a:extLst>
              </a:tr>
              <a:tr h="370840">
                <a:tc>
                  <a:txBody>
                    <a:bodyPr/>
                    <a:lstStyle/>
                    <a:p>
                      <a:r>
                        <a:rPr lang="mi-NZ" dirty="0"/>
                        <a:t>Architect</a:t>
                      </a:r>
                      <a:endParaRPr lang="en-NZ" dirty="0"/>
                    </a:p>
                  </a:txBody>
                  <a:tcPr/>
                </a:tc>
                <a:tc>
                  <a:txBody>
                    <a:bodyPr/>
                    <a:lstStyle/>
                    <a:p>
                      <a:r>
                        <a:rPr lang="mi-NZ" dirty="0"/>
                        <a:t>Heritage NZ consultation</a:t>
                      </a:r>
                      <a:endParaRPr lang="en-NZ" dirty="0"/>
                    </a:p>
                  </a:txBody>
                  <a:tcPr/>
                </a:tc>
                <a:tc>
                  <a:txBody>
                    <a:bodyPr/>
                    <a:lstStyle/>
                    <a:p>
                      <a:r>
                        <a:rPr lang="mi-NZ" dirty="0"/>
                        <a:t>N/A</a:t>
                      </a:r>
                      <a:endParaRPr lang="en-NZ" dirty="0"/>
                    </a:p>
                  </a:txBody>
                  <a:tcPr/>
                </a:tc>
                <a:extLst>
                  <a:ext uri="{0D108BD9-81ED-4DB2-BD59-A6C34878D82A}">
                    <a16:rowId xmlns:a16="http://schemas.microsoft.com/office/drawing/2014/main" val="3041696326"/>
                  </a:ext>
                </a:extLst>
              </a:tr>
              <a:tr h="370840">
                <a:tc>
                  <a:txBody>
                    <a:bodyPr/>
                    <a:lstStyle/>
                    <a:p>
                      <a:r>
                        <a:rPr lang="mi-NZ" dirty="0"/>
                        <a:t>Quantity Surveyor</a:t>
                      </a:r>
                      <a:endParaRPr lang="en-NZ" dirty="0"/>
                    </a:p>
                  </a:txBody>
                  <a:tcPr/>
                </a:tc>
                <a:tc>
                  <a:txBody>
                    <a:bodyPr/>
                    <a:lstStyle/>
                    <a:p>
                      <a:r>
                        <a:rPr lang="mi-NZ" dirty="0"/>
                        <a:t>Local council for Resource Consent (administering the Building Act and bylaws)</a:t>
                      </a:r>
                      <a:endParaRPr lang="en-NZ" dirty="0"/>
                    </a:p>
                  </a:txBody>
                  <a:tcPr/>
                </a:tc>
                <a:tc>
                  <a:txBody>
                    <a:bodyPr/>
                    <a:lstStyle/>
                    <a:p>
                      <a:r>
                        <a:rPr lang="mi-NZ" dirty="0"/>
                        <a:t>May be triggered</a:t>
                      </a:r>
                      <a:endParaRPr lang="en-NZ" dirty="0"/>
                    </a:p>
                  </a:txBody>
                  <a:tcPr/>
                </a:tc>
                <a:extLst>
                  <a:ext uri="{0D108BD9-81ED-4DB2-BD59-A6C34878D82A}">
                    <a16:rowId xmlns:a16="http://schemas.microsoft.com/office/drawing/2014/main" val="1252801310"/>
                  </a:ext>
                </a:extLst>
              </a:tr>
              <a:tr h="370840">
                <a:tc>
                  <a:txBody>
                    <a:bodyPr/>
                    <a:lstStyle/>
                    <a:p>
                      <a:r>
                        <a:rPr lang="mi-NZ" dirty="0"/>
                        <a:t>Fire Consultant</a:t>
                      </a:r>
                      <a:endParaRPr lang="en-NZ" dirty="0"/>
                    </a:p>
                  </a:txBody>
                  <a:tcPr/>
                </a:tc>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212952571"/>
                  </a:ext>
                </a:extLst>
              </a:tr>
              <a:tr h="370840">
                <a:tc>
                  <a:txBody>
                    <a:bodyPr/>
                    <a:lstStyle/>
                    <a:p>
                      <a:r>
                        <a:rPr lang="mi-NZ" dirty="0"/>
                        <a:t>Geotech engineer</a:t>
                      </a:r>
                      <a:endParaRPr lang="en-NZ" dirty="0"/>
                    </a:p>
                  </a:txBody>
                  <a:tcPr/>
                </a:tc>
                <a:tc>
                  <a:txBody>
                    <a:bodyPr/>
                    <a:lstStyle/>
                    <a:p>
                      <a:endParaRPr lang="en-NZ" dirty="0"/>
                    </a:p>
                  </a:txBody>
                  <a:tcPr/>
                </a:tc>
                <a:tc>
                  <a:txBody>
                    <a:bodyPr/>
                    <a:lstStyle/>
                    <a:p>
                      <a:endParaRPr lang="en-NZ" dirty="0"/>
                    </a:p>
                  </a:txBody>
                  <a:tcPr/>
                </a:tc>
                <a:extLst>
                  <a:ext uri="{0D108BD9-81ED-4DB2-BD59-A6C34878D82A}">
                    <a16:rowId xmlns:a16="http://schemas.microsoft.com/office/drawing/2014/main" val="1145510971"/>
                  </a:ext>
                </a:extLst>
              </a:tr>
              <a:tr h="370840">
                <a:tc>
                  <a:txBody>
                    <a:bodyPr/>
                    <a:lstStyle/>
                    <a:p>
                      <a:r>
                        <a:rPr lang="mi-NZ" dirty="0"/>
                        <a:t>Strategic Plan</a:t>
                      </a:r>
                      <a:endParaRPr lang="en-NZ" dirty="0"/>
                    </a:p>
                  </a:txBody>
                  <a:tcPr/>
                </a:tc>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504558086"/>
                  </a:ext>
                </a:extLst>
              </a:tr>
              <a:tr h="370840">
                <a:tc>
                  <a:txBody>
                    <a:bodyPr/>
                    <a:lstStyle/>
                    <a:p>
                      <a:r>
                        <a:rPr lang="mi-NZ" dirty="0"/>
                        <a:t>Local iwi consultation</a:t>
                      </a:r>
                      <a:endParaRPr lang="en-NZ" dirty="0"/>
                    </a:p>
                  </a:txBody>
                  <a:tcPr/>
                </a:tc>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84350351"/>
                  </a:ext>
                </a:extLst>
              </a:tr>
            </a:tbl>
          </a:graphicData>
        </a:graphic>
      </p:graphicFrame>
    </p:spTree>
    <p:extLst>
      <p:ext uri="{BB962C8B-B14F-4D97-AF65-F5344CB8AC3E}">
        <p14:creationId xmlns:p14="http://schemas.microsoft.com/office/powerpoint/2010/main" val="2638210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BA16-AAA3-6313-0B28-97F5D0B444D1}"/>
              </a:ext>
            </a:extLst>
          </p:cNvPr>
          <p:cNvSpPr>
            <a:spLocks noGrp="1"/>
          </p:cNvSpPr>
          <p:nvPr>
            <p:ph type="title"/>
          </p:nvPr>
        </p:nvSpPr>
        <p:spPr/>
        <p:txBody>
          <a:bodyPr/>
          <a:lstStyle/>
          <a:p>
            <a:r>
              <a:rPr lang="mi-NZ" dirty="0"/>
              <a:t>Consent</a:t>
            </a:r>
            <a:endParaRPr lang="en-NZ" dirty="0"/>
          </a:p>
        </p:txBody>
      </p:sp>
      <p:sp>
        <p:nvSpPr>
          <p:cNvPr id="4" name="Slide Number Placeholder 3">
            <a:extLst>
              <a:ext uri="{FF2B5EF4-FFF2-40B4-BE49-F238E27FC236}">
                <a16:creationId xmlns:a16="http://schemas.microsoft.com/office/drawing/2014/main" id="{BB6542A2-49C9-0AEF-9809-A94D1DF84664}"/>
              </a:ext>
            </a:extLst>
          </p:cNvPr>
          <p:cNvSpPr>
            <a:spLocks noGrp="1"/>
          </p:cNvSpPr>
          <p:nvPr>
            <p:ph type="sldNum" sz="quarter" idx="12"/>
          </p:nvPr>
        </p:nvSpPr>
        <p:spPr/>
        <p:txBody>
          <a:bodyPr/>
          <a:lstStyle/>
          <a:p>
            <a:fld id="{A7B37317-5730-47F1-B7FE-A237834E48C9}" type="slidenum">
              <a:rPr lang="en-NZ" smtClean="0"/>
              <a:t>6</a:t>
            </a:fld>
            <a:endParaRPr lang="en-NZ" dirty="0"/>
          </a:p>
        </p:txBody>
      </p:sp>
      <p:graphicFrame>
        <p:nvGraphicFramePr>
          <p:cNvPr id="5" name="Table 5">
            <a:extLst>
              <a:ext uri="{FF2B5EF4-FFF2-40B4-BE49-F238E27FC236}">
                <a16:creationId xmlns:a16="http://schemas.microsoft.com/office/drawing/2014/main" id="{60D9E31F-5080-FAA7-C58C-B95B5775CA93}"/>
              </a:ext>
            </a:extLst>
          </p:cNvPr>
          <p:cNvGraphicFramePr>
            <a:graphicFrameLocks noGrp="1"/>
          </p:cNvGraphicFramePr>
          <p:nvPr>
            <p:ph idx="1"/>
            <p:extLst>
              <p:ext uri="{D42A27DB-BD31-4B8C-83A1-F6EECF244321}">
                <p14:modId xmlns:p14="http://schemas.microsoft.com/office/powerpoint/2010/main" val="1790527312"/>
              </p:ext>
            </p:extLst>
          </p:nvPr>
        </p:nvGraphicFramePr>
        <p:xfrm>
          <a:off x="1328738" y="2319338"/>
          <a:ext cx="10241692" cy="2123440"/>
        </p:xfrm>
        <a:graphic>
          <a:graphicData uri="http://schemas.openxmlformats.org/drawingml/2006/table">
            <a:tbl>
              <a:tblPr firstRow="1" bandRow="1">
                <a:tableStyleId>{5C22544A-7EE6-4342-B048-85BDC9FD1C3A}</a:tableStyleId>
              </a:tblPr>
              <a:tblGrid>
                <a:gridCol w="4024312">
                  <a:extLst>
                    <a:ext uri="{9D8B030D-6E8A-4147-A177-3AD203B41FA5}">
                      <a16:colId xmlns:a16="http://schemas.microsoft.com/office/drawing/2014/main" val="3166522849"/>
                    </a:ext>
                  </a:extLst>
                </a:gridCol>
                <a:gridCol w="4705350">
                  <a:extLst>
                    <a:ext uri="{9D8B030D-6E8A-4147-A177-3AD203B41FA5}">
                      <a16:colId xmlns:a16="http://schemas.microsoft.com/office/drawing/2014/main" val="2780584194"/>
                    </a:ext>
                  </a:extLst>
                </a:gridCol>
                <a:gridCol w="1512030">
                  <a:extLst>
                    <a:ext uri="{9D8B030D-6E8A-4147-A177-3AD203B41FA5}">
                      <a16:colId xmlns:a16="http://schemas.microsoft.com/office/drawing/2014/main" val="2316496490"/>
                    </a:ext>
                  </a:extLst>
                </a:gridCol>
              </a:tblGrid>
              <a:tr h="370840">
                <a:tc>
                  <a:txBody>
                    <a:bodyPr/>
                    <a:lstStyle/>
                    <a:p>
                      <a:r>
                        <a:rPr lang="mi-NZ" dirty="0"/>
                        <a:t>Best practice (church process)</a:t>
                      </a:r>
                      <a:endParaRPr lang="en-NZ" dirty="0"/>
                    </a:p>
                  </a:txBody>
                  <a:tcPr/>
                </a:tc>
                <a:tc>
                  <a:txBody>
                    <a:bodyPr/>
                    <a:lstStyle/>
                    <a:p>
                      <a:r>
                        <a:rPr lang="mi-NZ" dirty="0"/>
                        <a:t>Governmental compliance</a:t>
                      </a:r>
                      <a:endParaRPr lang="en-NZ" dirty="0"/>
                    </a:p>
                  </a:txBody>
                  <a:tcPr/>
                </a:tc>
                <a:tc>
                  <a:txBody>
                    <a:bodyPr/>
                    <a:lstStyle/>
                    <a:p>
                      <a:r>
                        <a:rPr lang="mi-NZ" dirty="0"/>
                        <a:t>Costs</a:t>
                      </a:r>
                      <a:endParaRPr lang="en-NZ" dirty="0"/>
                    </a:p>
                  </a:txBody>
                  <a:tcPr/>
                </a:tc>
                <a:extLst>
                  <a:ext uri="{0D108BD9-81ED-4DB2-BD59-A6C34878D82A}">
                    <a16:rowId xmlns:a16="http://schemas.microsoft.com/office/drawing/2014/main" val="1151562930"/>
                  </a:ext>
                </a:extLst>
              </a:tr>
              <a:tr h="370840">
                <a:tc>
                  <a:txBody>
                    <a:bodyPr/>
                    <a:lstStyle/>
                    <a:p>
                      <a:r>
                        <a:rPr lang="mi-NZ" dirty="0"/>
                        <a:t>Heritage Architect (liaising with Heritage NZ)</a:t>
                      </a:r>
                      <a:endParaRPr lang="en-NZ" dirty="0"/>
                    </a:p>
                  </a:txBody>
                  <a:tcPr/>
                </a:tc>
                <a:tc>
                  <a:txBody>
                    <a:bodyPr/>
                    <a:lstStyle/>
                    <a:p>
                      <a:r>
                        <a:rPr lang="mi-NZ" dirty="0"/>
                        <a:t>Local council for building consent (District Plan, and Building Act 2004)</a:t>
                      </a:r>
                      <a:endParaRPr lang="en-NZ" dirty="0"/>
                    </a:p>
                  </a:txBody>
                  <a:tcPr/>
                </a:tc>
                <a:tc>
                  <a:txBody>
                    <a:bodyPr/>
                    <a:lstStyle/>
                    <a:p>
                      <a:r>
                        <a:rPr lang="mi-NZ" dirty="0"/>
                        <a:t>Lodgement</a:t>
                      </a:r>
                      <a:endParaRPr lang="en-NZ" dirty="0"/>
                    </a:p>
                  </a:txBody>
                  <a:tcPr/>
                </a:tc>
                <a:extLst>
                  <a:ext uri="{0D108BD9-81ED-4DB2-BD59-A6C34878D82A}">
                    <a16:rowId xmlns:a16="http://schemas.microsoft.com/office/drawing/2014/main" val="1135622963"/>
                  </a:ext>
                </a:extLst>
              </a:tr>
              <a:tr h="370840">
                <a:tc>
                  <a:txBody>
                    <a:bodyPr/>
                    <a:lstStyle/>
                    <a:p>
                      <a:r>
                        <a:rPr lang="mi-NZ" dirty="0"/>
                        <a:t>Archaelogical consultant</a:t>
                      </a:r>
                      <a:endParaRPr lang="en-N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dirty="0"/>
                    </a:p>
                  </a:txBody>
                  <a:tcPr/>
                </a:tc>
                <a:tc>
                  <a:txBody>
                    <a:bodyPr/>
                    <a:lstStyle/>
                    <a:p>
                      <a:endParaRPr lang="en-NZ" dirty="0"/>
                    </a:p>
                  </a:txBody>
                  <a:tcPr/>
                </a:tc>
                <a:extLst>
                  <a:ext uri="{0D108BD9-81ED-4DB2-BD59-A6C34878D82A}">
                    <a16:rowId xmlns:a16="http://schemas.microsoft.com/office/drawing/2014/main" val="3041696326"/>
                  </a:ext>
                </a:extLst>
              </a:tr>
              <a:tr h="370840">
                <a:tc>
                  <a:txBody>
                    <a:bodyPr/>
                    <a:lstStyle/>
                    <a:p>
                      <a:r>
                        <a:rPr lang="mi-NZ" dirty="0"/>
                        <a:t>Invite tenders (indicative costings)</a:t>
                      </a:r>
                      <a:endParaRPr lang="en-N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a:t>Health and Safety at Work Act 2015</a:t>
                      </a:r>
                      <a:endParaRPr lang="en-NZ" dirty="0"/>
                    </a:p>
                  </a:txBody>
                  <a:tcPr/>
                </a:tc>
                <a:tc>
                  <a:txBody>
                    <a:bodyPr/>
                    <a:lstStyle/>
                    <a:p>
                      <a:endParaRPr lang="en-NZ" dirty="0"/>
                    </a:p>
                  </a:txBody>
                  <a:tcPr/>
                </a:tc>
                <a:extLst>
                  <a:ext uri="{0D108BD9-81ED-4DB2-BD59-A6C34878D82A}">
                    <a16:rowId xmlns:a16="http://schemas.microsoft.com/office/drawing/2014/main" val="2818018364"/>
                  </a:ext>
                </a:extLst>
              </a:tr>
              <a:tr h="370840">
                <a:tc>
                  <a:txBody>
                    <a:bodyPr/>
                    <a:lstStyle/>
                    <a:p>
                      <a:endParaRPr lang="en-N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a:t>Asbestos Refurbishment/Demolition Survey</a:t>
                      </a:r>
                      <a:endParaRPr lang="en-NZ" dirty="0"/>
                    </a:p>
                  </a:txBody>
                  <a:tcPr/>
                </a:tc>
                <a:tc>
                  <a:txBody>
                    <a:bodyPr/>
                    <a:lstStyle/>
                    <a:p>
                      <a:endParaRPr lang="en-NZ" dirty="0"/>
                    </a:p>
                  </a:txBody>
                  <a:tcPr/>
                </a:tc>
                <a:extLst>
                  <a:ext uri="{0D108BD9-81ED-4DB2-BD59-A6C34878D82A}">
                    <a16:rowId xmlns:a16="http://schemas.microsoft.com/office/drawing/2014/main" val="4280678123"/>
                  </a:ext>
                </a:extLst>
              </a:tr>
            </a:tbl>
          </a:graphicData>
        </a:graphic>
      </p:graphicFrame>
    </p:spTree>
    <p:extLst>
      <p:ext uri="{BB962C8B-B14F-4D97-AF65-F5344CB8AC3E}">
        <p14:creationId xmlns:p14="http://schemas.microsoft.com/office/powerpoint/2010/main" val="362105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11106-396B-F82E-7442-0E710EF426A8}"/>
              </a:ext>
            </a:extLst>
          </p:cNvPr>
          <p:cNvSpPr>
            <a:spLocks noGrp="1"/>
          </p:cNvSpPr>
          <p:nvPr>
            <p:ph type="title"/>
          </p:nvPr>
        </p:nvSpPr>
        <p:spPr/>
        <p:txBody>
          <a:bodyPr/>
          <a:lstStyle/>
          <a:p>
            <a:r>
              <a:rPr lang="mi-NZ" dirty="0"/>
              <a:t>Start work</a:t>
            </a:r>
            <a:endParaRPr lang="en-NZ" dirty="0"/>
          </a:p>
        </p:txBody>
      </p:sp>
      <p:sp>
        <p:nvSpPr>
          <p:cNvPr id="4" name="Slide Number Placeholder 3">
            <a:extLst>
              <a:ext uri="{FF2B5EF4-FFF2-40B4-BE49-F238E27FC236}">
                <a16:creationId xmlns:a16="http://schemas.microsoft.com/office/drawing/2014/main" id="{483C887F-1B2F-7ACD-17C9-CA81A2DFADC6}"/>
              </a:ext>
            </a:extLst>
          </p:cNvPr>
          <p:cNvSpPr>
            <a:spLocks noGrp="1"/>
          </p:cNvSpPr>
          <p:nvPr>
            <p:ph type="sldNum" sz="quarter" idx="12"/>
          </p:nvPr>
        </p:nvSpPr>
        <p:spPr/>
        <p:txBody>
          <a:bodyPr/>
          <a:lstStyle/>
          <a:p>
            <a:fld id="{A7B37317-5730-47F1-B7FE-A237834E48C9}" type="slidenum">
              <a:rPr lang="en-NZ" smtClean="0"/>
              <a:t>7</a:t>
            </a:fld>
            <a:endParaRPr lang="en-NZ" dirty="0"/>
          </a:p>
        </p:txBody>
      </p:sp>
      <p:graphicFrame>
        <p:nvGraphicFramePr>
          <p:cNvPr id="5" name="Table 5">
            <a:extLst>
              <a:ext uri="{FF2B5EF4-FFF2-40B4-BE49-F238E27FC236}">
                <a16:creationId xmlns:a16="http://schemas.microsoft.com/office/drawing/2014/main" id="{05B65285-2B16-C367-F232-9E489FA372AA}"/>
              </a:ext>
            </a:extLst>
          </p:cNvPr>
          <p:cNvGraphicFramePr>
            <a:graphicFrameLocks noGrp="1"/>
          </p:cNvGraphicFramePr>
          <p:nvPr>
            <p:ph idx="1"/>
            <p:extLst>
              <p:ext uri="{D42A27DB-BD31-4B8C-83A1-F6EECF244321}">
                <p14:modId xmlns:p14="http://schemas.microsoft.com/office/powerpoint/2010/main" val="2041211705"/>
              </p:ext>
            </p:extLst>
          </p:nvPr>
        </p:nvGraphicFramePr>
        <p:xfrm>
          <a:off x="1328738" y="2319338"/>
          <a:ext cx="10241692" cy="2225040"/>
        </p:xfrm>
        <a:graphic>
          <a:graphicData uri="http://schemas.openxmlformats.org/drawingml/2006/table">
            <a:tbl>
              <a:tblPr firstRow="1" bandRow="1">
                <a:tableStyleId>{5C22544A-7EE6-4342-B048-85BDC9FD1C3A}</a:tableStyleId>
              </a:tblPr>
              <a:tblGrid>
                <a:gridCol w="4024312">
                  <a:extLst>
                    <a:ext uri="{9D8B030D-6E8A-4147-A177-3AD203B41FA5}">
                      <a16:colId xmlns:a16="http://schemas.microsoft.com/office/drawing/2014/main" val="3166522849"/>
                    </a:ext>
                  </a:extLst>
                </a:gridCol>
                <a:gridCol w="4705350">
                  <a:extLst>
                    <a:ext uri="{9D8B030D-6E8A-4147-A177-3AD203B41FA5}">
                      <a16:colId xmlns:a16="http://schemas.microsoft.com/office/drawing/2014/main" val="2780584194"/>
                    </a:ext>
                  </a:extLst>
                </a:gridCol>
                <a:gridCol w="1512030">
                  <a:extLst>
                    <a:ext uri="{9D8B030D-6E8A-4147-A177-3AD203B41FA5}">
                      <a16:colId xmlns:a16="http://schemas.microsoft.com/office/drawing/2014/main" val="2316496490"/>
                    </a:ext>
                  </a:extLst>
                </a:gridCol>
              </a:tblGrid>
              <a:tr h="370840">
                <a:tc>
                  <a:txBody>
                    <a:bodyPr/>
                    <a:lstStyle/>
                    <a:p>
                      <a:r>
                        <a:rPr lang="mi-NZ" dirty="0"/>
                        <a:t>Best practice (church process)</a:t>
                      </a:r>
                      <a:endParaRPr lang="en-NZ" dirty="0"/>
                    </a:p>
                  </a:txBody>
                  <a:tcPr/>
                </a:tc>
                <a:tc>
                  <a:txBody>
                    <a:bodyPr/>
                    <a:lstStyle/>
                    <a:p>
                      <a:r>
                        <a:rPr lang="mi-NZ" dirty="0"/>
                        <a:t>Governmental compliance</a:t>
                      </a:r>
                      <a:endParaRPr lang="en-NZ" dirty="0"/>
                    </a:p>
                  </a:txBody>
                  <a:tcPr/>
                </a:tc>
                <a:tc>
                  <a:txBody>
                    <a:bodyPr/>
                    <a:lstStyle/>
                    <a:p>
                      <a:r>
                        <a:rPr lang="mi-NZ" dirty="0"/>
                        <a:t>Costs</a:t>
                      </a:r>
                      <a:endParaRPr lang="en-NZ" dirty="0"/>
                    </a:p>
                  </a:txBody>
                  <a:tcPr/>
                </a:tc>
                <a:extLst>
                  <a:ext uri="{0D108BD9-81ED-4DB2-BD59-A6C34878D82A}">
                    <a16:rowId xmlns:a16="http://schemas.microsoft.com/office/drawing/2014/main" val="1151562930"/>
                  </a:ext>
                </a:extLst>
              </a:tr>
              <a:tr h="370840">
                <a:tc>
                  <a:txBody>
                    <a:bodyPr/>
                    <a:lstStyle/>
                    <a:p>
                      <a:r>
                        <a:rPr lang="mi-NZ" dirty="0"/>
                        <a:t>Contract Works Insurance (as Principal)</a:t>
                      </a:r>
                      <a:endParaRPr lang="en-NZ" dirty="0"/>
                    </a:p>
                  </a:txBody>
                  <a:tcPr/>
                </a:tc>
                <a:tc>
                  <a:txBody>
                    <a:bodyPr/>
                    <a:lstStyle/>
                    <a:p>
                      <a:endParaRPr lang="en-NZ" dirty="0"/>
                    </a:p>
                  </a:txBody>
                  <a:tcPr/>
                </a:tc>
                <a:tc>
                  <a:txBody>
                    <a:bodyPr/>
                    <a:lstStyle/>
                    <a:p>
                      <a:endParaRPr lang="en-NZ" dirty="0"/>
                    </a:p>
                  </a:txBody>
                  <a:tcPr/>
                </a:tc>
                <a:extLst>
                  <a:ext uri="{0D108BD9-81ED-4DB2-BD59-A6C34878D82A}">
                    <a16:rowId xmlns:a16="http://schemas.microsoft.com/office/drawing/2014/main" val="1135622963"/>
                  </a:ext>
                </a:extLst>
              </a:tr>
              <a:tr h="370840">
                <a:tc>
                  <a:txBody>
                    <a:bodyPr/>
                    <a:lstStyle/>
                    <a:p>
                      <a:r>
                        <a:rPr lang="mi-NZ" dirty="0"/>
                        <a:t>Site Health and Safety hazards</a:t>
                      </a:r>
                      <a:endParaRPr lang="en-N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a:t>Health and Safety at Work Act 2015</a:t>
                      </a:r>
                      <a:endParaRPr lang="en-NZ" dirty="0"/>
                    </a:p>
                  </a:txBody>
                  <a:tcPr/>
                </a:tc>
                <a:tc>
                  <a:txBody>
                    <a:bodyPr/>
                    <a:lstStyle/>
                    <a:p>
                      <a:r>
                        <a:rPr lang="mi-NZ" dirty="0"/>
                        <a:t>Included</a:t>
                      </a:r>
                      <a:endParaRPr lang="en-NZ" dirty="0"/>
                    </a:p>
                  </a:txBody>
                  <a:tcPr/>
                </a:tc>
                <a:extLst>
                  <a:ext uri="{0D108BD9-81ED-4DB2-BD59-A6C34878D82A}">
                    <a16:rowId xmlns:a16="http://schemas.microsoft.com/office/drawing/2014/main" val="30416963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a:t>Engineer sign offs</a:t>
                      </a:r>
                      <a:endParaRPr lang="en-N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a:t>Local council sign offs</a:t>
                      </a:r>
                      <a:endParaRPr lang="en-NZ" dirty="0"/>
                    </a:p>
                  </a:txBody>
                  <a:tcPr/>
                </a:tc>
                <a:tc>
                  <a:txBody>
                    <a:bodyPr/>
                    <a:lstStyle/>
                    <a:p>
                      <a:r>
                        <a:rPr lang="mi-NZ" dirty="0"/>
                        <a:t>Sign offs</a:t>
                      </a:r>
                      <a:endParaRPr lang="en-NZ" dirty="0"/>
                    </a:p>
                  </a:txBody>
                  <a:tcPr/>
                </a:tc>
                <a:extLst>
                  <a:ext uri="{0D108BD9-81ED-4DB2-BD59-A6C34878D82A}">
                    <a16:rowId xmlns:a16="http://schemas.microsoft.com/office/drawing/2014/main" val="1252801310"/>
                  </a:ext>
                </a:extLst>
              </a:tr>
              <a:tr h="370840">
                <a:tc>
                  <a:txBody>
                    <a:bodyPr/>
                    <a:lstStyle/>
                    <a:p>
                      <a:r>
                        <a:rPr lang="mi-NZ" dirty="0"/>
                        <a:t>Public Liability (Contractor’s)</a:t>
                      </a:r>
                      <a:endParaRPr lang="en-NZ" dirty="0"/>
                    </a:p>
                  </a:txBody>
                  <a:tcPr/>
                </a:tc>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212952571"/>
                  </a:ext>
                </a:extLst>
              </a:tr>
              <a:tr h="370840">
                <a:tc>
                  <a:txBody>
                    <a:bodyPr/>
                    <a:lstStyle/>
                    <a:p>
                      <a:r>
                        <a:rPr lang="mi-NZ" dirty="0"/>
                        <a:t>Storage</a:t>
                      </a:r>
                      <a:endParaRPr lang="en-NZ" dirty="0"/>
                    </a:p>
                  </a:txBody>
                  <a:tcPr/>
                </a:tc>
                <a:tc>
                  <a:txBody>
                    <a:bodyPr/>
                    <a:lstStyle/>
                    <a:p>
                      <a:endParaRPr lang="en-NZ" dirty="0"/>
                    </a:p>
                  </a:txBody>
                  <a:tcPr/>
                </a:tc>
                <a:tc>
                  <a:txBody>
                    <a:bodyPr/>
                    <a:lstStyle/>
                    <a:p>
                      <a:endParaRPr lang="en-NZ" dirty="0"/>
                    </a:p>
                  </a:txBody>
                  <a:tcPr/>
                </a:tc>
                <a:extLst>
                  <a:ext uri="{0D108BD9-81ED-4DB2-BD59-A6C34878D82A}">
                    <a16:rowId xmlns:a16="http://schemas.microsoft.com/office/drawing/2014/main" val="1145510971"/>
                  </a:ext>
                </a:extLst>
              </a:tr>
            </a:tbl>
          </a:graphicData>
        </a:graphic>
      </p:graphicFrame>
    </p:spTree>
    <p:extLst>
      <p:ext uri="{BB962C8B-B14F-4D97-AF65-F5344CB8AC3E}">
        <p14:creationId xmlns:p14="http://schemas.microsoft.com/office/powerpoint/2010/main" val="2787787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BF01B-CE68-00DA-AC59-E132AD9C6F2B}"/>
              </a:ext>
            </a:extLst>
          </p:cNvPr>
          <p:cNvSpPr>
            <a:spLocks noGrp="1"/>
          </p:cNvSpPr>
          <p:nvPr>
            <p:ph type="title"/>
          </p:nvPr>
        </p:nvSpPr>
        <p:spPr/>
        <p:txBody>
          <a:bodyPr/>
          <a:lstStyle/>
          <a:p>
            <a:r>
              <a:rPr lang="mi-NZ" dirty="0"/>
              <a:t>Tender/Award Contracts</a:t>
            </a:r>
            <a:endParaRPr lang="en-NZ" dirty="0"/>
          </a:p>
        </p:txBody>
      </p:sp>
      <p:sp>
        <p:nvSpPr>
          <p:cNvPr id="4" name="Slide Number Placeholder 3">
            <a:extLst>
              <a:ext uri="{FF2B5EF4-FFF2-40B4-BE49-F238E27FC236}">
                <a16:creationId xmlns:a16="http://schemas.microsoft.com/office/drawing/2014/main" id="{B7A63BDD-19C8-E9C7-1956-E06B5FCDF977}"/>
              </a:ext>
            </a:extLst>
          </p:cNvPr>
          <p:cNvSpPr>
            <a:spLocks noGrp="1"/>
          </p:cNvSpPr>
          <p:nvPr>
            <p:ph type="sldNum" sz="quarter" idx="12"/>
          </p:nvPr>
        </p:nvSpPr>
        <p:spPr/>
        <p:txBody>
          <a:bodyPr/>
          <a:lstStyle/>
          <a:p>
            <a:fld id="{A7B37317-5730-47F1-B7FE-A237834E48C9}" type="slidenum">
              <a:rPr lang="en-NZ" smtClean="0"/>
              <a:t>8</a:t>
            </a:fld>
            <a:endParaRPr lang="en-NZ" dirty="0"/>
          </a:p>
        </p:txBody>
      </p:sp>
      <p:graphicFrame>
        <p:nvGraphicFramePr>
          <p:cNvPr id="5" name="Table 5">
            <a:extLst>
              <a:ext uri="{FF2B5EF4-FFF2-40B4-BE49-F238E27FC236}">
                <a16:creationId xmlns:a16="http://schemas.microsoft.com/office/drawing/2014/main" id="{E4121C93-97F7-5DAE-D51E-2B4CB1D4BF0A}"/>
              </a:ext>
            </a:extLst>
          </p:cNvPr>
          <p:cNvGraphicFramePr>
            <a:graphicFrameLocks noGrp="1"/>
          </p:cNvGraphicFramePr>
          <p:nvPr>
            <p:ph idx="1"/>
            <p:extLst>
              <p:ext uri="{D42A27DB-BD31-4B8C-83A1-F6EECF244321}">
                <p14:modId xmlns:p14="http://schemas.microsoft.com/office/powerpoint/2010/main" val="3840014630"/>
              </p:ext>
            </p:extLst>
          </p:nvPr>
        </p:nvGraphicFramePr>
        <p:xfrm>
          <a:off x="1328738" y="2319338"/>
          <a:ext cx="10241692" cy="1112520"/>
        </p:xfrm>
        <a:graphic>
          <a:graphicData uri="http://schemas.openxmlformats.org/drawingml/2006/table">
            <a:tbl>
              <a:tblPr firstRow="1" bandRow="1">
                <a:tableStyleId>{5C22544A-7EE6-4342-B048-85BDC9FD1C3A}</a:tableStyleId>
              </a:tblPr>
              <a:tblGrid>
                <a:gridCol w="4024312">
                  <a:extLst>
                    <a:ext uri="{9D8B030D-6E8A-4147-A177-3AD203B41FA5}">
                      <a16:colId xmlns:a16="http://schemas.microsoft.com/office/drawing/2014/main" val="3166522849"/>
                    </a:ext>
                  </a:extLst>
                </a:gridCol>
                <a:gridCol w="4705350">
                  <a:extLst>
                    <a:ext uri="{9D8B030D-6E8A-4147-A177-3AD203B41FA5}">
                      <a16:colId xmlns:a16="http://schemas.microsoft.com/office/drawing/2014/main" val="2780584194"/>
                    </a:ext>
                  </a:extLst>
                </a:gridCol>
                <a:gridCol w="1512030">
                  <a:extLst>
                    <a:ext uri="{9D8B030D-6E8A-4147-A177-3AD203B41FA5}">
                      <a16:colId xmlns:a16="http://schemas.microsoft.com/office/drawing/2014/main" val="2316496490"/>
                    </a:ext>
                  </a:extLst>
                </a:gridCol>
              </a:tblGrid>
              <a:tr h="370840">
                <a:tc>
                  <a:txBody>
                    <a:bodyPr/>
                    <a:lstStyle/>
                    <a:p>
                      <a:r>
                        <a:rPr lang="mi-NZ" dirty="0"/>
                        <a:t>Best practice (church process)</a:t>
                      </a:r>
                      <a:endParaRPr lang="en-NZ" dirty="0"/>
                    </a:p>
                  </a:txBody>
                  <a:tcPr/>
                </a:tc>
                <a:tc>
                  <a:txBody>
                    <a:bodyPr/>
                    <a:lstStyle/>
                    <a:p>
                      <a:r>
                        <a:rPr lang="mi-NZ" dirty="0"/>
                        <a:t>Governmental compliance</a:t>
                      </a:r>
                      <a:endParaRPr lang="en-NZ" dirty="0"/>
                    </a:p>
                  </a:txBody>
                  <a:tcPr/>
                </a:tc>
                <a:tc>
                  <a:txBody>
                    <a:bodyPr/>
                    <a:lstStyle/>
                    <a:p>
                      <a:r>
                        <a:rPr lang="mi-NZ" dirty="0"/>
                        <a:t>Costs</a:t>
                      </a:r>
                      <a:endParaRPr lang="en-NZ" dirty="0"/>
                    </a:p>
                  </a:txBody>
                  <a:tcPr/>
                </a:tc>
                <a:extLst>
                  <a:ext uri="{0D108BD9-81ED-4DB2-BD59-A6C34878D82A}">
                    <a16:rowId xmlns:a16="http://schemas.microsoft.com/office/drawing/2014/main" val="1151562930"/>
                  </a:ext>
                </a:extLst>
              </a:tr>
              <a:tr h="370840">
                <a:tc>
                  <a:txBody>
                    <a:bodyPr/>
                    <a:lstStyle/>
                    <a:p>
                      <a:r>
                        <a:rPr lang="mi-NZ" dirty="0"/>
                        <a:t>MCPC approval</a:t>
                      </a:r>
                      <a:endParaRPr lang="en-NZ" dirty="0"/>
                    </a:p>
                  </a:txBody>
                  <a:tcPr/>
                </a:tc>
                <a:tc>
                  <a:txBody>
                    <a:bodyPr/>
                    <a:lstStyle/>
                    <a:p>
                      <a:r>
                        <a:rPr lang="mi-NZ" dirty="0"/>
                        <a:t>Construction Contracts Act 2002</a:t>
                      </a:r>
                      <a:endParaRPr lang="en-NZ" dirty="0"/>
                    </a:p>
                  </a:txBody>
                  <a:tcPr/>
                </a:tc>
                <a:tc>
                  <a:txBody>
                    <a:bodyPr/>
                    <a:lstStyle/>
                    <a:p>
                      <a:r>
                        <a:rPr lang="mi-NZ" dirty="0"/>
                        <a:t>N/A</a:t>
                      </a:r>
                      <a:endParaRPr lang="en-NZ" dirty="0"/>
                    </a:p>
                  </a:txBody>
                  <a:tcPr/>
                </a:tc>
                <a:extLst>
                  <a:ext uri="{0D108BD9-81ED-4DB2-BD59-A6C34878D82A}">
                    <a16:rowId xmlns:a16="http://schemas.microsoft.com/office/drawing/2014/main" val="1135622963"/>
                  </a:ext>
                </a:extLst>
              </a:tr>
              <a:tr h="370840">
                <a:tc>
                  <a:txBody>
                    <a:bodyPr/>
                    <a:lstStyle/>
                    <a:p>
                      <a:r>
                        <a:rPr lang="mi-NZ" dirty="0"/>
                        <a:t>Legal consultation may be necessary</a:t>
                      </a:r>
                      <a:endParaRPr lang="en-NZ" dirty="0"/>
                    </a:p>
                  </a:txBody>
                  <a:tcPr/>
                </a:tc>
                <a:tc>
                  <a:txBody>
                    <a:bodyPr/>
                    <a:lstStyle/>
                    <a:p>
                      <a:endParaRPr lang="en-NZ" dirty="0"/>
                    </a:p>
                  </a:txBody>
                  <a:tcPr/>
                </a:tc>
                <a:tc>
                  <a:txBody>
                    <a:bodyPr/>
                    <a:lstStyle/>
                    <a:p>
                      <a:r>
                        <a:rPr lang="mi-NZ" dirty="0"/>
                        <a:t>Potential</a:t>
                      </a:r>
                      <a:endParaRPr lang="en-NZ" dirty="0"/>
                    </a:p>
                  </a:txBody>
                  <a:tcPr/>
                </a:tc>
                <a:extLst>
                  <a:ext uri="{0D108BD9-81ED-4DB2-BD59-A6C34878D82A}">
                    <a16:rowId xmlns:a16="http://schemas.microsoft.com/office/drawing/2014/main" val="3277671638"/>
                  </a:ext>
                </a:extLst>
              </a:tr>
            </a:tbl>
          </a:graphicData>
        </a:graphic>
      </p:graphicFrame>
    </p:spTree>
    <p:extLst>
      <p:ext uri="{BB962C8B-B14F-4D97-AF65-F5344CB8AC3E}">
        <p14:creationId xmlns:p14="http://schemas.microsoft.com/office/powerpoint/2010/main" val="252734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4574D-7D94-49CD-80F1-BBBC960928AA}"/>
              </a:ext>
            </a:extLst>
          </p:cNvPr>
          <p:cNvSpPr>
            <a:spLocks noGrp="1"/>
          </p:cNvSpPr>
          <p:nvPr>
            <p:ph type="title"/>
          </p:nvPr>
        </p:nvSpPr>
        <p:spPr/>
        <p:txBody>
          <a:bodyPr/>
          <a:lstStyle/>
          <a:p>
            <a:r>
              <a:rPr lang="en-GB" dirty="0"/>
              <a:t>Compliance looks different for different entities</a:t>
            </a:r>
            <a:endParaRPr lang="en-NZ" dirty="0"/>
          </a:p>
        </p:txBody>
      </p:sp>
      <p:sp>
        <p:nvSpPr>
          <p:cNvPr id="3" name="Content Placeholder 2">
            <a:extLst>
              <a:ext uri="{FF2B5EF4-FFF2-40B4-BE49-F238E27FC236}">
                <a16:creationId xmlns:a16="http://schemas.microsoft.com/office/drawing/2014/main" id="{88F38369-65CD-40B2-AE92-1B990BF1A5B0}"/>
              </a:ext>
            </a:extLst>
          </p:cNvPr>
          <p:cNvSpPr>
            <a:spLocks noGrp="1"/>
          </p:cNvSpPr>
          <p:nvPr>
            <p:ph idx="1"/>
          </p:nvPr>
        </p:nvSpPr>
        <p:spPr/>
        <p:txBody>
          <a:bodyPr/>
          <a:lstStyle/>
          <a:p>
            <a:endParaRPr lang="mi-NZ" dirty="0"/>
          </a:p>
          <a:p>
            <a:endParaRPr lang="en-NZ" dirty="0"/>
          </a:p>
        </p:txBody>
      </p:sp>
      <p:sp>
        <p:nvSpPr>
          <p:cNvPr id="4" name="Slide Number Placeholder 3">
            <a:extLst>
              <a:ext uri="{FF2B5EF4-FFF2-40B4-BE49-F238E27FC236}">
                <a16:creationId xmlns:a16="http://schemas.microsoft.com/office/drawing/2014/main" id="{A763E0A4-7BFF-4451-BD37-A79A4DA83FCF}"/>
              </a:ext>
            </a:extLst>
          </p:cNvPr>
          <p:cNvSpPr>
            <a:spLocks noGrp="1"/>
          </p:cNvSpPr>
          <p:nvPr>
            <p:ph type="sldNum" sz="quarter" idx="12"/>
          </p:nvPr>
        </p:nvSpPr>
        <p:spPr/>
        <p:txBody>
          <a:bodyPr/>
          <a:lstStyle/>
          <a:p>
            <a:fld id="{A7B37317-5730-47F1-B7FE-A237834E48C9}" type="slidenum">
              <a:rPr lang="en-NZ" smtClean="0"/>
              <a:t>9</a:t>
            </a:fld>
            <a:endParaRPr lang="en-NZ" dirty="0"/>
          </a:p>
        </p:txBody>
      </p:sp>
      <p:sp>
        <p:nvSpPr>
          <p:cNvPr id="5" name="Rectangle 4">
            <a:extLst>
              <a:ext uri="{FF2B5EF4-FFF2-40B4-BE49-F238E27FC236}">
                <a16:creationId xmlns:a16="http://schemas.microsoft.com/office/drawing/2014/main" id="{AFA90FAD-5A6A-E243-97FB-9753B384BA83}"/>
              </a:ext>
            </a:extLst>
          </p:cNvPr>
          <p:cNvSpPr/>
          <p:nvPr/>
        </p:nvSpPr>
        <p:spPr>
          <a:xfrm rot="21073258">
            <a:off x="5121806" y="2078867"/>
            <a:ext cx="6337569" cy="923330"/>
          </a:xfrm>
          <a:prstGeom prst="rect">
            <a:avLst/>
          </a:prstGeom>
          <a:noFill/>
        </p:spPr>
        <p:txBody>
          <a:bodyPr wrap="none" lIns="91440" tIns="45720" rIns="91440" bIns="45720">
            <a:spAutoFit/>
          </a:bodyPr>
          <a:lstStyle/>
          <a:p>
            <a:pPr algn="ct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How many buildings?</a:t>
            </a:r>
          </a:p>
        </p:txBody>
      </p:sp>
      <p:sp>
        <p:nvSpPr>
          <p:cNvPr id="6" name="Rectangle 5">
            <a:extLst>
              <a:ext uri="{FF2B5EF4-FFF2-40B4-BE49-F238E27FC236}">
                <a16:creationId xmlns:a16="http://schemas.microsoft.com/office/drawing/2014/main" id="{316477DD-61DA-372D-975C-E3CEB0B6A293}"/>
              </a:ext>
            </a:extLst>
          </p:cNvPr>
          <p:cNvSpPr/>
          <p:nvPr/>
        </p:nvSpPr>
        <p:spPr>
          <a:xfrm rot="413326">
            <a:off x="1535217" y="2910737"/>
            <a:ext cx="5879045" cy="923330"/>
          </a:xfrm>
          <a:prstGeom prst="rect">
            <a:avLst/>
          </a:prstGeom>
          <a:noFill/>
        </p:spPr>
        <p:txBody>
          <a:bodyPr wrap="none" lIns="91440" tIns="45720" rIns="91440" bIns="45720">
            <a:spAutoFit/>
          </a:bodyPr>
          <a:lstStyle/>
          <a:p>
            <a:pPr algn="ctr"/>
            <a:r>
              <a:rPr lang="en-US" sz="5400" b="1" cap="none" spc="0" dirty="0">
                <a:ln w="12700">
                  <a:solidFill>
                    <a:schemeClr val="accent5"/>
                  </a:solidFill>
                  <a:prstDash val="solid"/>
                </a:ln>
                <a:pattFill prst="ltDnDiag">
                  <a:fgClr>
                    <a:schemeClr val="accent5">
                      <a:lumMod val="60000"/>
                      <a:lumOff val="40000"/>
                    </a:schemeClr>
                  </a:fgClr>
                  <a:bgClr>
                    <a:schemeClr val="bg1"/>
                  </a:bgClr>
                </a:pattFill>
                <a:effectLst/>
              </a:rPr>
              <a:t>How are they used?</a:t>
            </a:r>
          </a:p>
        </p:txBody>
      </p:sp>
      <p:sp>
        <p:nvSpPr>
          <p:cNvPr id="7" name="Rectangle 6">
            <a:extLst>
              <a:ext uri="{FF2B5EF4-FFF2-40B4-BE49-F238E27FC236}">
                <a16:creationId xmlns:a16="http://schemas.microsoft.com/office/drawing/2014/main" id="{144C58C8-227A-DFC5-ED86-3E32D6CF2661}"/>
              </a:ext>
            </a:extLst>
          </p:cNvPr>
          <p:cNvSpPr/>
          <p:nvPr/>
        </p:nvSpPr>
        <p:spPr>
          <a:xfrm>
            <a:off x="1619302" y="3705342"/>
            <a:ext cx="6000875" cy="923330"/>
          </a:xfrm>
          <a:prstGeom prst="rect">
            <a:avLst/>
          </a:prstGeom>
          <a:noFill/>
        </p:spPr>
        <p:txBody>
          <a:bodyPr wrap="none" lIns="91440" tIns="45720" rIns="91440" bIns="45720">
            <a:spAutoFit/>
          </a:bodyPr>
          <a:lstStyle/>
          <a:p>
            <a:pPr algn="ctr"/>
            <a:r>
              <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Are they connected?</a:t>
            </a:r>
          </a:p>
        </p:txBody>
      </p:sp>
      <p:sp>
        <p:nvSpPr>
          <p:cNvPr id="8" name="Rectangle 7">
            <a:extLst>
              <a:ext uri="{FF2B5EF4-FFF2-40B4-BE49-F238E27FC236}">
                <a16:creationId xmlns:a16="http://schemas.microsoft.com/office/drawing/2014/main" id="{E411BC8E-6207-8E14-B62A-015EAE4BB67C}"/>
              </a:ext>
            </a:extLst>
          </p:cNvPr>
          <p:cNvSpPr/>
          <p:nvPr/>
        </p:nvSpPr>
        <p:spPr>
          <a:xfrm rot="21368795">
            <a:off x="4198824" y="4291671"/>
            <a:ext cx="7079182" cy="923330"/>
          </a:xfrm>
          <a:prstGeom prst="rect">
            <a:avLst/>
          </a:prstGeom>
          <a:noFill/>
        </p:spPr>
        <p:txBody>
          <a:bodyPr wrap="none" lIns="91440" tIns="45720" rIns="91440" bIns="45720">
            <a:spAutoFit/>
          </a:bodyPr>
          <a:lstStyle/>
          <a:p>
            <a:pPr algn="ctr"/>
            <a:r>
              <a:rPr lang="en-US" sz="5400" b="1" cap="none" spc="50" dirty="0">
                <a:ln w="0"/>
                <a:solidFill>
                  <a:srgbClr val="C7CFE9"/>
                </a:solidFill>
                <a:effectLst>
                  <a:innerShdw blurRad="63500" dist="50800" dir="13500000">
                    <a:srgbClr val="000000">
                      <a:alpha val="50000"/>
                    </a:srgbClr>
                  </a:innerShdw>
                </a:effectLst>
              </a:rPr>
              <a:t>Who has access, when?</a:t>
            </a:r>
          </a:p>
        </p:txBody>
      </p:sp>
      <p:sp>
        <p:nvSpPr>
          <p:cNvPr id="9" name="Rectangle 8">
            <a:extLst>
              <a:ext uri="{FF2B5EF4-FFF2-40B4-BE49-F238E27FC236}">
                <a16:creationId xmlns:a16="http://schemas.microsoft.com/office/drawing/2014/main" id="{FF32FCF7-595F-509E-77F7-7CD8459EA1F7}"/>
              </a:ext>
            </a:extLst>
          </p:cNvPr>
          <p:cNvSpPr/>
          <p:nvPr/>
        </p:nvSpPr>
        <p:spPr>
          <a:xfrm>
            <a:off x="1329302" y="5087238"/>
            <a:ext cx="5037085" cy="923330"/>
          </a:xfrm>
          <a:prstGeom prst="rect">
            <a:avLst/>
          </a:prstGeom>
          <a:noFill/>
        </p:spPr>
        <p:txBody>
          <a:bodyPr wrap="none" lIns="91440" tIns="45720" rIns="91440" bIns="45720">
            <a:spAutoFit/>
          </a:bodyPr>
          <a:lstStyle/>
          <a:p>
            <a:pPr algn="ctr"/>
            <a:r>
              <a:rPr lang="en-US" sz="5400" b="1" cap="none" spc="0" dirty="0">
                <a:ln w="12700">
                  <a:solidFill>
                    <a:schemeClr val="accent5"/>
                  </a:solidFill>
                  <a:prstDash val="solid"/>
                </a:ln>
                <a:pattFill prst="ltDnDiag">
                  <a:fgClr>
                    <a:schemeClr val="accent5">
                      <a:lumMod val="60000"/>
                      <a:lumOff val="40000"/>
                    </a:schemeClr>
                  </a:fgClr>
                  <a:bgClr>
                    <a:schemeClr val="bg1"/>
                  </a:bgClr>
                </a:pattFill>
                <a:effectLst>
                  <a:outerShdw blurRad="60007" dist="310007" dir="7680000" sy="30000" kx="1300200" algn="ctr" rotWithShape="0">
                    <a:prstClr val="black">
                      <a:alpha val="32000"/>
                    </a:prstClr>
                  </a:outerShdw>
                </a:effectLst>
              </a:rPr>
              <a:t>How many sites?</a:t>
            </a:r>
          </a:p>
        </p:txBody>
      </p:sp>
      <p:sp>
        <p:nvSpPr>
          <p:cNvPr id="10" name="Rectangle 9">
            <a:extLst>
              <a:ext uri="{FF2B5EF4-FFF2-40B4-BE49-F238E27FC236}">
                <a16:creationId xmlns:a16="http://schemas.microsoft.com/office/drawing/2014/main" id="{499771BA-C74D-04CE-60C2-27B21A24A240}"/>
              </a:ext>
            </a:extLst>
          </p:cNvPr>
          <p:cNvSpPr/>
          <p:nvPr/>
        </p:nvSpPr>
        <p:spPr>
          <a:xfrm rot="600820">
            <a:off x="6229812" y="5324489"/>
            <a:ext cx="5919249"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Landlord or Tenant?</a:t>
            </a:r>
          </a:p>
        </p:txBody>
      </p:sp>
      <p:sp>
        <p:nvSpPr>
          <p:cNvPr id="11" name="Rectangle 10">
            <a:extLst>
              <a:ext uri="{FF2B5EF4-FFF2-40B4-BE49-F238E27FC236}">
                <a16:creationId xmlns:a16="http://schemas.microsoft.com/office/drawing/2014/main" id="{6C484B43-A12D-7031-8B33-96588C3EBD43}"/>
              </a:ext>
            </a:extLst>
          </p:cNvPr>
          <p:cNvSpPr/>
          <p:nvPr/>
        </p:nvSpPr>
        <p:spPr>
          <a:xfrm rot="683816">
            <a:off x="7207220" y="3379878"/>
            <a:ext cx="4797211" cy="553998"/>
          </a:xfrm>
          <a:prstGeom prst="rect">
            <a:avLst/>
          </a:prstGeom>
          <a:noFill/>
        </p:spPr>
        <p:txBody>
          <a:bodyPr wrap="none" lIns="91440" tIns="45720" rIns="91440" bIns="45720">
            <a:spAutoFit/>
          </a:bodyPr>
          <a:lstStyle/>
          <a:p>
            <a:pPr algn="ctr"/>
            <a:r>
              <a:rPr lang="en-US" sz="3000" b="1" cap="none" spc="50" dirty="0">
                <a:ln w="9525" cmpd="sng">
                  <a:solidFill>
                    <a:schemeClr val="accent1"/>
                  </a:solidFill>
                  <a:prstDash val="solid"/>
                </a:ln>
                <a:solidFill>
                  <a:srgbClr val="70AD47">
                    <a:tint val="1000"/>
                  </a:srgbClr>
                </a:solidFill>
                <a:effectLst>
                  <a:glow rad="38100">
                    <a:schemeClr val="accent1">
                      <a:alpha val="40000"/>
                    </a:schemeClr>
                  </a:glow>
                </a:effectLst>
              </a:rPr>
              <a:t>Who manages the building?</a:t>
            </a:r>
          </a:p>
        </p:txBody>
      </p:sp>
    </p:spTree>
    <p:extLst>
      <p:ext uri="{BB962C8B-B14F-4D97-AF65-F5344CB8AC3E}">
        <p14:creationId xmlns:p14="http://schemas.microsoft.com/office/powerpoint/2010/main" val="2426231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10080</TotalTime>
  <Words>2068</Words>
  <Application>Microsoft Office PowerPoint</Application>
  <PresentationFormat>Widescreen</PresentationFormat>
  <Paragraphs>551</Paragraphs>
  <Slides>17</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Calibri Light</vt:lpstr>
      <vt:lpstr>Courier New</vt:lpstr>
      <vt:lpstr>Gustan Light</vt:lpstr>
      <vt:lpstr>Symbol</vt:lpstr>
      <vt:lpstr>Verdana</vt:lpstr>
      <vt:lpstr>Wingdings</vt:lpstr>
      <vt:lpstr>Office Theme</vt:lpstr>
      <vt:lpstr>Meeting our requirements</vt:lpstr>
      <vt:lpstr>Questions</vt:lpstr>
      <vt:lpstr>Building Stages</vt:lpstr>
      <vt:lpstr>Buying and Selling Church Properties</vt:lpstr>
      <vt:lpstr>Building</vt:lpstr>
      <vt:lpstr>Consent</vt:lpstr>
      <vt:lpstr>Start work</vt:lpstr>
      <vt:lpstr>Tender/Award Contracts</vt:lpstr>
      <vt:lpstr>Compliance looks different for different entities</vt:lpstr>
      <vt:lpstr>The legislation driving compliance</vt:lpstr>
      <vt:lpstr>More specialised areas</vt:lpstr>
      <vt:lpstr>Know the basics about your property</vt:lpstr>
      <vt:lpstr>Asbestos Management and BWoF</vt:lpstr>
      <vt:lpstr>FENZ Approved Evacuations</vt:lpstr>
      <vt:lpstr>FENZ Results</vt:lpstr>
      <vt:lpstr>Verification Sources</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Connexional Offerings to assist with with Health and Safety</dc:title>
  <dc:creator>Trudy Downes</dc:creator>
  <cp:lastModifiedBy>Trudy Downes</cp:lastModifiedBy>
  <cp:revision>178</cp:revision>
  <cp:lastPrinted>2022-01-25T23:47:12Z</cp:lastPrinted>
  <dcterms:created xsi:type="dcterms:W3CDTF">2019-03-27T00:57:08Z</dcterms:created>
  <dcterms:modified xsi:type="dcterms:W3CDTF">2023-05-11T04:32:26Z</dcterms:modified>
</cp:coreProperties>
</file>