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485" r:id="rId2"/>
    <p:sldId id="510" r:id="rId3"/>
    <p:sldId id="526" r:id="rId4"/>
    <p:sldId id="519" r:id="rId5"/>
    <p:sldId id="520" r:id="rId6"/>
    <p:sldId id="521" r:id="rId7"/>
    <p:sldId id="524" r:id="rId8"/>
    <p:sldId id="525" r:id="rId9"/>
    <p:sldId id="513" r:id="rId10"/>
    <p:sldId id="516" r:id="rId11"/>
    <p:sldId id="514" r:id="rId12"/>
    <p:sldId id="515" r:id="rId13"/>
    <p:sldId id="518" r:id="rId14"/>
    <p:sldId id="517" r:id="rId15"/>
    <p:sldId id="523" r:id="rId16"/>
    <p:sldId id="509" r:id="rId17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489"/>
    <a:srgbClr val="C7CFE9"/>
    <a:srgbClr val="F89E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60250" autoAdjust="0"/>
  </p:normalViewPr>
  <p:slideViewPr>
    <p:cSldViewPr snapToGrid="0">
      <p:cViewPr varScale="1">
        <p:scale>
          <a:sx n="61" d="100"/>
          <a:sy n="61" d="100"/>
        </p:scale>
        <p:origin x="2214" y="42"/>
      </p:cViewPr>
      <p:guideLst/>
    </p:cSldViewPr>
  </p:slideViewPr>
  <p:outlineViewPr>
    <p:cViewPr>
      <p:scale>
        <a:sx n="33" d="100"/>
        <a:sy n="33" d="100"/>
      </p:scale>
      <p:origin x="0" y="-30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066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18831" cy="495029"/>
          </a:xfrm>
          <a:prstGeom prst="rect">
            <a:avLst/>
          </a:prstGeom>
        </p:spPr>
        <p:txBody>
          <a:bodyPr vert="horz" lIns="90644" tIns="45322" rIns="90644" bIns="45322" rtlCol="0"/>
          <a:lstStyle>
            <a:lvl1pPr algn="l">
              <a:defRPr sz="1200"/>
            </a:lvl1pPr>
          </a:lstStyle>
          <a:p>
            <a:endParaRPr lang="en-NZ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4" y="3"/>
            <a:ext cx="2918831" cy="495029"/>
          </a:xfrm>
          <a:prstGeom prst="rect">
            <a:avLst/>
          </a:prstGeom>
        </p:spPr>
        <p:txBody>
          <a:bodyPr vert="horz" lIns="90644" tIns="45322" rIns="90644" bIns="45322" rtlCol="0"/>
          <a:lstStyle>
            <a:lvl1pPr algn="r">
              <a:defRPr sz="1200"/>
            </a:lvl1pPr>
          </a:lstStyle>
          <a:p>
            <a:fld id="{F67A976F-46F7-475E-B5DF-E3BB9E9DA947}" type="datetimeFigureOut">
              <a:rPr lang="en-NZ" smtClean="0"/>
              <a:t>15/06/2023</a:t>
            </a:fld>
            <a:endParaRPr lang="en-N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0644" tIns="45322" rIns="90644" bIns="45322" rtlCol="0" anchor="b"/>
          <a:lstStyle>
            <a:lvl1pPr algn="l">
              <a:defRPr sz="1200"/>
            </a:lvl1pPr>
          </a:lstStyle>
          <a:p>
            <a:endParaRPr lang="en-N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4" y="9371286"/>
            <a:ext cx="2918831" cy="495028"/>
          </a:xfrm>
          <a:prstGeom prst="rect">
            <a:avLst/>
          </a:prstGeom>
        </p:spPr>
        <p:txBody>
          <a:bodyPr vert="horz" lIns="90644" tIns="45322" rIns="90644" bIns="45322" rtlCol="0" anchor="b"/>
          <a:lstStyle>
            <a:lvl1pPr algn="r">
              <a:defRPr sz="1200"/>
            </a:lvl1pPr>
          </a:lstStyle>
          <a:p>
            <a:fld id="{B8E65DD3-B921-4E17-8053-E75F851BEE2A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0995276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4" y="3"/>
            <a:ext cx="2918831" cy="495029"/>
          </a:xfrm>
          <a:prstGeom prst="rect">
            <a:avLst/>
          </a:prstGeom>
        </p:spPr>
        <p:txBody>
          <a:bodyPr vert="horz" lIns="90644" tIns="45322" rIns="90644" bIns="45322" rtlCol="0"/>
          <a:lstStyle>
            <a:lvl1pPr algn="r">
              <a:defRPr sz="1200"/>
            </a:lvl1pPr>
          </a:lstStyle>
          <a:p>
            <a:fld id="{ACF74567-0C04-41DA-AABD-62EFBCC02D48}" type="datetimeFigureOut">
              <a:rPr lang="en-NZ" smtClean="0"/>
              <a:t>15/06/2023</a:t>
            </a:fld>
            <a:endParaRPr lang="en-N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4" y="9371286"/>
            <a:ext cx="2918831" cy="495028"/>
          </a:xfrm>
          <a:prstGeom prst="rect">
            <a:avLst/>
          </a:prstGeom>
        </p:spPr>
        <p:txBody>
          <a:bodyPr vert="horz" lIns="90644" tIns="45322" rIns="90644" bIns="45322" rtlCol="0" anchor="b"/>
          <a:lstStyle>
            <a:lvl1pPr algn="r">
              <a:defRPr sz="1200"/>
            </a:lvl1pPr>
          </a:lstStyle>
          <a:p>
            <a:fld id="{9C9D4DB5-9D86-4260-BEF3-79CF5F4E2250}" type="slidenum">
              <a:rPr lang="en-NZ" smtClean="0"/>
              <a:t>‹#›</a:t>
            </a:fld>
            <a:endParaRPr lang="en-NZ" dirty="0"/>
          </a:p>
        </p:txBody>
      </p:sp>
      <p:sp>
        <p:nvSpPr>
          <p:cNvPr id="8" name="Slide Image Placeholder 7"/>
          <p:cNvSpPr>
            <a:spLocks noGrp="1" noRot="1" noChangeAspect="1"/>
          </p:cNvSpPr>
          <p:nvPr>
            <p:ph type="sldImg" idx="2"/>
          </p:nvPr>
        </p:nvSpPr>
        <p:spPr>
          <a:xfrm>
            <a:off x="488950" y="587375"/>
            <a:ext cx="5916613" cy="3328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44" tIns="45322" rIns="90644" bIns="45322" rtlCol="0" anchor="ctr"/>
          <a:lstStyle/>
          <a:p>
            <a:endParaRPr lang="en-NZ" dirty="0"/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831" cy="495029"/>
          </a:xfrm>
          <a:prstGeom prst="rect">
            <a:avLst/>
          </a:prstGeom>
        </p:spPr>
        <p:txBody>
          <a:bodyPr vert="horz" lIns="90644" tIns="45322" rIns="90644" bIns="45322" rtlCol="0"/>
          <a:lstStyle>
            <a:lvl1pPr algn="l">
              <a:defRPr sz="1200"/>
            </a:lvl1pPr>
          </a:lstStyle>
          <a:p>
            <a:endParaRPr lang="en-NZ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0644" tIns="45322" rIns="90644" bIns="45322" rtlCol="0" anchor="b"/>
          <a:lstStyle>
            <a:lvl1pPr algn="l">
              <a:defRPr sz="1200"/>
            </a:lvl1pPr>
          </a:lstStyle>
          <a:p>
            <a:endParaRPr lang="en-NZ" dirty="0"/>
          </a:p>
        </p:txBody>
      </p:sp>
      <p:sp>
        <p:nvSpPr>
          <p:cNvPr id="11" name="Notes Placeholder 10"/>
          <p:cNvSpPr>
            <a:spLocks noGrp="1"/>
          </p:cNvSpPr>
          <p:nvPr>
            <p:ph type="body" sz="quarter" idx="3"/>
          </p:nvPr>
        </p:nvSpPr>
        <p:spPr>
          <a:xfrm>
            <a:off x="497013" y="4009026"/>
            <a:ext cx="5900077" cy="5237983"/>
          </a:xfrm>
          <a:prstGeom prst="rect">
            <a:avLst/>
          </a:prstGeom>
        </p:spPr>
        <p:txBody>
          <a:bodyPr vert="horz" lIns="90644" tIns="45322" rIns="90644" bIns="4532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52372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7363" y="587375"/>
            <a:ext cx="5918200" cy="3330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39917" indent="-339917">
              <a:lnSpc>
                <a:spcPts val="1190"/>
              </a:lnSpc>
              <a:spcAft>
                <a:spcPts val="1427"/>
              </a:spcAft>
              <a:buFont typeface="Symbol" panose="05050102010706020507" pitchFamily="18" charset="2"/>
              <a:buChar char=""/>
            </a:pPr>
            <a:r>
              <a:rPr lang="mi-NZ" sz="18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Welcome to the MCNZ webinar series. This webinar...</a:t>
            </a:r>
            <a:r>
              <a:rPr lang="mi-NZ" sz="1800" b="1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Leases and Tenancies</a:t>
            </a:r>
            <a:endParaRPr lang="en-NZ" sz="1800" b="1" dirty="0"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9917" indent="-339917">
              <a:lnSpc>
                <a:spcPts val="1190"/>
              </a:lnSpc>
              <a:spcAft>
                <a:spcPts val="1427"/>
              </a:spcAft>
              <a:buFont typeface="Symbol" panose="05050102010706020507" pitchFamily="18" charset="2"/>
              <a:buChar char=""/>
            </a:pPr>
            <a:r>
              <a:rPr lang="mi-NZ" sz="18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Recording this webinar &amp; relevant info on website</a:t>
            </a:r>
            <a:endParaRPr lang="en-NZ" sz="1800" dirty="0"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427"/>
              </a:spcAft>
            </a:pPr>
            <a:r>
              <a:rPr lang="mi-NZ" sz="18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Background and what we do</a:t>
            </a:r>
            <a:endParaRPr lang="en-NZ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427"/>
              </a:spcAft>
            </a:pPr>
            <a:r>
              <a:rPr lang="mi-N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 – been managing P&amp;I for over 7 yrs @ MCNZ</a:t>
            </a:r>
            <a:endParaRPr lang="en-NZ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39917" indent="-339917">
              <a:lnSpc>
                <a:spcPts val="1190"/>
              </a:lnSpc>
              <a:spcAft>
                <a:spcPts val="1427"/>
              </a:spcAft>
              <a:buFont typeface="Symbol" panose="05050102010706020507" pitchFamily="18" charset="2"/>
              <a:buChar char=""/>
            </a:pPr>
            <a:r>
              <a:rPr lang="mi-NZ" sz="18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Background in insurance and investigations</a:t>
            </a:r>
            <a:endParaRPr lang="en-NZ" sz="1800" dirty="0"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427"/>
              </a:spcAft>
            </a:pPr>
            <a:r>
              <a:rPr lang="mi-N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TD - -is the H&amp;S Advisor for MCNZ, been with MCNZ since 2017</a:t>
            </a:r>
            <a:endParaRPr lang="en-NZ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427"/>
              </a:spcAft>
            </a:pPr>
            <a:endParaRPr lang="mi-NZ" sz="1800" b="1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427"/>
              </a:spcAft>
            </a:pPr>
            <a:r>
              <a:rPr lang="mi-NZ" sz="18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Next slide – Webinar Housekeeping</a:t>
            </a:r>
            <a:endParaRPr lang="en-NZ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9D4DB5-9D86-4260-BEF3-79CF5F4E2250}" type="slidenum">
              <a:rPr lang="en-NZ" smtClean="0"/>
              <a:t>1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9965533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7363" y="587375"/>
            <a:ext cx="5918200" cy="3330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mi-NZ" dirty="0"/>
              <a:t>Page 2 of the Tenancy Services Agreement</a:t>
            </a:r>
          </a:p>
          <a:p>
            <a:r>
              <a:rPr lang="mi-NZ" dirty="0"/>
              <a:t>(RH column, 2nd and 3rd paragraphs)</a:t>
            </a:r>
          </a:p>
          <a:p>
            <a:endParaRPr lang="mi-NZ" dirty="0"/>
          </a:p>
          <a:p>
            <a:r>
              <a:rPr lang="en-GB" dirty="0"/>
              <a:t>› Comply with all requirements in respect of smoke alarms imposed on the landlord by regulations.</a:t>
            </a:r>
          </a:p>
          <a:p>
            <a:endParaRPr lang="en-GB" dirty="0"/>
          </a:p>
          <a:p>
            <a:r>
              <a:rPr lang="en-GB" dirty="0"/>
              <a:t>› Landlords need to have working smoke alarms installed in all their residential rental homes. Any replacement alarms installed after 1 July 2016 (other than hard-wired systems) need to have long life batteries and a photoelectric sensor</a:t>
            </a:r>
          </a:p>
          <a:p>
            <a:endParaRPr lang="en-GB" dirty="0"/>
          </a:p>
          <a:p>
            <a:r>
              <a:rPr lang="en-GB" b="0" i="0" dirty="0">
                <a:solidFill>
                  <a:srgbClr val="4D5156"/>
                </a:solidFill>
                <a:effectLst/>
                <a:latin typeface="Google Sans"/>
              </a:rPr>
              <a:t>Photoelectric Sensors </a:t>
            </a:r>
            <a:r>
              <a:rPr lang="en-GB" b="0" i="0" dirty="0">
                <a:solidFill>
                  <a:srgbClr val="040C28"/>
                </a:solidFill>
                <a:effectLst/>
                <a:latin typeface="Google Sans"/>
              </a:rPr>
              <a:t>detect objects, changes in surface conditions, and other items through a variety of optical properties</a:t>
            </a:r>
            <a:r>
              <a:rPr lang="en-GB" b="0" i="0" dirty="0">
                <a:solidFill>
                  <a:srgbClr val="4D5156"/>
                </a:solidFill>
                <a:effectLst/>
                <a:latin typeface="Google Sans"/>
              </a:rPr>
              <a:t>. A Photoelectric Sensor consists primarily of an Emitter for emitting light and a Receiver for receiving light.</a:t>
            </a:r>
            <a:endParaRPr lang="en-GB" dirty="0"/>
          </a:p>
          <a:p>
            <a:endParaRPr lang="en-GB" dirty="0"/>
          </a:p>
          <a:p>
            <a:r>
              <a:rPr lang="en-GB" dirty="0"/>
              <a:t>Online around $40 / 10 battery</a:t>
            </a:r>
            <a:r>
              <a:rPr lang="en-GB" baseline="0" dirty="0"/>
              <a:t> </a:t>
            </a:r>
            <a:r>
              <a:rPr lang="en-GB" dirty="0"/>
              <a:t>year life (printed B&amp;M page 47)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9D4DB5-9D86-4260-BEF3-79CF5F4E2250}" type="slidenum">
              <a:rPr lang="en-NZ" smtClean="0"/>
              <a:t>10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4419541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7363" y="587375"/>
            <a:ext cx="5918200" cy="3330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mi-NZ" dirty="0"/>
              <a:t>In the Residential Tenancy Agreement</a:t>
            </a:r>
          </a:p>
          <a:p>
            <a:endParaRPr lang="mi-NZ" dirty="0"/>
          </a:p>
          <a:p>
            <a:r>
              <a:rPr lang="mi-NZ" dirty="0"/>
              <a:t>Key dates – </a:t>
            </a:r>
            <a:r>
              <a:rPr lang="mi-NZ" b="1" dirty="0"/>
              <a:t>tenancy.govt.nz/healthy-homes/healthy-homes-compliance-timeframes</a:t>
            </a:r>
          </a:p>
          <a:p>
            <a:pPr marL="169958" indent="-169958">
              <a:buFont typeface="Arial" panose="020B0604020202020204" pitchFamily="34" charset="0"/>
              <a:buChar char="•"/>
            </a:pPr>
            <a:r>
              <a:rPr lang="mi-NZ" dirty="0"/>
              <a:t>New tenancies must comply – from 01/07/21</a:t>
            </a:r>
          </a:p>
          <a:p>
            <a:pPr marL="169958" indent="-169958">
              <a:buFont typeface="Arial" panose="020B0604020202020204" pitchFamily="34" charset="0"/>
              <a:buChar char="•"/>
            </a:pPr>
            <a:r>
              <a:rPr lang="mi-NZ" dirty="0"/>
              <a:t>All tenancies must comply – by 01/07/25</a:t>
            </a:r>
          </a:p>
          <a:p>
            <a:pPr marL="169958" indent="-169958">
              <a:buFont typeface="Arial" panose="020B0604020202020204" pitchFamily="34" charset="0"/>
              <a:buChar char="•"/>
            </a:pPr>
            <a:r>
              <a:rPr lang="mi-NZ" dirty="0"/>
              <a:t>Housing NZ – by 01/07/24</a:t>
            </a:r>
          </a:p>
          <a:p>
            <a:endParaRPr lang="mi-NZ" dirty="0"/>
          </a:p>
          <a:p>
            <a:r>
              <a:rPr lang="mi-NZ" dirty="0"/>
              <a:t>List requirements – a list of websites will be made available</a:t>
            </a:r>
          </a:p>
          <a:p>
            <a:pPr marL="169958" indent="-169958">
              <a:spcAft>
                <a:spcPts val="1190"/>
              </a:spcAft>
              <a:buFont typeface="Arial" panose="020B0604020202020204" pitchFamily="34" charset="0"/>
              <a:buChar char="•"/>
            </a:pPr>
            <a:r>
              <a:rPr lang="mi-NZ" dirty="0"/>
              <a:t>Heating – comprehensive heating standard – visit </a:t>
            </a:r>
            <a:r>
              <a:rPr lang="mi-NZ" b="1" dirty="0"/>
              <a:t>tenancy.govt.nz/healthy-homes/heating-standard</a:t>
            </a:r>
          </a:p>
          <a:p>
            <a:pPr marL="169958" indent="-169958">
              <a:spcAft>
                <a:spcPts val="1190"/>
              </a:spcAft>
              <a:buFont typeface="Arial" panose="020B0604020202020204" pitchFamily="34" charset="0"/>
              <a:buChar char="•"/>
            </a:pPr>
            <a:r>
              <a:rPr lang="mi-NZ" dirty="0"/>
              <a:t>Insulation – 5 pages in tenancy agreement – visit </a:t>
            </a:r>
            <a:r>
              <a:rPr lang="mi-NZ" b="1" dirty="0"/>
              <a:t>tenancy.govt.nz/healthy-homes/insulation-standard</a:t>
            </a:r>
          </a:p>
          <a:p>
            <a:pPr marL="169958" indent="-169958">
              <a:spcAft>
                <a:spcPts val="1190"/>
              </a:spcAft>
              <a:buFont typeface="Arial" panose="020B0604020202020204" pitchFamily="34" charset="0"/>
              <a:buChar char="•"/>
            </a:pPr>
            <a:r>
              <a:rPr lang="mi-NZ" dirty="0"/>
              <a:t>Ventilation – kitchens/bathrooms extraction rangehoods - visit </a:t>
            </a:r>
            <a:r>
              <a:rPr lang="mi-NZ" b="1" dirty="0"/>
              <a:t>tenancy.govt.nz/healthy-homes/ventilation-standard</a:t>
            </a:r>
          </a:p>
          <a:p>
            <a:pPr marL="169958" indent="-169958">
              <a:spcAft>
                <a:spcPts val="1190"/>
              </a:spcAft>
              <a:buFont typeface="Arial" panose="020B0604020202020204" pitchFamily="34" charset="0"/>
              <a:buChar char="•"/>
            </a:pPr>
            <a:r>
              <a:rPr lang="en-NZ" dirty="0"/>
              <a:t>Moisture ingress and drainage standard – </a:t>
            </a:r>
            <a:r>
              <a:rPr lang="mi-NZ" dirty="0"/>
              <a:t>visit </a:t>
            </a:r>
            <a:r>
              <a:rPr lang="mi-NZ" b="1" dirty="0"/>
              <a:t>tenancy.govt.nz/healthy-homes/moisture-and-drainage-standard</a:t>
            </a:r>
            <a:endParaRPr lang="en-NZ" b="1" dirty="0"/>
          </a:p>
          <a:p>
            <a:pPr marL="169958" indent="-169958">
              <a:spcAft>
                <a:spcPts val="1190"/>
              </a:spcAft>
              <a:buFont typeface="Arial" panose="020B0604020202020204" pitchFamily="34" charset="0"/>
              <a:buChar char="•"/>
            </a:pPr>
            <a:r>
              <a:rPr lang="en-NZ" dirty="0"/>
              <a:t>Draught stopping - </a:t>
            </a:r>
            <a:r>
              <a:rPr lang="mi-NZ" dirty="0"/>
              <a:t>visit </a:t>
            </a:r>
            <a:r>
              <a:rPr lang="mi-NZ" b="1" dirty="0"/>
              <a:t>tenancy.govt.nz/healthy-homes/draught</a:t>
            </a:r>
            <a:endParaRPr lang="en-NZ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9D4DB5-9D86-4260-BEF3-79CF5F4E2250}" type="slidenum">
              <a:rPr lang="en-NZ" smtClean="0"/>
              <a:t>11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1072464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9D4DB5-9D86-4260-BEF3-79CF5F4E2250}" type="slidenum">
              <a:rPr lang="en-NZ" smtClean="0"/>
              <a:t>12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4357632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7363" y="587375"/>
            <a:ext cx="5918200" cy="3330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mi-NZ" dirty="0"/>
              <a:t>If Contractors are in a home, it is a worksite</a:t>
            </a:r>
          </a:p>
          <a:p>
            <a:r>
              <a:rPr lang="mi-NZ" dirty="0"/>
              <a:t>We have the responsibility to work with Contractors to help them manage the risk of:</a:t>
            </a:r>
          </a:p>
          <a:p>
            <a:pPr marL="169958" indent="-169958">
              <a:buFont typeface="Arial" panose="020B0604020202020204" pitchFamily="34" charset="0"/>
              <a:buChar char="•"/>
            </a:pPr>
            <a:r>
              <a:rPr lang="mi-NZ" dirty="0"/>
              <a:t>Mould </a:t>
            </a:r>
          </a:p>
          <a:p>
            <a:pPr marL="169958" indent="-169958">
              <a:buFont typeface="Arial" panose="020B0604020202020204" pitchFamily="34" charset="0"/>
              <a:buChar char="•"/>
            </a:pPr>
            <a:r>
              <a:rPr lang="mi-NZ" dirty="0"/>
              <a:t>Asbestos</a:t>
            </a:r>
          </a:p>
          <a:p>
            <a:pPr marL="169958" indent="-169958">
              <a:buFont typeface="Arial" panose="020B0604020202020204" pitchFamily="34" charset="0"/>
              <a:buChar char="•"/>
            </a:pPr>
            <a:r>
              <a:rPr lang="mi-NZ" dirty="0"/>
              <a:t>Tenants</a:t>
            </a:r>
          </a:p>
          <a:p>
            <a:pPr marL="169958" indent="-169958">
              <a:buFont typeface="Arial" panose="020B0604020202020204" pitchFamily="34" charset="0"/>
              <a:buChar char="•"/>
            </a:pPr>
            <a:r>
              <a:rPr lang="mi-NZ" dirty="0"/>
              <a:t>Pets</a:t>
            </a:r>
          </a:p>
          <a:p>
            <a:pPr marL="169958" indent="-169958">
              <a:buFont typeface="Arial" panose="020B0604020202020204" pitchFamily="34" charset="0"/>
              <a:buChar char="•"/>
            </a:pPr>
            <a:r>
              <a:rPr lang="mi-NZ" dirty="0"/>
              <a:t>Evacuation points</a:t>
            </a:r>
          </a:p>
          <a:p>
            <a:pPr marL="169958" indent="-169958">
              <a:buFont typeface="Arial" panose="020B0604020202020204" pitchFamily="34" charset="0"/>
              <a:buChar char="•"/>
            </a:pPr>
            <a:r>
              <a:rPr lang="mi-NZ" dirty="0"/>
              <a:t>And other risks that may be encountered in the residency</a:t>
            </a:r>
          </a:p>
          <a:p>
            <a:r>
              <a:rPr lang="en-NZ" dirty="0"/>
              <a:t>We have the responsibility to work with tenants (if they are still residing in the tenancy at the time of the work)</a:t>
            </a:r>
          </a:p>
          <a:p>
            <a:pPr marL="169958" indent="-169958">
              <a:buFont typeface="Arial" panose="020B0604020202020204" pitchFamily="34" charset="0"/>
              <a:buChar char="•"/>
            </a:pPr>
            <a:r>
              <a:rPr lang="en-NZ" dirty="0"/>
              <a:t>Qualified contractors</a:t>
            </a:r>
          </a:p>
          <a:p>
            <a:pPr marL="169958" indent="-169958">
              <a:buFont typeface="Arial" panose="020B0604020202020204" pitchFamily="34" charset="0"/>
              <a:buChar char="•"/>
            </a:pPr>
            <a:r>
              <a:rPr lang="en-NZ" dirty="0"/>
              <a:t>Agreed work times</a:t>
            </a:r>
          </a:p>
          <a:p>
            <a:pPr marL="169958" indent="-169958">
              <a:buFont typeface="Arial" panose="020B0604020202020204" pitchFamily="34" charset="0"/>
              <a:buChar char="•"/>
            </a:pPr>
            <a:r>
              <a:rPr lang="en-NZ" dirty="0"/>
              <a:t>Contact names and numbers</a:t>
            </a:r>
          </a:p>
          <a:p>
            <a:pPr marL="169958" indent="-169958">
              <a:buFont typeface="Arial" panose="020B0604020202020204" pitchFamily="34" charset="0"/>
              <a:buChar char="•"/>
            </a:pPr>
            <a:r>
              <a:rPr lang="en-NZ" dirty="0"/>
              <a:t>Remove loose/valuable items (valuable could mean sentimental value) from risk of breakage or misappropriation</a:t>
            </a:r>
          </a:p>
          <a:p>
            <a:pPr marL="169958" indent="-169958">
              <a:buFont typeface="Arial" panose="020B0604020202020204" pitchFamily="34" charset="0"/>
              <a:buChar char="•"/>
            </a:pPr>
            <a:endParaRPr lang="en-NZ" dirty="0"/>
          </a:p>
          <a:p>
            <a:r>
              <a:rPr lang="en-NZ" dirty="0"/>
              <a:t>We should have agreed rules for everyone, such as </a:t>
            </a:r>
          </a:p>
          <a:p>
            <a:pPr marL="169958" indent="-169958">
              <a:buFont typeface="Arial" panose="020B0604020202020204" pitchFamily="34" charset="0"/>
              <a:buChar char="•"/>
            </a:pPr>
            <a:r>
              <a:rPr lang="en-NZ" dirty="0"/>
              <a:t>No worker should be left alone with the tenant’s children or pets</a:t>
            </a:r>
          </a:p>
          <a:p>
            <a:pPr marL="169958" indent="-169958">
              <a:buFont typeface="Arial" panose="020B0604020202020204" pitchFamily="34" charset="0"/>
              <a:buChar char="•"/>
            </a:pPr>
            <a:r>
              <a:rPr lang="en-NZ" dirty="0"/>
              <a:t>Shut doors = no go areas</a:t>
            </a:r>
          </a:p>
          <a:p>
            <a:pPr marL="169958" indent="-169958" defTabSz="906445">
              <a:buFont typeface="Arial" panose="020B0604020202020204" pitchFamily="34" charset="0"/>
              <a:buChar char="•"/>
              <a:defRPr/>
            </a:pPr>
            <a:r>
              <a:rPr lang="en-NZ" dirty="0"/>
              <a:t>Agreed work times</a:t>
            </a:r>
          </a:p>
          <a:p>
            <a:pPr marL="169958" indent="-169958">
              <a:buFont typeface="Arial" panose="020B0604020202020204" pitchFamily="34" charset="0"/>
              <a:buChar char="•"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9D4DB5-9D86-4260-BEF3-79CF5F4E2250}" type="slidenum">
              <a:rPr lang="en-NZ" smtClean="0"/>
              <a:t>13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0860376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7363" y="587375"/>
            <a:ext cx="5918200" cy="3330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mi-NZ" dirty="0"/>
              <a:t>We have a statement</a:t>
            </a:r>
          </a:p>
          <a:p>
            <a:r>
              <a:rPr lang="mi-NZ" dirty="0"/>
              <a:t>Who is the insurance company</a:t>
            </a:r>
          </a:p>
          <a:p>
            <a:r>
              <a:rPr lang="mi-NZ" dirty="0"/>
              <a:t>What is the excess</a:t>
            </a:r>
          </a:p>
          <a:p>
            <a:r>
              <a:rPr lang="en-NZ" dirty="0"/>
              <a:t>Information that is relevant for the tenant’s damage to the premises</a:t>
            </a:r>
          </a:p>
          <a:p>
            <a:r>
              <a:rPr lang="en-NZ" dirty="0"/>
              <a:t>Provide a statement informing the tenant that a copy of the insurance policy is available on request</a:t>
            </a:r>
          </a:p>
          <a:p>
            <a:endParaRPr lang="en-NZ" dirty="0"/>
          </a:p>
          <a:p>
            <a:r>
              <a:rPr lang="en-NZ" dirty="0"/>
              <a:t>Complete the table regarding name/type policy [Material damage, maybe contents]Insurer [Concordia underwriting</a:t>
            </a:r>
            <a:r>
              <a:rPr lang="en-NZ" baseline="0" dirty="0"/>
              <a:t> panel includes </a:t>
            </a:r>
            <a:r>
              <a:rPr lang="en-NZ" dirty="0"/>
              <a:t>QBE Insurance</a:t>
            </a:r>
            <a:r>
              <a:rPr lang="en-NZ" baseline="0" dirty="0"/>
              <a:t> Australia Ltd and certain underwriters at Lloyds of London</a:t>
            </a:r>
          </a:p>
          <a:p>
            <a:pPr lvl="0"/>
            <a:r>
              <a:rPr lang="en-NZ" b="1" baseline="0" dirty="0"/>
              <a:t>E</a:t>
            </a:r>
            <a:r>
              <a:rPr lang="en-NZ" b="1" dirty="0"/>
              <a:t>xcess:</a:t>
            </a:r>
          </a:p>
          <a:p>
            <a:pPr marL="169958" indent="-169958">
              <a:buFont typeface="Arial" panose="020B0604020202020204" pitchFamily="34" charset="0"/>
              <a:buChar char="•"/>
            </a:pPr>
            <a:r>
              <a:rPr lang="en-GB" dirty="0"/>
              <a:t>For buildings served by an operating alarm system at the time of a loss occasioned by </a:t>
            </a:r>
            <a:r>
              <a:rPr lang="en-GB" b="1" dirty="0"/>
              <a:t>fire vandalism or burglary </a:t>
            </a:r>
            <a:r>
              <a:rPr lang="en-GB" dirty="0"/>
              <a:t>– Excess $500 per claim. </a:t>
            </a:r>
            <a:endParaRPr lang="en-NZ" dirty="0"/>
          </a:p>
          <a:p>
            <a:r>
              <a:rPr lang="en-GB" dirty="0"/>
              <a:t> </a:t>
            </a:r>
            <a:endParaRPr lang="en-NZ" dirty="0"/>
          </a:p>
          <a:p>
            <a:pPr marL="169958" indent="-169958">
              <a:buFont typeface="Arial" panose="020B0604020202020204" pitchFamily="34" charset="0"/>
              <a:buChar char="•"/>
            </a:pPr>
            <a:r>
              <a:rPr lang="en-GB" dirty="0"/>
              <a:t>Water damage claims – Excess $2,000</a:t>
            </a:r>
            <a:endParaRPr lang="en-NZ" dirty="0"/>
          </a:p>
          <a:p>
            <a:r>
              <a:rPr lang="en-GB" dirty="0"/>
              <a:t> </a:t>
            </a:r>
            <a:endParaRPr lang="en-NZ" dirty="0"/>
          </a:p>
          <a:p>
            <a:pPr marL="169958" indent="-169958">
              <a:buFont typeface="Arial" panose="020B0604020202020204" pitchFamily="34" charset="0"/>
              <a:buChar char="•"/>
            </a:pPr>
            <a:r>
              <a:rPr lang="en-GB" dirty="0"/>
              <a:t>For all other claims for a property without an operating alarm system– Excess $1,000 per claim.</a:t>
            </a:r>
            <a:endParaRPr lang="en-NZ" dirty="0"/>
          </a:p>
          <a:p>
            <a:r>
              <a:rPr lang="en-GB" dirty="0"/>
              <a:t> </a:t>
            </a:r>
            <a:endParaRPr lang="en-NZ" dirty="0"/>
          </a:p>
          <a:p>
            <a:pPr marL="169958" indent="-169958">
              <a:buFont typeface="Arial" panose="020B0604020202020204" pitchFamily="34" charset="0"/>
              <a:buChar char="•"/>
            </a:pPr>
            <a:r>
              <a:rPr lang="en-GB" dirty="0"/>
              <a:t>Loss of money claims– Standard excess $250. </a:t>
            </a:r>
            <a:endParaRPr lang="en-NZ" dirty="0"/>
          </a:p>
          <a:p>
            <a:r>
              <a:rPr lang="en-GB" dirty="0"/>
              <a:t> </a:t>
            </a:r>
            <a:endParaRPr lang="en-NZ" dirty="0"/>
          </a:p>
          <a:p>
            <a:pPr marL="169958" indent="-169958">
              <a:buFont typeface="Arial" panose="020B0604020202020204" pitchFamily="34" charset="0"/>
              <a:buChar char="•"/>
            </a:pPr>
            <a:r>
              <a:rPr lang="en-GB" dirty="0"/>
              <a:t>For co-operative ventures, the appropriate excess plus GST. </a:t>
            </a:r>
            <a:endParaRPr lang="en-NZ" dirty="0"/>
          </a:p>
          <a:p>
            <a:endParaRPr lang="en-NZ" dirty="0"/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9D4DB5-9D86-4260-BEF3-79CF5F4E2250}" type="slidenum">
              <a:rPr lang="en-NZ" smtClean="0"/>
              <a:t>14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5922508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7363" y="587375"/>
            <a:ext cx="5918200" cy="3330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/>
            <a:r>
              <a:rPr lang="en-GB" b="0" i="0" dirty="0">
                <a:solidFill>
                  <a:srgbClr val="404441"/>
                </a:solidFill>
                <a:effectLst/>
                <a:latin typeface="Tiempos Text"/>
              </a:rPr>
              <a:t>From the recent Loafers Lodge tragedy in Wellington.</a:t>
            </a:r>
          </a:p>
          <a:p>
            <a:pPr algn="l" fontAlgn="base"/>
            <a:endParaRPr lang="en-GB" b="0" i="0" dirty="0">
              <a:solidFill>
                <a:srgbClr val="404441"/>
              </a:solidFill>
              <a:effectLst/>
              <a:latin typeface="Tiempos Text"/>
            </a:endParaRPr>
          </a:p>
          <a:p>
            <a:pPr algn="l" fontAlgn="base"/>
            <a:r>
              <a:rPr lang="en-GB" b="0" i="0" dirty="0">
                <a:solidFill>
                  <a:srgbClr val="404441"/>
                </a:solidFill>
                <a:effectLst/>
                <a:latin typeface="Tiempos Text"/>
              </a:rPr>
              <a:t>Wellington Community Law senior lawyer Oscar Upperton told Checkpoint boarding house residents were technically tenants for the purpose of rental law: "As long as they are intending to stay at the property - or they stay at the property in fact - for more than 28 days then they are covered just like any other tenant. Their landlord has the same obligations that any other landlord would have." </a:t>
            </a:r>
          </a:p>
          <a:p>
            <a:pPr algn="l" fontAlgn="base"/>
            <a:endParaRPr lang="en-GB" b="0" i="0" dirty="0">
              <a:solidFill>
                <a:srgbClr val="404441"/>
              </a:solidFill>
              <a:effectLst/>
              <a:latin typeface="Sohne"/>
            </a:endParaRPr>
          </a:p>
          <a:p>
            <a:pPr algn="l" fontAlgn="base"/>
            <a:r>
              <a:rPr lang="en-GB" b="0" i="0" dirty="0">
                <a:solidFill>
                  <a:srgbClr val="404441"/>
                </a:solidFill>
                <a:effectLst/>
                <a:latin typeface="Tiempos Text"/>
              </a:rPr>
              <a:t>The landlord must provide the property in a clean state, repair and maintain it, provide it with working and compliant smoke alarms and meet all other laws that are relevant, for example the Building Act, Upperton says. [this is particularly where our responsibility to provide healthy homes kicks in]</a:t>
            </a:r>
          </a:p>
          <a:p>
            <a:pPr algn="l" fontAlgn="base"/>
            <a:endParaRPr lang="en-GB" b="0" i="0" dirty="0">
              <a:solidFill>
                <a:srgbClr val="404441"/>
              </a:solidFill>
              <a:effectLst/>
              <a:latin typeface="Tiempos Text"/>
            </a:endParaRPr>
          </a:p>
          <a:p>
            <a:pPr algn="l" fontAlgn="base"/>
            <a:r>
              <a:rPr lang="en-GB" b="0" i="0" dirty="0">
                <a:solidFill>
                  <a:srgbClr val="404441"/>
                </a:solidFill>
                <a:effectLst/>
                <a:latin typeface="Tiempos Text"/>
              </a:rPr>
              <a:t>In the event of a catastrophic event that means tenants can no longer live there, they can give two days notice to end their tenancy. </a:t>
            </a:r>
          </a:p>
          <a:p>
            <a:pPr algn="l" fontAlgn="base"/>
            <a:r>
              <a:rPr lang="en-GB" b="0" i="0" dirty="0">
                <a:solidFill>
                  <a:srgbClr val="404441"/>
                </a:solidFill>
                <a:effectLst/>
                <a:latin typeface="Tiempos Text"/>
              </a:rPr>
              <a:t>"Their rent abates accordingly - so if they've already paid some rent up front, they should get that rent back, if they're currently paying rent their rent can stop from that date.“</a:t>
            </a:r>
          </a:p>
          <a:p>
            <a:pPr algn="l" fontAlgn="base"/>
            <a:endParaRPr lang="en-GB" b="0" i="0" dirty="0">
              <a:solidFill>
                <a:srgbClr val="404441"/>
              </a:solidFill>
              <a:effectLst/>
              <a:latin typeface="Tiempos Text"/>
            </a:endParaRPr>
          </a:p>
          <a:p>
            <a:pPr algn="l" fontAlgn="base"/>
            <a:r>
              <a:rPr lang="en-GB" b="0" i="0" dirty="0">
                <a:solidFill>
                  <a:srgbClr val="404441"/>
                </a:solidFill>
                <a:effectLst/>
                <a:latin typeface="Tiempos Text"/>
              </a:rPr>
              <a:t>But "it's not on the landlord to find them some place to live", he said.</a:t>
            </a: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9D4DB5-9D86-4260-BEF3-79CF5F4E2250}" type="slidenum">
              <a:rPr lang="en-NZ" smtClean="0"/>
              <a:t>15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6883081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7363" y="587375"/>
            <a:ext cx="5918200" cy="3330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1427"/>
              </a:spcAft>
            </a:pPr>
            <a:r>
              <a:rPr lang="mi-N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 next topic on </a:t>
            </a:r>
            <a:r>
              <a:rPr lang="mi-NZ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Thu 14 september </a:t>
            </a:r>
            <a:r>
              <a:rPr lang="mi-N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will be about </a:t>
            </a:r>
            <a:r>
              <a:rPr lang="mi-NZ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Risk Management</a:t>
            </a:r>
            <a:endParaRPr lang="en-NZ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427"/>
              </a:spcAft>
            </a:pPr>
            <a:r>
              <a:rPr lang="mi-N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feedback or topic suggestions gratefully received</a:t>
            </a:r>
            <a:endParaRPr lang="en-NZ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427"/>
              </a:spcAft>
            </a:pPr>
            <a:r>
              <a:rPr lang="mi-NZ" sz="18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Closing</a:t>
            </a:r>
            <a:r>
              <a:rPr lang="mi-NZ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mi-N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Thank you for your time and interest in attending</a:t>
            </a:r>
            <a:endParaRPr lang="en-NZ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427"/>
              </a:spcAft>
            </a:pPr>
            <a:r>
              <a:rPr lang="mi-N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Recording will be made available shortly on website, along with useful references to supporting material</a:t>
            </a:r>
            <a:endParaRPr lang="en-NZ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9D4DB5-9D86-4260-BEF3-79CF5F4E2250}" type="slidenum">
              <a:rPr lang="en-NZ" smtClean="0"/>
              <a:t>16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480215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7363" y="587375"/>
            <a:ext cx="5918200" cy="3330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9958" indent="-169958">
              <a:buFont typeface="Arial" panose="020B0604020202020204" pitchFamily="34" charset="0"/>
              <a:buChar char="•"/>
            </a:pPr>
            <a:r>
              <a:rPr lang="mi-NZ" dirty="0"/>
              <a:t>Use the Q&amp;A option at the bottom of your screen</a:t>
            </a:r>
          </a:p>
          <a:p>
            <a:pPr marL="169958" indent="-169958" defTabSz="906445">
              <a:buFont typeface="Arial" panose="020B0604020202020204" pitchFamily="34" charset="0"/>
              <a:buChar char="•"/>
            </a:pPr>
            <a:r>
              <a:rPr lang="mi-NZ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Q&amp;A– post as you think, answered at the end of each speaker with exception of questions we will be answering as we talk</a:t>
            </a:r>
            <a:endParaRPr lang="en-NZ" dirty="0"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9958" indent="-169958">
              <a:buFont typeface="Arial" panose="020B0604020202020204" pitchFamily="34" charset="0"/>
              <a:buChar char="•"/>
            </a:pPr>
            <a:r>
              <a:rPr lang="mi-NZ" dirty="0"/>
              <a:t>Post your questions as you think of them</a:t>
            </a:r>
          </a:p>
          <a:p>
            <a:pPr marL="169958" indent="-169958">
              <a:buFont typeface="Arial" panose="020B0604020202020204" pitchFamily="34" charset="0"/>
              <a:buChar char="•"/>
            </a:pPr>
            <a:r>
              <a:rPr lang="mi-NZ" dirty="0"/>
              <a:t>Questions will be answered as each speaker finishes</a:t>
            </a:r>
            <a:endParaRPr lang="en-GB" dirty="0"/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9D4DB5-9D86-4260-BEF3-79CF5F4E2250}" type="slidenum">
              <a:rPr lang="en-NZ" smtClean="0"/>
              <a:t>2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15852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9D4DB5-9D86-4260-BEF3-79CF5F4E2250}" type="slidenum">
              <a:rPr lang="en-NZ" smtClean="0"/>
              <a:t>3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780427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7363" y="587375"/>
            <a:ext cx="5918200" cy="3330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9958" indent="-169958">
              <a:buFont typeface="Arial" panose="020B0604020202020204" pitchFamily="34" charset="0"/>
              <a:buChar char="•"/>
            </a:pPr>
            <a:r>
              <a:rPr lang="mi-NZ" dirty="0"/>
              <a:t>If you want a lease drawn up – talk to Wendy or send a copy of the old lease for a renewal</a:t>
            </a:r>
          </a:p>
          <a:p>
            <a:pPr marL="169958" indent="-169958">
              <a:buFont typeface="Arial" panose="020B0604020202020204" pitchFamily="34" charset="0"/>
              <a:buChar char="•"/>
            </a:pPr>
            <a:r>
              <a:rPr lang="mi-NZ" dirty="0"/>
              <a:t>This is a requirement for all commercial property leases (leased out to others or leased by church entities)</a:t>
            </a:r>
          </a:p>
          <a:p>
            <a:pPr marL="169958" indent="-169958">
              <a:buFont typeface="Arial" panose="020B0604020202020204" pitchFamily="34" charset="0"/>
              <a:buChar char="•"/>
            </a:pPr>
            <a:r>
              <a:rPr lang="mi-NZ" dirty="0"/>
              <a:t>These must be drawn up </a:t>
            </a:r>
            <a:r>
              <a:rPr lang="mi-NZ" b="1" u="sng" dirty="0"/>
              <a:t>for the landlord </a:t>
            </a:r>
            <a:r>
              <a:rPr lang="mi-NZ" dirty="0"/>
              <a:t>by the Church lawyer</a:t>
            </a:r>
            <a:r>
              <a:rPr lang="mi-NZ" b="1" dirty="0"/>
              <a:t>, </a:t>
            </a:r>
            <a:r>
              <a:rPr lang="mi-NZ" b="1" u="sng" dirty="0"/>
              <a:t>not the tenant</a:t>
            </a:r>
            <a:r>
              <a:rPr lang="mi-NZ" b="1" u="none" dirty="0"/>
              <a:t> </a:t>
            </a:r>
          </a:p>
          <a:p>
            <a:pPr marL="169958" indent="-169958">
              <a:buFont typeface="Arial" panose="020B0604020202020204" pitchFamily="34" charset="0"/>
              <a:buChar char="•"/>
            </a:pPr>
            <a:r>
              <a:rPr lang="mi-NZ" u="none" dirty="0"/>
              <a:t>The Church lawyer will supply the blank forms for him to complete</a:t>
            </a:r>
            <a:endParaRPr lang="mi-NZ" u="sng" dirty="0"/>
          </a:p>
          <a:p>
            <a:pPr marL="169958" indent="-169958">
              <a:buFont typeface="Arial" panose="020B0604020202020204" pitchFamily="34" charset="0"/>
              <a:buChar char="•"/>
            </a:pPr>
            <a:r>
              <a:rPr lang="en-NZ" dirty="0"/>
              <a:t>Terms over 7 years including rights to renew require MCPC approval</a:t>
            </a:r>
          </a:p>
          <a:p>
            <a:pPr marL="169958" indent="-169958">
              <a:buFont typeface="Arial" panose="020B0604020202020204" pitchFamily="34" charset="0"/>
              <a:buChar char="•"/>
            </a:pPr>
            <a:r>
              <a:rPr lang="en-NZ" dirty="0"/>
              <a:t>Landlord is the Board of Administration of the Methodist Church of NZ</a:t>
            </a:r>
          </a:p>
          <a:p>
            <a:pPr marL="169958" indent="-169958">
              <a:buFont typeface="Arial" panose="020B0604020202020204" pitchFamily="34" charset="0"/>
              <a:buChar char="•"/>
            </a:pPr>
            <a:r>
              <a:rPr lang="en-NZ" dirty="0"/>
              <a:t>Exception: boards or trusts with property in their name</a:t>
            </a:r>
          </a:p>
          <a:p>
            <a:pPr marL="169958" indent="-169958">
              <a:buFont typeface="Arial" panose="020B0604020202020204" pitchFamily="34" charset="0"/>
              <a:buChar char="•"/>
            </a:pPr>
            <a:endParaRPr lang="en-NZ" dirty="0"/>
          </a:p>
          <a:p>
            <a:r>
              <a:rPr lang="en-NZ" dirty="0"/>
              <a:t>Other forms of lease – land lease – residential</a:t>
            </a:r>
            <a:r>
              <a:rPr lang="en-NZ" baseline="0" dirty="0"/>
              <a:t> and commercial 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9D4DB5-9D86-4260-BEF3-79CF5F4E2250}" type="slidenum">
              <a:rPr lang="en-NZ" smtClean="0"/>
              <a:t>4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9435412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7363" y="587375"/>
            <a:ext cx="5918200" cy="3330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9958" indent="-169958">
              <a:buFont typeface="Arial" panose="020B0604020202020204" pitchFamily="34" charset="0"/>
              <a:buChar char="•"/>
            </a:pPr>
            <a:r>
              <a:rPr lang="mi-NZ" dirty="0"/>
              <a:t>Signed by BoA member (or other board or trust per their constitution)</a:t>
            </a:r>
          </a:p>
          <a:p>
            <a:pPr marL="169958" indent="-169958">
              <a:buFont typeface="Arial" panose="020B0604020202020204" pitchFamily="34" charset="0"/>
              <a:buChar char="•"/>
            </a:pPr>
            <a:r>
              <a:rPr lang="mi-NZ" dirty="0"/>
              <a:t>AML should not affect leases because...</a:t>
            </a:r>
          </a:p>
          <a:p>
            <a:pPr marL="169958" indent="-169958">
              <a:buFont typeface="Arial" panose="020B0604020202020204" pitchFamily="34" charset="0"/>
              <a:buChar char="•"/>
            </a:pPr>
            <a:r>
              <a:rPr lang="mi-NZ" dirty="0"/>
              <a:t>Assuming parish owned </a:t>
            </a:r>
            <a:r>
              <a:rPr lang="mi-NZ" dirty="0">
                <a:sym typeface="Wingdings" panose="05000000000000000000" pitchFamily="2" charset="2"/>
              </a:rPr>
              <a:t> BoA signature, send the </a:t>
            </a:r>
            <a:r>
              <a:rPr lang="mi-NZ" b="1" dirty="0">
                <a:sym typeface="Wingdings" panose="05000000000000000000" pitchFamily="2" charset="2"/>
              </a:rPr>
              <a:t>lease agreement</a:t>
            </a:r>
            <a:r>
              <a:rPr lang="mi-NZ" dirty="0">
                <a:sym typeface="Wingdings" panose="05000000000000000000" pitchFamily="2" charset="2"/>
              </a:rPr>
              <a:t> to the Connexional Office</a:t>
            </a:r>
          </a:p>
          <a:p>
            <a:pPr marL="169958" indent="-169958">
              <a:buFont typeface="Arial" panose="020B0604020202020204" pitchFamily="34" charset="0"/>
              <a:buChar char="•"/>
            </a:pPr>
            <a:r>
              <a:rPr lang="mi-NZ" dirty="0">
                <a:sym typeface="Wingdings" panose="05000000000000000000" pitchFamily="2" charset="2"/>
              </a:rPr>
              <a:t>Signature witness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9D4DB5-9D86-4260-BEF3-79CF5F4E2250}" type="slidenum">
              <a:rPr lang="en-NZ" smtClean="0"/>
              <a:t>5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6868578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9D4DB5-9D86-4260-BEF3-79CF5F4E2250}" type="slidenum">
              <a:rPr lang="en-NZ" smtClean="0"/>
              <a:t>6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9112565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7363" y="587375"/>
            <a:ext cx="5918200" cy="3330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mi-NZ" dirty="0"/>
              <a:t>If you don’t have building evacuations – get the landlord to sort them out.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9D4DB5-9D86-4260-BEF3-79CF5F4E2250}" type="slidenum">
              <a:rPr lang="en-NZ" smtClean="0"/>
              <a:t>7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1379609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7363" y="587375"/>
            <a:ext cx="5918200" cy="3330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mi-NZ" dirty="0"/>
              <a:t>According to the room hire agreement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9D4DB5-9D86-4260-BEF3-79CF5F4E2250}" type="slidenum">
              <a:rPr lang="en-NZ" smtClean="0"/>
              <a:t>8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6554636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7363" y="587375"/>
            <a:ext cx="5918200" cy="3330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6445">
              <a:defRPr/>
            </a:pPr>
            <a:r>
              <a:rPr lang="mi-NZ" dirty="0"/>
              <a:t>A link to this document will be included in the webinar notes.</a:t>
            </a:r>
          </a:p>
          <a:p>
            <a:pPr defTabSz="906445">
              <a:defRPr/>
            </a:pPr>
            <a:endParaRPr lang="mi-NZ" dirty="0"/>
          </a:p>
          <a:p>
            <a:pPr defTabSz="906445">
              <a:defRPr/>
            </a:pPr>
            <a:r>
              <a:rPr lang="mi-NZ" dirty="0"/>
              <a:t>Tenancy Services – Residential Tenancy Agreement</a:t>
            </a:r>
            <a:endParaRPr lang="en-NZ" dirty="0"/>
          </a:p>
          <a:p>
            <a:pPr marL="169958" indent="-169958">
              <a:buFont typeface="Arial" panose="020B0604020202020204" pitchFamily="34" charset="0"/>
              <a:buChar char="•"/>
            </a:pPr>
            <a:r>
              <a:rPr lang="en-NZ" dirty="0"/>
              <a:t>Mandatory form – it is a legal requirement for the</a:t>
            </a:r>
            <a:r>
              <a:rPr lang="en-NZ" baseline="0" dirty="0"/>
              <a:t> terms of your tenancy to be in a written agreement. A landlord who does not provide a written, signed tenancy agreement and ensure that a copy is given to their tenant, is breaking the law and could be fined.</a:t>
            </a:r>
            <a:endParaRPr lang="en-NZ" dirty="0"/>
          </a:p>
          <a:p>
            <a:pPr marL="169958" indent="-169958">
              <a:buFont typeface="Arial" panose="020B0604020202020204" pitchFamily="34" charset="0"/>
              <a:buChar char="•"/>
            </a:pPr>
            <a:r>
              <a:rPr lang="en-NZ" dirty="0"/>
              <a:t>Mandatory Bond – to Tenancy</a:t>
            </a:r>
            <a:r>
              <a:rPr lang="en-NZ" baseline="0" dirty="0"/>
              <a:t> Services</a:t>
            </a:r>
            <a:endParaRPr lang="en-NZ" dirty="0"/>
          </a:p>
          <a:p>
            <a:pPr marL="169958" indent="-169958">
              <a:buFont typeface="Arial" panose="020B0604020202020204" pitchFamily="34" charset="0"/>
              <a:buChar char="•"/>
            </a:pPr>
            <a:endParaRPr lang="en-NZ" dirty="0"/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9D4DB5-9D86-4260-BEF3-79CF5F4E2250}" type="slidenum">
              <a:rPr lang="en-NZ" smtClean="0"/>
              <a:t>9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23543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/>
          <p:cNvSpPr>
            <a:spLocks noChangeArrowheads="1"/>
          </p:cNvSpPr>
          <p:nvPr userDrawn="1"/>
        </p:nvSpPr>
        <p:spPr bwMode="auto">
          <a:xfrm>
            <a:off x="7319373" y="186953"/>
            <a:ext cx="4386595" cy="623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NZ" altLang="en-US" sz="1800" b="1" i="0" u="none" strike="noStrike" cap="none" normalizeH="0" baseline="0" dirty="0">
              <a:ln>
                <a:noFill/>
              </a:ln>
              <a:solidFill>
                <a:srgbClr val="001489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NZ" altLang="en-US" sz="1800" b="1" i="0" u="none" strike="noStrike" cap="none" normalizeH="0" baseline="0" dirty="0">
              <a:ln>
                <a:noFill/>
              </a:ln>
              <a:solidFill>
                <a:srgbClr val="001489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334789" y="1375722"/>
            <a:ext cx="10241692" cy="926167"/>
          </a:xfrm>
        </p:spPr>
        <p:txBody>
          <a:bodyPr>
            <a:normAutofit/>
          </a:bodyPr>
          <a:lstStyle>
            <a:lvl1pPr>
              <a:defRPr sz="2600" b="1">
                <a:solidFill>
                  <a:srgbClr val="00148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1329302" y="2318636"/>
            <a:ext cx="10241692" cy="4011825"/>
          </a:xfrm>
        </p:spPr>
        <p:txBody>
          <a:bodyPr/>
          <a:lstStyle>
            <a:lvl1pPr>
              <a:defRPr sz="24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42913" indent="-228600">
              <a:buFont typeface="Courier New" panose="02070309020205020404" pitchFamily="49" charset="0"/>
              <a:buChar char="o"/>
              <a:defRPr sz="22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 marL="631825" indent="-228600">
              <a:buFont typeface="Wingdings" panose="05000000000000000000" pitchFamily="2" charset="2"/>
              <a:buChar char="§"/>
              <a:defRPr sz="20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 marL="811213" indent="-228600">
              <a:buFont typeface="Arial" panose="020B0604020202020204" pitchFamily="34" charset="0"/>
              <a:buChar char="•"/>
              <a:defRPr sz="18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 marL="990600" indent="-228600">
              <a:buFont typeface="Courier New" panose="02070309020205020404" pitchFamily="49" charset="0"/>
              <a:buChar char="o"/>
              <a:defRPr sz="1600">
                <a:latin typeface="Verdana" panose="020B0604030504040204" pitchFamily="34" charset="0"/>
                <a:ea typeface="Verdana" panose="020B0604030504040204" pitchFamily="34" charset="0"/>
              </a:defRPr>
            </a:lvl5pPr>
            <a:lvl6pPr marL="1168400" indent="-228600">
              <a:buFont typeface="Wingdings" panose="05000000000000000000" pitchFamily="2" charset="2"/>
              <a:buChar char="§"/>
              <a:defRPr sz="140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  <a:endParaRPr lang="en-NZ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164402-57CE-4127-96FD-4EEF765A5F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0655" y="99842"/>
            <a:ext cx="5628745" cy="9261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9C0EB21-0D06-4FE1-9029-288B0FF29E4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06264" y="0"/>
            <a:ext cx="1009717" cy="6858000"/>
          </a:xfrm>
          <a:prstGeom prst="rect">
            <a:avLst/>
          </a:prstGeom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79045E91-7FC5-416B-AA9C-DC32381AF9D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042782" y="186953"/>
            <a:ext cx="3877291" cy="80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NZ" altLang="en-US" sz="1800" b="1" i="0" u="none" strike="noStrike" cap="none" normalizeH="0" baseline="0" dirty="0">
                <a:ln>
                  <a:noFill/>
                </a:ln>
                <a:solidFill>
                  <a:srgbClr val="00148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Leases and Tenancies</a:t>
            </a:r>
          </a:p>
          <a:p>
            <a:pPr marL="0" marR="0" lvl="0" indent="0" algn="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NZ" altLang="en-US" sz="1200" b="0" i="0" u="none" strike="noStrike" cap="none" normalizeH="0" baseline="0" dirty="0">
                <a:ln>
                  <a:noFill/>
                </a:ln>
                <a:solidFill>
                  <a:srgbClr val="00148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Thu 08 Jun 2023</a:t>
            </a:r>
          </a:p>
          <a:p>
            <a:pPr marL="0" marR="0" lvl="0" indent="0" algn="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NZ" altLang="en-US" sz="1800" b="1" i="0" u="none" strike="noStrike" cap="none" normalizeH="0" baseline="0" dirty="0">
              <a:ln>
                <a:noFill/>
              </a:ln>
              <a:solidFill>
                <a:srgbClr val="001489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0CA8894-9429-43B4-905A-4DD55A049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23431" y="6356350"/>
            <a:ext cx="381000" cy="365125"/>
          </a:xfrm>
        </p:spPr>
        <p:txBody>
          <a:bodyPr/>
          <a:lstStyle/>
          <a:p>
            <a:fld id="{A7B37317-5730-47F1-B7FE-A237834E48C9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756279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/>
          <p:cNvSpPr>
            <a:spLocks noChangeArrowheads="1"/>
          </p:cNvSpPr>
          <p:nvPr userDrawn="1"/>
        </p:nvSpPr>
        <p:spPr bwMode="auto">
          <a:xfrm>
            <a:off x="7319373" y="186953"/>
            <a:ext cx="4386595" cy="623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NZ" altLang="en-US" sz="1800" b="1" i="0" u="none" strike="noStrike" cap="none" normalizeH="0" baseline="0" dirty="0">
              <a:ln>
                <a:noFill/>
              </a:ln>
              <a:solidFill>
                <a:srgbClr val="001489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NZ" altLang="en-US" sz="1800" b="1" i="0" u="none" strike="noStrike" cap="none" normalizeH="0" baseline="0" dirty="0">
              <a:ln>
                <a:noFill/>
              </a:ln>
              <a:solidFill>
                <a:srgbClr val="001489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334789" y="1375722"/>
            <a:ext cx="10241692" cy="926167"/>
          </a:xfrm>
        </p:spPr>
        <p:txBody>
          <a:bodyPr>
            <a:normAutofit/>
          </a:bodyPr>
          <a:lstStyle>
            <a:lvl1pPr>
              <a:defRPr sz="2600" b="1">
                <a:solidFill>
                  <a:srgbClr val="00148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1329302" y="2318636"/>
            <a:ext cx="10241692" cy="4011825"/>
          </a:xfrm>
        </p:spPr>
        <p:txBody>
          <a:bodyPr/>
          <a:lstStyle>
            <a:lvl1pPr>
              <a:defRPr sz="24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42913" indent="-228600">
              <a:defRPr sz="22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 marL="631825" indent="-228600">
              <a:defRPr sz="20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 marL="811213" indent="-228600">
              <a:defRPr sz="18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 marL="990600" indent="-228600">
              <a:defRPr sz="1600">
                <a:latin typeface="Verdana" panose="020B0604030504040204" pitchFamily="34" charset="0"/>
                <a:ea typeface="Verdana" panose="020B0604030504040204" pitchFamily="34" charset="0"/>
              </a:defRPr>
            </a:lvl5pPr>
            <a:lvl6pPr marL="1168400" indent="-228600">
              <a:defRPr sz="140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  <a:endParaRPr lang="en-NZ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164402-57CE-4127-96FD-4EEF765A5F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0655" y="99842"/>
            <a:ext cx="5628745" cy="9261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9C0EB21-0D06-4FE1-9029-288B0FF29E4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06264" y="0"/>
            <a:ext cx="1009717" cy="6858000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0CA8894-9429-43B4-905A-4DD55A049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23431" y="6356350"/>
            <a:ext cx="381000" cy="365125"/>
          </a:xfrm>
        </p:spPr>
        <p:txBody>
          <a:bodyPr/>
          <a:lstStyle/>
          <a:p>
            <a:fld id="{A7B37317-5730-47F1-B7FE-A237834E48C9}" type="slidenum">
              <a:rPr lang="en-NZ" smtClean="0"/>
              <a:t>‹#›</a:t>
            </a:fld>
            <a:endParaRPr lang="en-NZ" dirty="0"/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24BA0FDC-FCE8-8FFB-EF70-F0FCACF1A69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042782" y="186953"/>
            <a:ext cx="3877291" cy="80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NZ" altLang="en-US" sz="1800" b="1" i="0" u="none" strike="noStrike" cap="none" normalizeH="0" baseline="0" dirty="0">
                <a:ln>
                  <a:noFill/>
                </a:ln>
                <a:solidFill>
                  <a:srgbClr val="00148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Leases and Tenancies</a:t>
            </a:r>
          </a:p>
          <a:p>
            <a:pPr marL="0" marR="0" lvl="0" indent="0" algn="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NZ" altLang="en-US" sz="1200" b="0" i="0" u="none" strike="noStrike" cap="none" normalizeH="0" baseline="0" dirty="0">
                <a:ln>
                  <a:noFill/>
                </a:ln>
                <a:solidFill>
                  <a:srgbClr val="00148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Thu 08 Jun 2023</a:t>
            </a:r>
          </a:p>
          <a:p>
            <a:pPr marL="0" marR="0" lvl="0" indent="0" algn="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NZ" altLang="en-US" sz="1800" b="1" i="0" u="none" strike="noStrike" cap="none" normalizeH="0" baseline="0" dirty="0">
              <a:ln>
                <a:noFill/>
              </a:ln>
              <a:solidFill>
                <a:srgbClr val="001489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516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37317-5730-47F1-B7FE-A237834E48C9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176191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enancy.govt.nz/healthy-homes/moisture-and-drainage-standard" TargetMode="External"/><Relationship Id="rId3" Type="http://schemas.openxmlformats.org/officeDocument/2006/relationships/hyperlink" Target="https://www.tenancy.govt.nz/" TargetMode="External"/><Relationship Id="rId7" Type="http://schemas.openxmlformats.org/officeDocument/2006/relationships/hyperlink" Target="https://www.tenancy.govt.nz/healthy-homes/ventilation-standard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tenancy.govt.nz/healthy-homes/insulation-standard" TargetMode="External"/><Relationship Id="rId5" Type="http://schemas.openxmlformats.org/officeDocument/2006/relationships/hyperlink" Target="https://www.tenancy.govt.nz/healthy-homes/heating-standard" TargetMode="External"/><Relationship Id="rId4" Type="http://schemas.openxmlformats.org/officeDocument/2006/relationships/hyperlink" Target="https://www.tenancy.govt.nz/healthy-homes/healthy-homes-compliance-timeframes" TargetMode="External"/><Relationship Id="rId9" Type="http://schemas.openxmlformats.org/officeDocument/2006/relationships/hyperlink" Target="https://www.tenancy.govt.nz/healthy-homes/draught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ethodist.org.nz/tangata/connexional-resources/webinars/insurance-claims-in-action-webinar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trudyd@methodist.org.nz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Wendya@methodist.org.nz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789" y="1375723"/>
            <a:ext cx="10435679" cy="2301332"/>
          </a:xfrm>
        </p:spPr>
        <p:txBody>
          <a:bodyPr>
            <a:noAutofit/>
          </a:bodyPr>
          <a:lstStyle/>
          <a:p>
            <a:r>
              <a:rPr lang="en-NZ" sz="7200" dirty="0"/>
              <a:t>Leases and Tenancies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075770-18E9-4B12-9DC2-D51A9A105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37317-5730-47F1-B7FE-A237834E48C9}" type="slidenum">
              <a:rPr lang="en-NZ" smtClean="0"/>
              <a:t>1</a:t>
            </a:fld>
            <a:endParaRPr lang="en-NZ" dirty="0"/>
          </a:p>
        </p:txBody>
      </p:sp>
      <p:pic>
        <p:nvPicPr>
          <p:cNvPr id="6" name="Picture 5" descr="A picture containing text, screenshot, logo, font&#10;&#10;Description automatically generated">
            <a:extLst>
              <a:ext uri="{FF2B5EF4-FFF2-40B4-BE49-F238E27FC236}">
                <a16:creationId xmlns:a16="http://schemas.microsoft.com/office/drawing/2014/main" id="{1CD72BE3-C9DE-A46A-5799-BBC61F61D7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647" y="2256381"/>
            <a:ext cx="5071353" cy="608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320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142F2-8A2C-EA77-3C97-A5113EB97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i-NZ" dirty="0"/>
              <a:t>Smoke alarms</a:t>
            </a:r>
            <a:endParaRPr lang="en-NZ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0DC9E0C-5D20-31F8-208A-F18F092E73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44680" y="3429000"/>
            <a:ext cx="5410955" cy="3286584"/>
          </a:xfrm>
          <a:ln>
            <a:solidFill>
              <a:schemeClr val="accent1"/>
            </a:solidFill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89A49D-A2AA-0CD6-B5BC-F4C0415DA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37317-5730-47F1-B7FE-A237834E48C9}" type="slidenum">
              <a:rPr lang="en-NZ" smtClean="0"/>
              <a:t>10</a:t>
            </a:fld>
            <a:endParaRPr lang="en-NZ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D3B4ADA-2846-EC8E-8325-C2D283EAF95C}"/>
              </a:ext>
            </a:extLst>
          </p:cNvPr>
          <p:cNvCxnSpPr>
            <a:cxnSpLocks/>
          </p:cNvCxnSpPr>
          <p:nvPr/>
        </p:nvCxnSpPr>
        <p:spPr>
          <a:xfrm flipV="1">
            <a:off x="5298332" y="4027425"/>
            <a:ext cx="1297021" cy="1493771"/>
          </a:xfrm>
          <a:prstGeom prst="straightConnector1">
            <a:avLst/>
          </a:prstGeom>
          <a:ln w="762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8ABD069-04E1-DD8F-AC62-D70E8FDC16DD}"/>
              </a:ext>
            </a:extLst>
          </p:cNvPr>
          <p:cNvSpPr txBox="1"/>
          <p:nvPr/>
        </p:nvSpPr>
        <p:spPr>
          <a:xfrm>
            <a:off x="4718957" y="1371604"/>
            <a:ext cx="7356945" cy="267765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GB" sz="2400" b="0" i="0" u="none" strike="noStrike" baseline="0" dirty="0">
                <a:latin typeface="Gustan-Book"/>
              </a:rPr>
              <a:t>› Comply with all requirements in respect of smoke alarms imposed on the landlord by regulations.</a:t>
            </a:r>
          </a:p>
          <a:p>
            <a:pPr algn="l"/>
            <a:r>
              <a:rPr lang="en-GB" sz="2400" b="0" i="0" u="none" strike="noStrike" baseline="0" dirty="0">
                <a:latin typeface="Gustan-Book"/>
              </a:rPr>
              <a:t>› Landlords need to have working smoke alarms installed in all their residential rental homes. Any replacement alarms installed after 1 July 2016 (other than hard-wired systems) need to have long life batteries and a photoelectric sensor.</a:t>
            </a:r>
            <a:endParaRPr lang="en-NZ" sz="2400" dirty="0"/>
          </a:p>
        </p:txBody>
      </p:sp>
    </p:spTree>
    <p:extLst>
      <p:ext uri="{BB962C8B-B14F-4D97-AF65-F5344CB8AC3E}">
        <p14:creationId xmlns:p14="http://schemas.microsoft.com/office/powerpoint/2010/main" val="36215303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4D941-5CBC-7CC7-331B-1EC4E147D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i-NZ" dirty="0"/>
              <a:t>Healthy Home obligations</a:t>
            </a:r>
            <a:endParaRPr lang="en-NZ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4621711-6AD9-F7E6-F25A-00661E3285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10436" y="2188627"/>
            <a:ext cx="8335447" cy="4167723"/>
          </a:xfrm>
          <a:ln>
            <a:solidFill>
              <a:schemeClr val="accent1"/>
            </a:solidFill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C60E34-38EA-D258-E112-A681972E1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37317-5730-47F1-B7FE-A237834E48C9}" type="slidenum">
              <a:rPr lang="en-NZ" smtClean="0"/>
              <a:t>11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8407097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FD79E-3C1C-47FE-B2CA-186ECC29E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i-NZ" dirty="0"/>
              <a:t>The websites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2E02F-682A-77F4-127C-280AC5B3C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9302" y="2318636"/>
            <a:ext cx="10241692" cy="4402839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mi-NZ" dirty="0">
                <a:hlinkClick r:id="rId3"/>
              </a:rPr>
              <a:t>https://www.tenancy.govt.nz/</a:t>
            </a:r>
            <a:endParaRPr lang="mi-NZ" dirty="0"/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mi-NZ" dirty="0">
                <a:hlinkClick r:id="rId4"/>
              </a:rPr>
              <a:t>https://www.tenancy.govt.nz/healthy-homes/healthy-homes-compliance-timeframes</a:t>
            </a:r>
            <a:r>
              <a:rPr lang="mi-NZ" dirty="0"/>
              <a:t>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mi-NZ" dirty="0">
                <a:hlinkClick r:id="rId5"/>
              </a:rPr>
              <a:t>https://www.tenancy.govt.nz/healthy-homes/heating-standard</a:t>
            </a:r>
            <a:r>
              <a:rPr lang="mi-NZ" dirty="0"/>
              <a:t>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mi-NZ" dirty="0">
                <a:hlinkClick r:id="rId6"/>
              </a:rPr>
              <a:t>https://www.tenancy.govt.nz/healthy-homes/insulation-standard</a:t>
            </a:r>
            <a:r>
              <a:rPr lang="mi-NZ" dirty="0"/>
              <a:t>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mi-NZ" dirty="0">
                <a:hlinkClick r:id="rId7"/>
              </a:rPr>
              <a:t>https://www.tenancy.govt.nz/healthy-homes/ventilation-standard</a:t>
            </a:r>
            <a:r>
              <a:rPr lang="mi-NZ" dirty="0"/>
              <a:t>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mi-NZ" dirty="0">
                <a:hlinkClick r:id="rId8"/>
              </a:rPr>
              <a:t>https://www.tenancy.govt.nz/healthy-homes/moisture-and-drainage-standard</a:t>
            </a:r>
            <a:r>
              <a:rPr lang="mi-NZ" dirty="0"/>
              <a:t> </a:t>
            </a:r>
            <a:endParaRPr lang="en-NZ" dirty="0"/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mi-NZ" dirty="0">
                <a:hlinkClick r:id="rId9"/>
              </a:rPr>
              <a:t>https://www.tenancy.govt.nz/healthy-homes/draught</a:t>
            </a:r>
            <a:r>
              <a:rPr lang="mi-NZ" dirty="0"/>
              <a:t> </a:t>
            </a:r>
            <a:endParaRPr lang="en-NZ" dirty="0"/>
          </a:p>
          <a:p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AFBDC1-4E09-B044-9CC4-359471B55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37317-5730-47F1-B7FE-A237834E48C9}" type="slidenum">
              <a:rPr lang="en-NZ" smtClean="0"/>
              <a:t>12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7517857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9CA67-CCB8-4EEE-D751-72F789983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i-NZ" dirty="0"/>
              <a:t>Contractors</a:t>
            </a:r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8BDB8D-92EB-9255-13B1-4BE9CFBAA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37317-5730-47F1-B7FE-A237834E48C9}" type="slidenum">
              <a:rPr lang="en-NZ" smtClean="0"/>
              <a:t>13</a:t>
            </a:fld>
            <a:endParaRPr lang="en-NZ" dirty="0"/>
          </a:p>
        </p:txBody>
      </p:sp>
      <p:pic>
        <p:nvPicPr>
          <p:cNvPr id="1026" name="Picture 2" descr="708,166 Word Work Images, Stock Photos &amp; Vectors | Shutterstock">
            <a:extLst>
              <a:ext uri="{FF2B5EF4-FFF2-40B4-BE49-F238E27FC236}">
                <a16:creationId xmlns:a16="http://schemas.microsoft.com/office/drawing/2014/main" id="{7BCC2387-363D-4C96-1442-037FE130DD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68" t="58214" r="27521" b="19286"/>
          <a:stretch/>
        </p:blipFill>
        <p:spPr bwMode="auto">
          <a:xfrm>
            <a:off x="7200900" y="3648074"/>
            <a:ext cx="3588912" cy="90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utoShape 4" descr="Tower-Crane | National Development Engineers Ltd.">
            <a:extLst>
              <a:ext uri="{FF2B5EF4-FFF2-40B4-BE49-F238E27FC236}">
                <a16:creationId xmlns:a16="http://schemas.microsoft.com/office/drawing/2014/main" id="{D26218DA-D2AD-9F82-D744-FAE4E867339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pic>
        <p:nvPicPr>
          <p:cNvPr id="1030" name="Picture 6" descr="Tower-Crane | National Development Engineers Ltd.">
            <a:extLst>
              <a:ext uri="{FF2B5EF4-FFF2-40B4-BE49-F238E27FC236}">
                <a16:creationId xmlns:a16="http://schemas.microsoft.com/office/drawing/2014/main" id="{F731FD6D-D577-A153-2A74-FD42DD79C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48550" y="2511535"/>
            <a:ext cx="7086600" cy="294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ector Illustration Of A Typographic Logo With Word Home In A Shape Of A  House It Represents A Concept Of Household Construction And Residential  Buildings Also Can Be Used As A Logo">
            <a:extLst>
              <a:ext uri="{FF2B5EF4-FFF2-40B4-BE49-F238E27FC236}">
                <a16:creationId xmlns:a16="http://schemas.microsoft.com/office/drawing/2014/main" id="{E4525D71-F000-C099-ED13-C15ECB90D2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7549" y1="51144" x2="47549" y2="51144"/>
                        <a14:foregroundMark x1="57353" y1="50327" x2="57353" y2="50327"/>
                        <a14:foregroundMark x1="84150" y1="51144" x2="84150" y2="51144"/>
                        <a14:foregroundMark x1="24020" y1="38725" x2="24020" y2="38725"/>
                        <a14:foregroundMark x1="19935" y1="49837" x2="19935" y2="49837"/>
                        <a14:foregroundMark x1="19444" y1="61928" x2="19444" y2="619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50" t="33333" r="10808" b="33171"/>
          <a:stretch/>
        </p:blipFill>
        <p:spPr bwMode="auto">
          <a:xfrm>
            <a:off x="991478" y="2757486"/>
            <a:ext cx="466589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8BD85F9-7C9A-A418-D530-629912759CBD}"/>
              </a:ext>
            </a:extLst>
          </p:cNvPr>
          <p:cNvSpPr txBox="1"/>
          <p:nvPr/>
        </p:nvSpPr>
        <p:spPr>
          <a:xfrm>
            <a:off x="6000750" y="3819525"/>
            <a:ext cx="7455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i-NZ" sz="3600" b="1" dirty="0"/>
              <a:t>Vs.</a:t>
            </a:r>
            <a:endParaRPr lang="en-NZ" sz="3600" b="1" dirty="0"/>
          </a:p>
        </p:txBody>
      </p:sp>
    </p:spTree>
    <p:extLst>
      <p:ext uri="{BB962C8B-B14F-4D97-AF65-F5344CB8AC3E}">
        <p14:creationId xmlns:p14="http://schemas.microsoft.com/office/powerpoint/2010/main" val="21248461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4B45F-982D-ECF7-8BCB-B92A2C9EC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i-NZ" dirty="0"/>
              <a:t>Tenancy Insurance</a:t>
            </a:r>
            <a:endParaRPr lang="en-NZ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E4AAE03-F686-ED9D-1BD9-0B04027696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34789" y="2148486"/>
            <a:ext cx="9484065" cy="2561028"/>
          </a:xfrm>
          <a:ln>
            <a:solidFill>
              <a:schemeClr val="accent1"/>
            </a:solidFill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886CC0-7FFE-F9ED-A12F-BFC54DF13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37317-5730-47F1-B7FE-A237834E48C9}" type="slidenum">
              <a:rPr lang="en-NZ" smtClean="0"/>
              <a:t>14</a:t>
            </a:fld>
            <a:endParaRPr lang="en-NZ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027037-B12A-7ACC-2F8C-3908F30937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6720" y="4845699"/>
            <a:ext cx="9487211" cy="164683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9770028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B7F4C-A10D-279F-E90C-692892A00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i-NZ" dirty="0"/>
              <a:t>Tenancy rights</a:t>
            </a:r>
            <a:endParaRPr lang="en-NZ" dirty="0"/>
          </a:p>
        </p:txBody>
      </p:sp>
      <p:pic>
        <p:nvPicPr>
          <p:cNvPr id="6" name="Content Placeholder 5" descr="A picture containing machine, indoor, gas, home appliance&#10;&#10;Description automatically generated">
            <a:extLst>
              <a:ext uri="{FF2B5EF4-FFF2-40B4-BE49-F238E27FC236}">
                <a16:creationId xmlns:a16="http://schemas.microsoft.com/office/drawing/2014/main" id="{DBD674F1-A785-0DBA-175F-153A11166D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59292" y="1687917"/>
            <a:ext cx="6822334" cy="511674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17ACD6-9789-AC40-F9E1-CAD2C0B71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37317-5730-47F1-B7FE-A237834E48C9}" type="slidenum">
              <a:rPr lang="en-NZ" smtClean="0"/>
              <a:t>15</a:t>
            </a:fld>
            <a:endParaRPr lang="en-NZ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EF3DD36-0284-EFFA-9C11-B0F86FACBEF8}"/>
              </a:ext>
            </a:extLst>
          </p:cNvPr>
          <p:cNvSpPr txBox="1">
            <a:spLocks/>
          </p:cNvSpPr>
          <p:nvPr/>
        </p:nvSpPr>
        <p:spPr>
          <a:xfrm>
            <a:off x="1329302" y="2318636"/>
            <a:ext cx="5382782" cy="44028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44291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63182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81121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990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1168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mi-NZ" dirty="0"/>
              <a:t>Lessons learned:</a:t>
            </a:r>
            <a:br>
              <a:rPr lang="mi-NZ" dirty="0"/>
            </a:br>
            <a:endParaRPr lang="mi-NZ" dirty="0"/>
          </a:p>
          <a:p>
            <a:r>
              <a:rPr lang="mi-NZ" dirty="0"/>
              <a:t>Insurance claims in action webinar 22 Sept 2022</a:t>
            </a:r>
            <a:br>
              <a:rPr lang="mi-NZ" dirty="0"/>
            </a:br>
            <a:r>
              <a:rPr lang="mi-NZ" sz="1800" dirty="0">
                <a:hlinkClick r:id="rId4"/>
              </a:rPr>
              <a:t>https://www.methodist.org.nz/tangata/connexional-resources/webinars/insurance-claims-in-action-webinar/</a:t>
            </a:r>
            <a:r>
              <a:rPr lang="mi-NZ" sz="1800" dirty="0"/>
              <a:t> </a:t>
            </a:r>
          </a:p>
          <a:p>
            <a:r>
              <a:rPr lang="mi-NZ" dirty="0"/>
              <a:t>Loafers Lodge tragedy, Wellington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6826289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04B38-85CA-4A0A-AAA5-FA9153591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i-NZ" dirty="0"/>
              <a:t>Questions?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BB5C82-714C-42AB-AD27-A8AD81B92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9302" y="3429000"/>
            <a:ext cx="10241692" cy="2901461"/>
          </a:xfrm>
        </p:spPr>
        <p:txBody>
          <a:bodyPr/>
          <a:lstStyle/>
          <a:p>
            <a:pPr marL="0" indent="0">
              <a:buNone/>
            </a:pPr>
            <a:r>
              <a:rPr lang="mi-NZ" dirty="0"/>
              <a:t>The recording of this webinar, and all relevant information will be made available on the MCNZ website.</a:t>
            </a:r>
          </a:p>
          <a:p>
            <a:pPr marL="0" indent="0">
              <a:buNone/>
            </a:pPr>
            <a:endParaRPr lang="mi-NZ" dirty="0"/>
          </a:p>
          <a:p>
            <a:pPr marL="0" indent="0" algn="ctr">
              <a:buNone/>
            </a:pPr>
            <a:r>
              <a:rPr lang="mi-NZ" dirty="0"/>
              <a:t>Questions can be directed to either</a:t>
            </a:r>
          </a:p>
          <a:p>
            <a:pPr marL="0" indent="0" algn="ctr">
              <a:buNone/>
            </a:pPr>
            <a:r>
              <a:rPr lang="mi-NZ" b="1" dirty="0"/>
              <a:t>Trudy Downes </a:t>
            </a:r>
            <a:r>
              <a:rPr lang="mi-NZ" dirty="0"/>
              <a:t>or </a:t>
            </a:r>
            <a:r>
              <a:rPr lang="mi-NZ" b="1" dirty="0"/>
              <a:t>Wendy Anderson</a:t>
            </a:r>
          </a:p>
          <a:p>
            <a:pPr marL="0" indent="0" algn="ctr">
              <a:buNone/>
            </a:pPr>
            <a:r>
              <a:rPr lang="mi-NZ" dirty="0">
                <a:hlinkClick r:id="rId3"/>
              </a:rPr>
              <a:t>trudyd@methodist.org.nz</a:t>
            </a:r>
            <a:r>
              <a:rPr lang="mi-NZ" dirty="0"/>
              <a:t>	</a:t>
            </a:r>
            <a:r>
              <a:rPr lang="mi-NZ" dirty="0">
                <a:hlinkClick r:id="rId4"/>
              </a:rPr>
              <a:t>Wendya@methodist.org.nz</a:t>
            </a:r>
            <a:r>
              <a:rPr lang="mi-NZ" dirty="0"/>
              <a:t> </a:t>
            </a:r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40583-6184-4A73-A5E8-33E890627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37317-5730-47F1-B7FE-A237834E48C9}" type="slidenum">
              <a:rPr lang="en-NZ" smtClean="0"/>
              <a:t>16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50545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79378-560E-4EC8-BB00-8A4F644C8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i-NZ" dirty="0"/>
              <a:t>Questions</a:t>
            </a:r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958573-89DD-46EE-97AE-9782E06C2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37317-5730-47F1-B7FE-A237834E48C9}" type="slidenum">
              <a:rPr lang="en-NZ" smtClean="0"/>
              <a:t>2</a:t>
            </a:fld>
            <a:endParaRPr lang="en-NZ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7250927-F762-46CC-817C-F7FEAB1587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-1045" t="74728"/>
          <a:stretch/>
        </p:blipFill>
        <p:spPr>
          <a:xfrm>
            <a:off x="1024128" y="3315883"/>
            <a:ext cx="10999781" cy="1837859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49F5F7FA-FDA0-415E-8C06-ADF18237140C}"/>
              </a:ext>
            </a:extLst>
          </p:cNvPr>
          <p:cNvGrpSpPr/>
          <p:nvPr/>
        </p:nvGrpSpPr>
        <p:grpSpPr>
          <a:xfrm>
            <a:off x="7153071" y="1679820"/>
            <a:ext cx="2100264" cy="1404808"/>
            <a:chOff x="8400588" y="2536723"/>
            <a:chExt cx="2100264" cy="140480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390D520-7602-497D-915C-31584617F7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3099" t="93332" r="57895" b="-2234"/>
            <a:stretch/>
          </p:blipFill>
          <p:spPr>
            <a:xfrm>
              <a:off x="8400588" y="2639962"/>
              <a:ext cx="1967528" cy="1301569"/>
            </a:xfrm>
            <a:prstGeom prst="rect">
              <a:avLst/>
            </a:prstGeom>
          </p:spPr>
        </p:pic>
        <p:sp>
          <p:nvSpPr>
            <p:cNvPr id="8" name="Line Callout 1 6">
              <a:extLst>
                <a:ext uri="{FF2B5EF4-FFF2-40B4-BE49-F238E27FC236}">
                  <a16:creationId xmlns:a16="http://schemas.microsoft.com/office/drawing/2014/main" id="{0AD0CAA0-C9CC-44B2-BAF0-606CF5CC40AC}"/>
                </a:ext>
              </a:extLst>
            </p:cNvPr>
            <p:cNvSpPr/>
            <p:nvPr/>
          </p:nvSpPr>
          <p:spPr>
            <a:xfrm>
              <a:off x="8400588" y="2536723"/>
              <a:ext cx="2100264" cy="1194619"/>
            </a:xfrm>
            <a:prstGeom prst="borderCallout1">
              <a:avLst>
                <a:gd name="adj1" fmla="val 53389"/>
                <a:gd name="adj2" fmla="val 125"/>
                <a:gd name="adj3" fmla="val 256413"/>
                <a:gd name="adj4" fmla="val -92517"/>
              </a:avLst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E998BBBE-0CE8-4966-ACBD-4A79BF40D6EA}"/>
              </a:ext>
            </a:extLst>
          </p:cNvPr>
          <p:cNvSpPr/>
          <p:nvPr/>
        </p:nvSpPr>
        <p:spPr>
          <a:xfrm>
            <a:off x="5045200" y="4706350"/>
            <a:ext cx="569215" cy="53234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2547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4DD65-F6D1-4B2E-6134-44256F234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i-NZ" dirty="0"/>
              <a:t>Leases and Tenancies – relate to...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E78BE7-B43B-AE33-2F6B-FC54C7131B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mi-NZ" dirty="0"/>
              <a:t>Leases – Commercial buildings and land</a:t>
            </a:r>
          </a:p>
          <a:p>
            <a:r>
              <a:rPr lang="mi-NZ" dirty="0"/>
              <a:t>Tenancies – Residential buildings</a:t>
            </a:r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61FC2-5AA7-822F-1212-27BD08E5B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37317-5730-47F1-B7FE-A237834E48C9}" type="slidenum">
              <a:rPr lang="en-NZ" smtClean="0"/>
              <a:t>3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710682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279A6-2749-8FDA-9AA2-C4C6D9DC8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4789" y="1375722"/>
            <a:ext cx="10241692" cy="1211835"/>
          </a:xfrm>
        </p:spPr>
        <p:txBody>
          <a:bodyPr/>
          <a:lstStyle/>
          <a:p>
            <a:r>
              <a:rPr lang="mi-NZ" dirty="0"/>
              <a:t>Deed of Lease</a:t>
            </a:r>
            <a:br>
              <a:rPr lang="mi-NZ" dirty="0"/>
            </a:br>
            <a:r>
              <a:rPr lang="mi-NZ" dirty="0"/>
              <a:t>(Commercial)</a:t>
            </a:r>
            <a:endParaRPr lang="en-NZ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DFBD9AC-D731-DEC8-415F-F3D53AF81C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59189" y="1186774"/>
            <a:ext cx="7580496" cy="4967425"/>
          </a:xfrm>
          <a:ln>
            <a:solidFill>
              <a:schemeClr val="accent1"/>
            </a:solidFill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902AA8-AE11-FAB7-4744-CEBEE7BA6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37317-5730-47F1-B7FE-A237834E48C9}" type="slidenum">
              <a:rPr lang="en-NZ" smtClean="0"/>
              <a:t>4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747971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A2311-F7AD-CB5D-D872-0FD4ED799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i-NZ" dirty="0"/>
              <a:t>Signatures</a:t>
            </a:r>
            <a:endParaRPr lang="en-NZ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82A1478-05B6-D030-43B7-A15EE56D8C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35141" y="1614791"/>
            <a:ext cx="6838766" cy="5044509"/>
          </a:xfrm>
          <a:ln>
            <a:solidFill>
              <a:schemeClr val="accent1"/>
            </a:solidFill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3FD1F4-6E10-1342-13EB-5C0E9BF0A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37317-5730-47F1-B7FE-A237834E48C9}" type="slidenum">
              <a:rPr lang="en-NZ" smtClean="0"/>
              <a:t>5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388889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68CCB-C2A2-9E2E-63C8-881F6EF3D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i-NZ" dirty="0"/>
              <a:t>You are the leasor-landlord, so you are responsible for...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3EF1CD-F707-61A1-DB32-12D5560033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mi-NZ" dirty="0"/>
              <a:t>Evacuation drills</a:t>
            </a:r>
          </a:p>
          <a:p>
            <a:r>
              <a:rPr lang="mi-NZ" dirty="0"/>
              <a:t>Building warrants of Fitness (if applicable)</a:t>
            </a:r>
          </a:p>
          <a:p>
            <a:r>
              <a:rPr lang="mi-NZ" dirty="0"/>
              <a:t>Building maintenance</a:t>
            </a:r>
          </a:p>
          <a:p>
            <a:r>
              <a:rPr lang="mi-NZ" dirty="0"/>
              <a:t>Building asbestos management plan</a:t>
            </a:r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6E29B9-F46D-4170-D59E-686949A44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37317-5730-47F1-B7FE-A237834E48C9}" type="slidenum">
              <a:rPr lang="en-NZ" smtClean="0"/>
              <a:t>6</a:t>
            </a:fld>
            <a:endParaRPr lang="en-NZ" dirty="0"/>
          </a:p>
        </p:txBody>
      </p:sp>
      <p:pic>
        <p:nvPicPr>
          <p:cNvPr id="5" name="Picture 4" descr="A white sign with black text&#10;&#10;Description automatically generated with low confidence">
            <a:extLst>
              <a:ext uri="{FF2B5EF4-FFF2-40B4-BE49-F238E27FC236}">
                <a16:creationId xmlns:a16="http://schemas.microsoft.com/office/drawing/2014/main" id="{5E6DA59D-BE67-38F1-08ED-AA18BA83A3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2744" y="3680808"/>
            <a:ext cx="3760143" cy="304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070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5EC14-8A77-3C91-B0C1-8CDBB6F40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i-NZ" dirty="0"/>
              <a:t>You are the leasee-tenant, you are responsible for...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7F4A43-8B28-DA77-4BD7-33F866B148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9302" y="2318636"/>
            <a:ext cx="10675129" cy="4011825"/>
          </a:xfrm>
        </p:spPr>
        <p:txBody>
          <a:bodyPr/>
          <a:lstStyle/>
          <a:p>
            <a:r>
              <a:rPr lang="mi-NZ" dirty="0"/>
              <a:t>Participate in building evacuations (supply a building warden)</a:t>
            </a:r>
          </a:p>
          <a:p>
            <a:r>
              <a:rPr lang="mi-NZ" dirty="0"/>
              <a:t>Supply your own emergency response plan for you and your team (supply a first aider)</a:t>
            </a:r>
          </a:p>
          <a:p>
            <a:r>
              <a:rPr lang="mi-NZ" dirty="0"/>
              <a:t>Supply your own first aid kit</a:t>
            </a:r>
          </a:p>
          <a:p>
            <a:r>
              <a:rPr lang="mi-NZ" dirty="0"/>
              <a:t>Report all building issues</a:t>
            </a:r>
          </a:p>
          <a:p>
            <a:r>
              <a:rPr lang="mi-NZ" dirty="0"/>
              <a:t>Read and abide by the landlord’s asbestos management plan</a:t>
            </a:r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276716-5AC6-C25F-EEAE-6E8894DC3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37317-5730-47F1-B7FE-A237834E48C9}" type="slidenum">
              <a:rPr lang="en-NZ" smtClean="0"/>
              <a:t>7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307740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8B1D8-1B4C-FCE5-05FB-CE9E3D073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i-NZ" dirty="0"/>
              <a:t>You are a room-hirer, you are responsible for...</a:t>
            </a:r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A27CC3-3C25-38F4-6F0D-9F43EC658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37317-5730-47F1-B7FE-A237834E48C9}" type="slidenum">
              <a:rPr lang="en-NZ" smtClean="0"/>
              <a:t>8</a:t>
            </a:fld>
            <a:endParaRPr lang="en-NZ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A1B8B2D-E415-549E-EEB2-3FF0952EFA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8738" y="2319338"/>
            <a:ext cx="10242550" cy="4011612"/>
          </a:xfrm>
        </p:spPr>
        <p:txBody>
          <a:bodyPr/>
          <a:lstStyle/>
          <a:p>
            <a:r>
              <a:rPr lang="mi-NZ" dirty="0"/>
              <a:t>Participate in building evacuations (supply a building warden)</a:t>
            </a:r>
          </a:p>
          <a:p>
            <a:r>
              <a:rPr lang="mi-NZ" dirty="0"/>
              <a:t>Ideally supply your own emergency response plan for you and your team (ideally supply a first aider)</a:t>
            </a:r>
          </a:p>
          <a:p>
            <a:r>
              <a:rPr lang="mi-NZ" dirty="0"/>
              <a:t>Supply your own first aid kit</a:t>
            </a:r>
          </a:p>
          <a:p>
            <a:r>
              <a:rPr lang="mi-NZ" dirty="0"/>
              <a:t>Report all building issues</a:t>
            </a:r>
          </a:p>
          <a:p>
            <a:r>
              <a:rPr lang="mi-NZ" dirty="0"/>
              <a:t>Read and abide by the landlord’s asbestos management plan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97073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4574D-7D94-49CD-80F1-BBBC96092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i-NZ" dirty="0"/>
              <a:t>Residential Tenancy obligations</a:t>
            </a:r>
            <a:endParaRPr lang="en-NZ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3F72BF5-60FD-8364-5388-83019BA443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1831" y="2918407"/>
            <a:ext cx="8230749" cy="164805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63E0A4-7BFF-4451-BD37-A79A4DA83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37317-5730-47F1-B7FE-A237834E48C9}" type="slidenum">
              <a:rPr lang="en-NZ" smtClean="0"/>
              <a:t>9</a:t>
            </a:fld>
            <a:endParaRPr lang="en-NZ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D348B6-C8E8-B630-66E2-FE72AD7E89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764928">
            <a:off x="6239272" y="1813398"/>
            <a:ext cx="5420481" cy="603016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4262314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5157</TotalTime>
  <Words>1616</Words>
  <Application>Microsoft Office PowerPoint</Application>
  <PresentationFormat>Widescreen</PresentationFormat>
  <Paragraphs>186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Arial</vt:lpstr>
      <vt:lpstr>Calibri</vt:lpstr>
      <vt:lpstr>Calibri Light</vt:lpstr>
      <vt:lpstr>Courier New</vt:lpstr>
      <vt:lpstr>Google Sans</vt:lpstr>
      <vt:lpstr>Gustan-Book</vt:lpstr>
      <vt:lpstr>Sohne</vt:lpstr>
      <vt:lpstr>Symbol</vt:lpstr>
      <vt:lpstr>Tiempos Text</vt:lpstr>
      <vt:lpstr>Verdana</vt:lpstr>
      <vt:lpstr>Wingdings</vt:lpstr>
      <vt:lpstr>Office Theme</vt:lpstr>
      <vt:lpstr>Leases and Tenancies</vt:lpstr>
      <vt:lpstr>Questions</vt:lpstr>
      <vt:lpstr>Leases and Tenancies – relate to...</vt:lpstr>
      <vt:lpstr>Deed of Lease (Commercial)</vt:lpstr>
      <vt:lpstr>Signatures</vt:lpstr>
      <vt:lpstr>You are the leasor-landlord, so you are responsible for...</vt:lpstr>
      <vt:lpstr>You are the leasee-tenant, you are responsible for...</vt:lpstr>
      <vt:lpstr>You are a room-hirer, you are responsible for...</vt:lpstr>
      <vt:lpstr>Residential Tenancy obligations</vt:lpstr>
      <vt:lpstr>Smoke alarms</vt:lpstr>
      <vt:lpstr>Healthy Home obligations</vt:lpstr>
      <vt:lpstr>The websites</vt:lpstr>
      <vt:lpstr>Contractors</vt:lpstr>
      <vt:lpstr>Tenancy Insurance</vt:lpstr>
      <vt:lpstr>Tenancy rights</vt:lpstr>
      <vt:lpstr>Questions?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Connexional Offerings to assist with with Health and Safety</dc:title>
  <dc:creator>Trudy Downes</dc:creator>
  <cp:lastModifiedBy>Trudy Downes</cp:lastModifiedBy>
  <cp:revision>181</cp:revision>
  <cp:lastPrinted>2023-06-15T04:03:23Z</cp:lastPrinted>
  <dcterms:created xsi:type="dcterms:W3CDTF">2019-03-27T00:57:08Z</dcterms:created>
  <dcterms:modified xsi:type="dcterms:W3CDTF">2023-06-15T04:04:36Z</dcterms:modified>
</cp:coreProperties>
</file>