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485" r:id="rId2"/>
    <p:sldId id="510" r:id="rId3"/>
    <p:sldId id="511" r:id="rId4"/>
    <p:sldId id="512" r:id="rId5"/>
    <p:sldId id="513" r:id="rId6"/>
    <p:sldId id="514" r:id="rId7"/>
    <p:sldId id="526" r:id="rId8"/>
    <p:sldId id="515" r:id="rId9"/>
    <p:sldId id="524" r:id="rId10"/>
    <p:sldId id="517" r:id="rId11"/>
    <p:sldId id="518" r:id="rId12"/>
    <p:sldId id="519" r:id="rId13"/>
    <p:sldId id="525" r:id="rId14"/>
    <p:sldId id="520" r:id="rId15"/>
    <p:sldId id="521" r:id="rId16"/>
    <p:sldId id="522" r:id="rId17"/>
    <p:sldId id="527" r:id="rId18"/>
    <p:sldId id="523" r:id="rId19"/>
    <p:sldId id="528" r:id="rId20"/>
    <p:sldId id="529" r:id="rId21"/>
    <p:sldId id="530" r:id="rId22"/>
    <p:sldId id="531" r:id="rId23"/>
    <p:sldId id="532" r:id="rId24"/>
    <p:sldId id="509" r:id="rId25"/>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E53"/>
    <a:srgbClr val="001489"/>
    <a:srgbClr val="C7C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2903" autoAdjust="0"/>
  </p:normalViewPr>
  <p:slideViewPr>
    <p:cSldViewPr snapToGrid="0">
      <p:cViewPr varScale="1">
        <p:scale>
          <a:sx n="55" d="100"/>
          <a:sy n="55" d="100"/>
        </p:scale>
        <p:origin x="1722" y="78"/>
      </p:cViewPr>
      <p:guideLst/>
    </p:cSldViewPr>
  </p:slideViewPr>
  <p:outlineViewPr>
    <p:cViewPr>
      <p:scale>
        <a:sx n="33" d="100"/>
        <a:sy n="33" d="100"/>
      </p:scale>
      <p:origin x="0" y="-300"/>
    </p:cViewPr>
  </p:outlineViewPr>
  <p:notesTextViewPr>
    <p:cViewPr>
      <p:scale>
        <a:sx n="3" d="2"/>
        <a:sy n="3" d="2"/>
      </p:scale>
      <p:origin x="0" y="0"/>
    </p:cViewPr>
  </p:notesTextViewPr>
  <p:notesViewPr>
    <p:cSldViewPr snapToGrid="0">
      <p:cViewPr varScale="1">
        <p:scale>
          <a:sx n="84" d="100"/>
          <a:sy n="84" d="100"/>
        </p:scale>
        <p:origin x="306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96E65-295E-4B6A-BE13-A7735D376D2F}" type="doc">
      <dgm:prSet loTypeId="urn:microsoft.com/office/officeart/2005/8/layout/process5" loCatId="process" qsTypeId="urn:microsoft.com/office/officeart/2005/8/quickstyle/simple5" qsCatId="simple" csTypeId="urn:microsoft.com/office/officeart/2005/8/colors/accent5_3" csCatId="accent5" phldr="1"/>
      <dgm:spPr/>
      <dgm:t>
        <a:bodyPr/>
        <a:lstStyle/>
        <a:p>
          <a:endParaRPr lang="en-NZ"/>
        </a:p>
      </dgm:t>
    </dgm:pt>
    <dgm:pt modelId="{A88BAE38-3673-4A14-99F3-9DECEDF034DC}">
      <dgm:prSet phldrT="[Text]"/>
      <dgm:spPr/>
      <dgm:t>
        <a:bodyPr/>
        <a:lstStyle/>
        <a:p>
          <a:r>
            <a:rPr lang="mi-NZ" dirty="0"/>
            <a:t>Concept</a:t>
          </a:r>
          <a:endParaRPr lang="en-NZ" dirty="0"/>
        </a:p>
      </dgm:t>
    </dgm:pt>
    <dgm:pt modelId="{95DE13A4-572C-4201-9D13-45ACD9B61C60}" type="parTrans" cxnId="{B01FE437-70FE-4B8A-9C6C-C486C1F6C9D0}">
      <dgm:prSet/>
      <dgm:spPr/>
      <dgm:t>
        <a:bodyPr/>
        <a:lstStyle/>
        <a:p>
          <a:endParaRPr lang="en-NZ"/>
        </a:p>
      </dgm:t>
    </dgm:pt>
    <dgm:pt modelId="{5E51D0F3-7F61-49C4-860E-D49E24F2BA28}" type="sibTrans" cxnId="{B01FE437-70FE-4B8A-9C6C-C486C1F6C9D0}">
      <dgm:prSet/>
      <dgm:spPr/>
      <dgm:t>
        <a:bodyPr/>
        <a:lstStyle/>
        <a:p>
          <a:endParaRPr lang="en-NZ"/>
        </a:p>
      </dgm:t>
    </dgm:pt>
    <dgm:pt modelId="{772F0790-837E-471F-83CA-E46916161137}">
      <dgm:prSet phldrT="[Text]"/>
      <dgm:spPr/>
      <dgm:t>
        <a:bodyPr/>
        <a:lstStyle/>
        <a:p>
          <a:r>
            <a:rPr lang="mi-NZ" dirty="0"/>
            <a:t>Consent</a:t>
          </a:r>
          <a:endParaRPr lang="en-NZ" dirty="0"/>
        </a:p>
      </dgm:t>
    </dgm:pt>
    <dgm:pt modelId="{C7E06E55-A045-40FC-8586-45C384E0A016}" type="parTrans" cxnId="{33135513-0E39-4CD9-BC0E-EE821F16C400}">
      <dgm:prSet/>
      <dgm:spPr/>
      <dgm:t>
        <a:bodyPr/>
        <a:lstStyle/>
        <a:p>
          <a:endParaRPr lang="en-NZ"/>
        </a:p>
      </dgm:t>
    </dgm:pt>
    <dgm:pt modelId="{353BF78C-2D30-4801-922E-3FE82565A0E6}" type="sibTrans" cxnId="{33135513-0E39-4CD9-BC0E-EE821F16C400}">
      <dgm:prSet/>
      <dgm:spPr/>
      <dgm:t>
        <a:bodyPr/>
        <a:lstStyle/>
        <a:p>
          <a:endParaRPr lang="en-NZ"/>
        </a:p>
      </dgm:t>
    </dgm:pt>
    <dgm:pt modelId="{EF11B2A4-B08D-466B-A9FC-24DC77A333FF}">
      <dgm:prSet phldrT="[Text]"/>
      <dgm:spPr/>
      <dgm:t>
        <a:bodyPr/>
        <a:lstStyle/>
        <a:p>
          <a:r>
            <a:rPr lang="mi-NZ" dirty="0"/>
            <a:t>Tender/Award Contract</a:t>
          </a:r>
          <a:endParaRPr lang="en-NZ" dirty="0"/>
        </a:p>
      </dgm:t>
    </dgm:pt>
    <dgm:pt modelId="{6BB5CECC-5797-462F-BA2F-48C641668F74}" type="parTrans" cxnId="{2A0A39A4-FA4D-4D74-9866-C43016F8FA9C}">
      <dgm:prSet/>
      <dgm:spPr/>
      <dgm:t>
        <a:bodyPr/>
        <a:lstStyle/>
        <a:p>
          <a:endParaRPr lang="en-NZ"/>
        </a:p>
      </dgm:t>
    </dgm:pt>
    <dgm:pt modelId="{ED415692-34C7-4C2C-A6EF-DC6C6BDF2776}" type="sibTrans" cxnId="{2A0A39A4-FA4D-4D74-9866-C43016F8FA9C}">
      <dgm:prSet/>
      <dgm:spPr/>
      <dgm:t>
        <a:bodyPr/>
        <a:lstStyle/>
        <a:p>
          <a:endParaRPr lang="en-NZ"/>
        </a:p>
      </dgm:t>
    </dgm:pt>
    <dgm:pt modelId="{557721BC-CE17-4A4A-BB6C-6344A81EFE43}">
      <dgm:prSet/>
      <dgm:spPr/>
      <dgm:t>
        <a:bodyPr/>
        <a:lstStyle/>
        <a:p>
          <a:r>
            <a:rPr lang="mi-NZ" dirty="0"/>
            <a:t>Commence</a:t>
          </a:r>
          <a:endParaRPr lang="en-NZ" dirty="0"/>
        </a:p>
      </dgm:t>
    </dgm:pt>
    <dgm:pt modelId="{7AECA5D8-7FCF-4320-A4DB-F73DE33F0311}" type="parTrans" cxnId="{0D1E4BAA-A874-472A-9CFE-3306C212A3BD}">
      <dgm:prSet/>
      <dgm:spPr/>
      <dgm:t>
        <a:bodyPr/>
        <a:lstStyle/>
        <a:p>
          <a:endParaRPr lang="en-NZ"/>
        </a:p>
      </dgm:t>
    </dgm:pt>
    <dgm:pt modelId="{D1434A86-B852-44F7-999B-851058C50B54}" type="sibTrans" cxnId="{0D1E4BAA-A874-472A-9CFE-3306C212A3BD}">
      <dgm:prSet/>
      <dgm:spPr/>
      <dgm:t>
        <a:bodyPr/>
        <a:lstStyle/>
        <a:p>
          <a:endParaRPr lang="en-NZ"/>
        </a:p>
      </dgm:t>
    </dgm:pt>
    <dgm:pt modelId="{D801162F-837D-4386-9541-E06BC2A5B9DF}">
      <dgm:prSet/>
      <dgm:spPr/>
      <dgm:t>
        <a:bodyPr/>
        <a:lstStyle/>
        <a:p>
          <a:r>
            <a:rPr lang="mi-NZ" dirty="0"/>
            <a:t>In Progress- Variations</a:t>
          </a:r>
          <a:endParaRPr lang="en-NZ" dirty="0"/>
        </a:p>
      </dgm:t>
    </dgm:pt>
    <dgm:pt modelId="{4B9C1C69-A6CA-42E9-ABC5-4BFAD23EBA9A}" type="parTrans" cxnId="{A3D7A1CC-48C5-481B-9BB3-4349AA6CEFCA}">
      <dgm:prSet/>
      <dgm:spPr/>
      <dgm:t>
        <a:bodyPr/>
        <a:lstStyle/>
        <a:p>
          <a:endParaRPr lang="en-NZ"/>
        </a:p>
      </dgm:t>
    </dgm:pt>
    <dgm:pt modelId="{BB01F658-4BAD-4D4E-B70B-58A671DEA724}" type="sibTrans" cxnId="{A3D7A1CC-48C5-481B-9BB3-4349AA6CEFCA}">
      <dgm:prSet/>
      <dgm:spPr/>
      <dgm:t>
        <a:bodyPr/>
        <a:lstStyle/>
        <a:p>
          <a:endParaRPr lang="en-NZ"/>
        </a:p>
      </dgm:t>
    </dgm:pt>
    <dgm:pt modelId="{352B31FE-5C00-42E3-B715-CCDCBB69B6B7}">
      <dgm:prSet/>
      <dgm:spPr/>
      <dgm:t>
        <a:bodyPr/>
        <a:lstStyle/>
        <a:p>
          <a:r>
            <a:rPr lang="mi-NZ" dirty="0"/>
            <a:t>Practical Completion</a:t>
          </a:r>
          <a:endParaRPr lang="en-NZ" dirty="0"/>
        </a:p>
      </dgm:t>
    </dgm:pt>
    <dgm:pt modelId="{3FEA6742-A9F1-464E-BFA1-1CEC9BC4A541}" type="parTrans" cxnId="{CAAA98BA-23CD-4326-A7A2-900A9EC44558}">
      <dgm:prSet/>
      <dgm:spPr/>
      <dgm:t>
        <a:bodyPr/>
        <a:lstStyle/>
        <a:p>
          <a:endParaRPr lang="en-NZ"/>
        </a:p>
      </dgm:t>
    </dgm:pt>
    <dgm:pt modelId="{50CBC7D7-3D4D-48A0-B8D3-6D0F2490CD9C}" type="sibTrans" cxnId="{CAAA98BA-23CD-4326-A7A2-900A9EC44558}">
      <dgm:prSet/>
      <dgm:spPr/>
      <dgm:t>
        <a:bodyPr/>
        <a:lstStyle/>
        <a:p>
          <a:endParaRPr lang="en-NZ"/>
        </a:p>
      </dgm:t>
    </dgm:pt>
    <dgm:pt modelId="{77F03FCA-54E2-4D0E-A631-5986562A771E}">
      <dgm:prSet/>
      <dgm:spPr/>
      <dgm:t>
        <a:bodyPr/>
        <a:lstStyle/>
        <a:p>
          <a:r>
            <a:rPr lang="mi-NZ" dirty="0"/>
            <a:t>Defects Liability</a:t>
          </a:r>
          <a:endParaRPr lang="en-NZ" dirty="0"/>
        </a:p>
      </dgm:t>
    </dgm:pt>
    <dgm:pt modelId="{8BF8451C-2582-424D-88DE-0089C6AF51C6}" type="parTrans" cxnId="{CB28BE88-F401-4A69-AD36-89B425BAFF59}">
      <dgm:prSet/>
      <dgm:spPr/>
      <dgm:t>
        <a:bodyPr/>
        <a:lstStyle/>
        <a:p>
          <a:endParaRPr lang="en-NZ"/>
        </a:p>
      </dgm:t>
    </dgm:pt>
    <dgm:pt modelId="{B1711248-2EB5-4DF2-92EE-7C84BB923074}" type="sibTrans" cxnId="{CB28BE88-F401-4A69-AD36-89B425BAFF59}">
      <dgm:prSet/>
      <dgm:spPr/>
      <dgm:t>
        <a:bodyPr/>
        <a:lstStyle/>
        <a:p>
          <a:endParaRPr lang="en-NZ"/>
        </a:p>
      </dgm:t>
    </dgm:pt>
    <dgm:pt modelId="{3645BA9E-3737-4909-9748-63F56D12AD54}">
      <dgm:prSet/>
      <dgm:spPr/>
      <dgm:t>
        <a:bodyPr/>
        <a:lstStyle/>
        <a:p>
          <a:r>
            <a:rPr lang="mi-NZ" dirty="0"/>
            <a:t>Ongoing (Residential, Commercial)</a:t>
          </a:r>
          <a:endParaRPr lang="en-NZ" dirty="0"/>
        </a:p>
      </dgm:t>
    </dgm:pt>
    <dgm:pt modelId="{4840EE54-9C96-437A-BEDF-BF0ADD21BD11}" type="parTrans" cxnId="{C6D49A55-36B8-4FE5-B89F-A47885FCB7F4}">
      <dgm:prSet/>
      <dgm:spPr/>
      <dgm:t>
        <a:bodyPr/>
        <a:lstStyle/>
        <a:p>
          <a:endParaRPr lang="en-NZ"/>
        </a:p>
      </dgm:t>
    </dgm:pt>
    <dgm:pt modelId="{C3882DD0-1545-4685-8530-8832656046F8}" type="sibTrans" cxnId="{C6D49A55-36B8-4FE5-B89F-A47885FCB7F4}">
      <dgm:prSet/>
      <dgm:spPr/>
      <dgm:t>
        <a:bodyPr/>
        <a:lstStyle/>
        <a:p>
          <a:endParaRPr lang="en-NZ"/>
        </a:p>
      </dgm:t>
    </dgm:pt>
    <dgm:pt modelId="{79941B51-E835-4E12-A9AA-DED32DCC0F96}" type="pres">
      <dgm:prSet presAssocID="{B5A96E65-295E-4B6A-BE13-A7735D376D2F}" presName="diagram" presStyleCnt="0">
        <dgm:presLayoutVars>
          <dgm:dir/>
          <dgm:resizeHandles val="exact"/>
        </dgm:presLayoutVars>
      </dgm:prSet>
      <dgm:spPr/>
    </dgm:pt>
    <dgm:pt modelId="{8A3AA2DD-7B08-447A-941B-898B8C7750E4}" type="pres">
      <dgm:prSet presAssocID="{A88BAE38-3673-4A14-99F3-9DECEDF034DC}" presName="node" presStyleLbl="node1" presStyleIdx="0" presStyleCnt="8">
        <dgm:presLayoutVars>
          <dgm:bulletEnabled val="1"/>
        </dgm:presLayoutVars>
      </dgm:prSet>
      <dgm:spPr/>
    </dgm:pt>
    <dgm:pt modelId="{4D9ACF51-1B72-4C82-9B3E-17086F994F39}" type="pres">
      <dgm:prSet presAssocID="{5E51D0F3-7F61-49C4-860E-D49E24F2BA28}" presName="sibTrans" presStyleLbl="sibTrans2D1" presStyleIdx="0" presStyleCnt="7"/>
      <dgm:spPr/>
    </dgm:pt>
    <dgm:pt modelId="{4581DBB9-E311-49F8-80CF-0808256897AC}" type="pres">
      <dgm:prSet presAssocID="{5E51D0F3-7F61-49C4-860E-D49E24F2BA28}" presName="connectorText" presStyleLbl="sibTrans2D1" presStyleIdx="0" presStyleCnt="7"/>
      <dgm:spPr/>
    </dgm:pt>
    <dgm:pt modelId="{7F04ADD4-D292-4D51-A3BF-8843F423BE96}" type="pres">
      <dgm:prSet presAssocID="{772F0790-837E-471F-83CA-E46916161137}" presName="node" presStyleLbl="node1" presStyleIdx="1" presStyleCnt="8">
        <dgm:presLayoutVars>
          <dgm:bulletEnabled val="1"/>
        </dgm:presLayoutVars>
      </dgm:prSet>
      <dgm:spPr/>
    </dgm:pt>
    <dgm:pt modelId="{818022F5-34A6-499D-BF9B-9FB58F3FF5E0}" type="pres">
      <dgm:prSet presAssocID="{353BF78C-2D30-4801-922E-3FE82565A0E6}" presName="sibTrans" presStyleLbl="sibTrans2D1" presStyleIdx="1" presStyleCnt="7"/>
      <dgm:spPr/>
    </dgm:pt>
    <dgm:pt modelId="{0C26C5F5-007F-4D24-946A-C8CB6C36EA6C}" type="pres">
      <dgm:prSet presAssocID="{353BF78C-2D30-4801-922E-3FE82565A0E6}" presName="connectorText" presStyleLbl="sibTrans2D1" presStyleIdx="1" presStyleCnt="7"/>
      <dgm:spPr/>
    </dgm:pt>
    <dgm:pt modelId="{500C0753-BE79-460F-A9CB-ECED2ED2C278}" type="pres">
      <dgm:prSet presAssocID="{EF11B2A4-B08D-466B-A9FC-24DC77A333FF}" presName="node" presStyleLbl="node1" presStyleIdx="2" presStyleCnt="8">
        <dgm:presLayoutVars>
          <dgm:bulletEnabled val="1"/>
        </dgm:presLayoutVars>
      </dgm:prSet>
      <dgm:spPr/>
    </dgm:pt>
    <dgm:pt modelId="{8480E04E-5CBD-4FA7-908D-A8264A92CE48}" type="pres">
      <dgm:prSet presAssocID="{ED415692-34C7-4C2C-A6EF-DC6C6BDF2776}" presName="sibTrans" presStyleLbl="sibTrans2D1" presStyleIdx="2" presStyleCnt="7"/>
      <dgm:spPr/>
    </dgm:pt>
    <dgm:pt modelId="{FD77478D-6DC6-4217-AC4C-C454392D4481}" type="pres">
      <dgm:prSet presAssocID="{ED415692-34C7-4C2C-A6EF-DC6C6BDF2776}" presName="connectorText" presStyleLbl="sibTrans2D1" presStyleIdx="2" presStyleCnt="7"/>
      <dgm:spPr/>
    </dgm:pt>
    <dgm:pt modelId="{DF6D81B3-B9A5-46A2-9B8A-E17151FECDEB}" type="pres">
      <dgm:prSet presAssocID="{557721BC-CE17-4A4A-BB6C-6344A81EFE43}" presName="node" presStyleLbl="node1" presStyleIdx="3" presStyleCnt="8">
        <dgm:presLayoutVars>
          <dgm:bulletEnabled val="1"/>
        </dgm:presLayoutVars>
      </dgm:prSet>
      <dgm:spPr/>
    </dgm:pt>
    <dgm:pt modelId="{B2F87AD6-17EE-4EC1-B7E5-1F345DB4A543}" type="pres">
      <dgm:prSet presAssocID="{D1434A86-B852-44F7-999B-851058C50B54}" presName="sibTrans" presStyleLbl="sibTrans2D1" presStyleIdx="3" presStyleCnt="7"/>
      <dgm:spPr/>
    </dgm:pt>
    <dgm:pt modelId="{017FFBEF-61DA-400A-B9C9-A979B5A7C302}" type="pres">
      <dgm:prSet presAssocID="{D1434A86-B852-44F7-999B-851058C50B54}" presName="connectorText" presStyleLbl="sibTrans2D1" presStyleIdx="3" presStyleCnt="7"/>
      <dgm:spPr/>
    </dgm:pt>
    <dgm:pt modelId="{5B5D2DC1-C590-42C6-A6BE-F754410786B3}" type="pres">
      <dgm:prSet presAssocID="{D801162F-837D-4386-9541-E06BC2A5B9DF}" presName="node" presStyleLbl="node1" presStyleIdx="4" presStyleCnt="8">
        <dgm:presLayoutVars>
          <dgm:bulletEnabled val="1"/>
        </dgm:presLayoutVars>
      </dgm:prSet>
      <dgm:spPr/>
    </dgm:pt>
    <dgm:pt modelId="{318B9D38-26D1-42E9-8D13-490F20015E3F}" type="pres">
      <dgm:prSet presAssocID="{BB01F658-4BAD-4D4E-B70B-58A671DEA724}" presName="sibTrans" presStyleLbl="sibTrans2D1" presStyleIdx="4" presStyleCnt="7"/>
      <dgm:spPr/>
    </dgm:pt>
    <dgm:pt modelId="{4B0D5258-C765-4FD7-881D-C49F333C103E}" type="pres">
      <dgm:prSet presAssocID="{BB01F658-4BAD-4D4E-B70B-58A671DEA724}" presName="connectorText" presStyleLbl="sibTrans2D1" presStyleIdx="4" presStyleCnt="7"/>
      <dgm:spPr/>
    </dgm:pt>
    <dgm:pt modelId="{147C2846-3F72-43EA-BED2-B32BFF0E43C9}" type="pres">
      <dgm:prSet presAssocID="{352B31FE-5C00-42E3-B715-CCDCBB69B6B7}" presName="node" presStyleLbl="node1" presStyleIdx="5" presStyleCnt="8">
        <dgm:presLayoutVars>
          <dgm:bulletEnabled val="1"/>
        </dgm:presLayoutVars>
      </dgm:prSet>
      <dgm:spPr/>
    </dgm:pt>
    <dgm:pt modelId="{3B1836FD-6DF4-4C5D-916E-DF11F9A27509}" type="pres">
      <dgm:prSet presAssocID="{50CBC7D7-3D4D-48A0-B8D3-6D0F2490CD9C}" presName="sibTrans" presStyleLbl="sibTrans2D1" presStyleIdx="5" presStyleCnt="7"/>
      <dgm:spPr/>
    </dgm:pt>
    <dgm:pt modelId="{EF29CE42-4111-4816-8AF9-393D2B9320E0}" type="pres">
      <dgm:prSet presAssocID="{50CBC7D7-3D4D-48A0-B8D3-6D0F2490CD9C}" presName="connectorText" presStyleLbl="sibTrans2D1" presStyleIdx="5" presStyleCnt="7"/>
      <dgm:spPr/>
    </dgm:pt>
    <dgm:pt modelId="{4D7358F4-F745-46E8-9A63-E36BFD890D1D}" type="pres">
      <dgm:prSet presAssocID="{77F03FCA-54E2-4D0E-A631-5986562A771E}" presName="node" presStyleLbl="node1" presStyleIdx="6" presStyleCnt="8">
        <dgm:presLayoutVars>
          <dgm:bulletEnabled val="1"/>
        </dgm:presLayoutVars>
      </dgm:prSet>
      <dgm:spPr/>
    </dgm:pt>
    <dgm:pt modelId="{416654A1-0A8A-4F20-8FAB-AA387E0F6A54}" type="pres">
      <dgm:prSet presAssocID="{B1711248-2EB5-4DF2-92EE-7C84BB923074}" presName="sibTrans" presStyleLbl="sibTrans2D1" presStyleIdx="6" presStyleCnt="7"/>
      <dgm:spPr/>
    </dgm:pt>
    <dgm:pt modelId="{3ED8EB2F-76FD-46C9-ACE9-A540326D81B6}" type="pres">
      <dgm:prSet presAssocID="{B1711248-2EB5-4DF2-92EE-7C84BB923074}" presName="connectorText" presStyleLbl="sibTrans2D1" presStyleIdx="6" presStyleCnt="7"/>
      <dgm:spPr/>
    </dgm:pt>
    <dgm:pt modelId="{B1AF76F6-A4FF-49DF-A036-53A437177326}" type="pres">
      <dgm:prSet presAssocID="{3645BA9E-3737-4909-9748-63F56D12AD54}" presName="node" presStyleLbl="node1" presStyleIdx="7" presStyleCnt="8">
        <dgm:presLayoutVars>
          <dgm:bulletEnabled val="1"/>
        </dgm:presLayoutVars>
      </dgm:prSet>
      <dgm:spPr/>
    </dgm:pt>
  </dgm:ptLst>
  <dgm:cxnLst>
    <dgm:cxn modelId="{FDCBE009-1424-4791-B81B-C604D12C4ACC}" type="presOf" srcId="{77F03FCA-54E2-4D0E-A631-5986562A771E}" destId="{4D7358F4-F745-46E8-9A63-E36BFD890D1D}" srcOrd="0" destOrd="0" presId="urn:microsoft.com/office/officeart/2005/8/layout/process5"/>
    <dgm:cxn modelId="{33135513-0E39-4CD9-BC0E-EE821F16C400}" srcId="{B5A96E65-295E-4B6A-BE13-A7735D376D2F}" destId="{772F0790-837E-471F-83CA-E46916161137}" srcOrd="1" destOrd="0" parTransId="{C7E06E55-A045-40FC-8586-45C384E0A016}" sibTransId="{353BF78C-2D30-4801-922E-3FE82565A0E6}"/>
    <dgm:cxn modelId="{3FE6771A-0963-4BB8-8A76-CFEEA536ED7B}" type="presOf" srcId="{ED415692-34C7-4C2C-A6EF-DC6C6BDF2776}" destId="{8480E04E-5CBD-4FA7-908D-A8264A92CE48}" srcOrd="0" destOrd="0" presId="urn:microsoft.com/office/officeart/2005/8/layout/process5"/>
    <dgm:cxn modelId="{3EED5B1D-9130-4CDA-A7C5-F0E0C8F60FB2}" type="presOf" srcId="{5E51D0F3-7F61-49C4-860E-D49E24F2BA28}" destId="{4D9ACF51-1B72-4C82-9B3E-17086F994F39}" srcOrd="0" destOrd="0" presId="urn:microsoft.com/office/officeart/2005/8/layout/process5"/>
    <dgm:cxn modelId="{5E9CBE1D-D72F-4799-929B-6335083F72FD}" type="presOf" srcId="{3645BA9E-3737-4909-9748-63F56D12AD54}" destId="{B1AF76F6-A4FF-49DF-A036-53A437177326}" srcOrd="0" destOrd="0" presId="urn:microsoft.com/office/officeart/2005/8/layout/process5"/>
    <dgm:cxn modelId="{8F52BC21-D9B5-4C76-913A-E20DFC227419}" type="presOf" srcId="{B1711248-2EB5-4DF2-92EE-7C84BB923074}" destId="{3ED8EB2F-76FD-46C9-ACE9-A540326D81B6}" srcOrd="1" destOrd="0" presId="urn:microsoft.com/office/officeart/2005/8/layout/process5"/>
    <dgm:cxn modelId="{3B766027-1D02-4B13-9EF2-D90DBA078158}" type="presOf" srcId="{50CBC7D7-3D4D-48A0-B8D3-6D0F2490CD9C}" destId="{3B1836FD-6DF4-4C5D-916E-DF11F9A27509}" srcOrd="0" destOrd="0" presId="urn:microsoft.com/office/officeart/2005/8/layout/process5"/>
    <dgm:cxn modelId="{B01FE437-70FE-4B8A-9C6C-C486C1F6C9D0}" srcId="{B5A96E65-295E-4B6A-BE13-A7735D376D2F}" destId="{A88BAE38-3673-4A14-99F3-9DECEDF034DC}" srcOrd="0" destOrd="0" parTransId="{95DE13A4-572C-4201-9D13-45ACD9B61C60}" sibTransId="{5E51D0F3-7F61-49C4-860E-D49E24F2BA28}"/>
    <dgm:cxn modelId="{E62EA03F-024C-4E20-A5B1-A650511A4204}" type="presOf" srcId="{353BF78C-2D30-4801-922E-3FE82565A0E6}" destId="{818022F5-34A6-499D-BF9B-9FB58F3FF5E0}" srcOrd="0" destOrd="0" presId="urn:microsoft.com/office/officeart/2005/8/layout/process5"/>
    <dgm:cxn modelId="{23234940-172C-4CB3-8121-56D9F97176F6}" type="presOf" srcId="{352B31FE-5C00-42E3-B715-CCDCBB69B6B7}" destId="{147C2846-3F72-43EA-BED2-B32BFF0E43C9}" srcOrd="0" destOrd="0" presId="urn:microsoft.com/office/officeart/2005/8/layout/process5"/>
    <dgm:cxn modelId="{79BB995D-1FA5-4DC4-8C4D-B8ACF4676BC4}" type="presOf" srcId="{BB01F658-4BAD-4D4E-B70B-58A671DEA724}" destId="{4B0D5258-C765-4FD7-881D-C49F333C103E}" srcOrd="1" destOrd="0" presId="urn:microsoft.com/office/officeart/2005/8/layout/process5"/>
    <dgm:cxn modelId="{42D6E45F-D729-4BD1-BA4D-54D9EB6BA586}" type="presOf" srcId="{B5A96E65-295E-4B6A-BE13-A7735D376D2F}" destId="{79941B51-E835-4E12-A9AA-DED32DCC0F96}" srcOrd="0" destOrd="0" presId="urn:microsoft.com/office/officeart/2005/8/layout/process5"/>
    <dgm:cxn modelId="{D16B2E51-22F1-4B0A-8EEF-D55C44F14CCB}" type="presOf" srcId="{A88BAE38-3673-4A14-99F3-9DECEDF034DC}" destId="{8A3AA2DD-7B08-447A-941B-898B8C7750E4}" srcOrd="0" destOrd="0" presId="urn:microsoft.com/office/officeart/2005/8/layout/process5"/>
    <dgm:cxn modelId="{C6D49A55-36B8-4FE5-B89F-A47885FCB7F4}" srcId="{B5A96E65-295E-4B6A-BE13-A7735D376D2F}" destId="{3645BA9E-3737-4909-9748-63F56D12AD54}" srcOrd="7" destOrd="0" parTransId="{4840EE54-9C96-437A-BEDF-BF0ADD21BD11}" sibTransId="{C3882DD0-1545-4685-8530-8832656046F8}"/>
    <dgm:cxn modelId="{08455D78-765C-4D91-8B16-D83F6CC450CE}" type="presOf" srcId="{353BF78C-2D30-4801-922E-3FE82565A0E6}" destId="{0C26C5F5-007F-4D24-946A-C8CB6C36EA6C}" srcOrd="1" destOrd="0" presId="urn:microsoft.com/office/officeart/2005/8/layout/process5"/>
    <dgm:cxn modelId="{BAF2A07E-97FF-42EB-895C-F68C595AEA93}" type="presOf" srcId="{EF11B2A4-B08D-466B-A9FC-24DC77A333FF}" destId="{500C0753-BE79-460F-A9CB-ECED2ED2C278}" srcOrd="0" destOrd="0" presId="urn:microsoft.com/office/officeart/2005/8/layout/process5"/>
    <dgm:cxn modelId="{592A6E80-590D-4C3D-BC55-0288A5113690}" type="presOf" srcId="{D1434A86-B852-44F7-999B-851058C50B54}" destId="{B2F87AD6-17EE-4EC1-B7E5-1F345DB4A543}" srcOrd="0" destOrd="0" presId="urn:microsoft.com/office/officeart/2005/8/layout/process5"/>
    <dgm:cxn modelId="{9CC0B884-9E6A-42E4-9C51-34580AC1B009}" type="presOf" srcId="{B1711248-2EB5-4DF2-92EE-7C84BB923074}" destId="{416654A1-0A8A-4F20-8FAB-AA387E0F6A54}" srcOrd="0" destOrd="0" presId="urn:microsoft.com/office/officeart/2005/8/layout/process5"/>
    <dgm:cxn modelId="{0C404D87-CBB6-48F8-8DEA-B7E926059FDB}" type="presOf" srcId="{50CBC7D7-3D4D-48A0-B8D3-6D0F2490CD9C}" destId="{EF29CE42-4111-4816-8AF9-393D2B9320E0}" srcOrd="1" destOrd="0" presId="urn:microsoft.com/office/officeart/2005/8/layout/process5"/>
    <dgm:cxn modelId="{CB28BE88-F401-4A69-AD36-89B425BAFF59}" srcId="{B5A96E65-295E-4B6A-BE13-A7735D376D2F}" destId="{77F03FCA-54E2-4D0E-A631-5986562A771E}" srcOrd="6" destOrd="0" parTransId="{8BF8451C-2582-424D-88DE-0089C6AF51C6}" sibTransId="{B1711248-2EB5-4DF2-92EE-7C84BB923074}"/>
    <dgm:cxn modelId="{2A0A39A4-FA4D-4D74-9866-C43016F8FA9C}" srcId="{B5A96E65-295E-4B6A-BE13-A7735D376D2F}" destId="{EF11B2A4-B08D-466B-A9FC-24DC77A333FF}" srcOrd="2" destOrd="0" parTransId="{6BB5CECC-5797-462F-BA2F-48C641668F74}" sibTransId="{ED415692-34C7-4C2C-A6EF-DC6C6BDF2776}"/>
    <dgm:cxn modelId="{0D1E4BAA-A874-472A-9CFE-3306C212A3BD}" srcId="{B5A96E65-295E-4B6A-BE13-A7735D376D2F}" destId="{557721BC-CE17-4A4A-BB6C-6344A81EFE43}" srcOrd="3" destOrd="0" parTransId="{7AECA5D8-7FCF-4320-A4DB-F73DE33F0311}" sibTransId="{D1434A86-B852-44F7-999B-851058C50B54}"/>
    <dgm:cxn modelId="{807002AC-487A-4629-8D06-04E9F4EC9203}" type="presOf" srcId="{772F0790-837E-471F-83CA-E46916161137}" destId="{7F04ADD4-D292-4D51-A3BF-8843F423BE96}" srcOrd="0" destOrd="0" presId="urn:microsoft.com/office/officeart/2005/8/layout/process5"/>
    <dgm:cxn modelId="{7EFE98B8-3C93-4CB8-9952-995ABF841352}" type="presOf" srcId="{557721BC-CE17-4A4A-BB6C-6344A81EFE43}" destId="{DF6D81B3-B9A5-46A2-9B8A-E17151FECDEB}" srcOrd="0" destOrd="0" presId="urn:microsoft.com/office/officeart/2005/8/layout/process5"/>
    <dgm:cxn modelId="{CAAA98BA-23CD-4326-A7A2-900A9EC44558}" srcId="{B5A96E65-295E-4B6A-BE13-A7735D376D2F}" destId="{352B31FE-5C00-42E3-B715-CCDCBB69B6B7}" srcOrd="5" destOrd="0" parTransId="{3FEA6742-A9F1-464E-BFA1-1CEC9BC4A541}" sibTransId="{50CBC7D7-3D4D-48A0-B8D3-6D0F2490CD9C}"/>
    <dgm:cxn modelId="{D4C625C6-C7AE-4A08-AECF-78DADA50E98C}" type="presOf" srcId="{D1434A86-B852-44F7-999B-851058C50B54}" destId="{017FFBEF-61DA-400A-B9C9-A979B5A7C302}" srcOrd="1" destOrd="0" presId="urn:microsoft.com/office/officeart/2005/8/layout/process5"/>
    <dgm:cxn modelId="{2C88D1C6-A4BD-4D05-B615-C239C528B94E}" type="presOf" srcId="{5E51D0F3-7F61-49C4-860E-D49E24F2BA28}" destId="{4581DBB9-E311-49F8-80CF-0808256897AC}" srcOrd="1" destOrd="0" presId="urn:microsoft.com/office/officeart/2005/8/layout/process5"/>
    <dgm:cxn modelId="{A3D7A1CC-48C5-481B-9BB3-4349AA6CEFCA}" srcId="{B5A96E65-295E-4B6A-BE13-A7735D376D2F}" destId="{D801162F-837D-4386-9541-E06BC2A5B9DF}" srcOrd="4" destOrd="0" parTransId="{4B9C1C69-A6CA-42E9-ABC5-4BFAD23EBA9A}" sibTransId="{BB01F658-4BAD-4D4E-B70B-58A671DEA724}"/>
    <dgm:cxn modelId="{1B1B00DF-AAF2-4547-864F-79F45C5644B6}" type="presOf" srcId="{BB01F658-4BAD-4D4E-B70B-58A671DEA724}" destId="{318B9D38-26D1-42E9-8D13-490F20015E3F}" srcOrd="0" destOrd="0" presId="urn:microsoft.com/office/officeart/2005/8/layout/process5"/>
    <dgm:cxn modelId="{D24680E5-8020-4EFC-8136-356AABADDE28}" type="presOf" srcId="{ED415692-34C7-4C2C-A6EF-DC6C6BDF2776}" destId="{FD77478D-6DC6-4217-AC4C-C454392D4481}" srcOrd="1" destOrd="0" presId="urn:microsoft.com/office/officeart/2005/8/layout/process5"/>
    <dgm:cxn modelId="{EF0FDEE6-AC62-4393-B64C-0EF7119F03A8}" type="presOf" srcId="{D801162F-837D-4386-9541-E06BC2A5B9DF}" destId="{5B5D2DC1-C590-42C6-A6BE-F754410786B3}" srcOrd="0" destOrd="0" presId="urn:microsoft.com/office/officeart/2005/8/layout/process5"/>
    <dgm:cxn modelId="{00578EC3-B2BB-4645-A812-AE09A3B76EBA}" type="presParOf" srcId="{79941B51-E835-4E12-A9AA-DED32DCC0F96}" destId="{8A3AA2DD-7B08-447A-941B-898B8C7750E4}" srcOrd="0" destOrd="0" presId="urn:microsoft.com/office/officeart/2005/8/layout/process5"/>
    <dgm:cxn modelId="{B4262722-4968-49AA-B65C-39503250988A}" type="presParOf" srcId="{79941B51-E835-4E12-A9AA-DED32DCC0F96}" destId="{4D9ACF51-1B72-4C82-9B3E-17086F994F39}" srcOrd="1" destOrd="0" presId="urn:microsoft.com/office/officeart/2005/8/layout/process5"/>
    <dgm:cxn modelId="{7013E4E2-6F1E-4CC4-B9F2-6CEE1FBF59C1}" type="presParOf" srcId="{4D9ACF51-1B72-4C82-9B3E-17086F994F39}" destId="{4581DBB9-E311-49F8-80CF-0808256897AC}" srcOrd="0" destOrd="0" presId="urn:microsoft.com/office/officeart/2005/8/layout/process5"/>
    <dgm:cxn modelId="{00FDDCA7-ED8C-47FB-8584-870AFB34791D}" type="presParOf" srcId="{79941B51-E835-4E12-A9AA-DED32DCC0F96}" destId="{7F04ADD4-D292-4D51-A3BF-8843F423BE96}" srcOrd="2" destOrd="0" presId="urn:microsoft.com/office/officeart/2005/8/layout/process5"/>
    <dgm:cxn modelId="{44B49AC3-18BD-42E0-9813-3528B6FB640D}" type="presParOf" srcId="{79941B51-E835-4E12-A9AA-DED32DCC0F96}" destId="{818022F5-34A6-499D-BF9B-9FB58F3FF5E0}" srcOrd="3" destOrd="0" presId="urn:microsoft.com/office/officeart/2005/8/layout/process5"/>
    <dgm:cxn modelId="{C7DEA1AD-89F6-42FB-BA34-2019CBD679BA}" type="presParOf" srcId="{818022F5-34A6-499D-BF9B-9FB58F3FF5E0}" destId="{0C26C5F5-007F-4D24-946A-C8CB6C36EA6C}" srcOrd="0" destOrd="0" presId="urn:microsoft.com/office/officeart/2005/8/layout/process5"/>
    <dgm:cxn modelId="{09217363-BF9B-45E3-85DA-DF9D062006F4}" type="presParOf" srcId="{79941B51-E835-4E12-A9AA-DED32DCC0F96}" destId="{500C0753-BE79-460F-A9CB-ECED2ED2C278}" srcOrd="4" destOrd="0" presId="urn:microsoft.com/office/officeart/2005/8/layout/process5"/>
    <dgm:cxn modelId="{27BDE994-CC92-4EE4-9003-4D6D942BB034}" type="presParOf" srcId="{79941B51-E835-4E12-A9AA-DED32DCC0F96}" destId="{8480E04E-5CBD-4FA7-908D-A8264A92CE48}" srcOrd="5" destOrd="0" presId="urn:microsoft.com/office/officeart/2005/8/layout/process5"/>
    <dgm:cxn modelId="{615076F4-FDCE-4162-AD88-C4FE779CD6B1}" type="presParOf" srcId="{8480E04E-5CBD-4FA7-908D-A8264A92CE48}" destId="{FD77478D-6DC6-4217-AC4C-C454392D4481}" srcOrd="0" destOrd="0" presId="urn:microsoft.com/office/officeart/2005/8/layout/process5"/>
    <dgm:cxn modelId="{E13B60E4-9213-4252-A343-829B76AACCF2}" type="presParOf" srcId="{79941B51-E835-4E12-A9AA-DED32DCC0F96}" destId="{DF6D81B3-B9A5-46A2-9B8A-E17151FECDEB}" srcOrd="6" destOrd="0" presId="urn:microsoft.com/office/officeart/2005/8/layout/process5"/>
    <dgm:cxn modelId="{FE5FF071-7317-4C87-8B0D-8EF297E6B954}" type="presParOf" srcId="{79941B51-E835-4E12-A9AA-DED32DCC0F96}" destId="{B2F87AD6-17EE-4EC1-B7E5-1F345DB4A543}" srcOrd="7" destOrd="0" presId="urn:microsoft.com/office/officeart/2005/8/layout/process5"/>
    <dgm:cxn modelId="{B05EE7DB-8904-498D-AE7A-0904302B149A}" type="presParOf" srcId="{B2F87AD6-17EE-4EC1-B7E5-1F345DB4A543}" destId="{017FFBEF-61DA-400A-B9C9-A979B5A7C302}" srcOrd="0" destOrd="0" presId="urn:microsoft.com/office/officeart/2005/8/layout/process5"/>
    <dgm:cxn modelId="{7AA15D5B-B186-49AB-9C3D-A9432511A078}" type="presParOf" srcId="{79941B51-E835-4E12-A9AA-DED32DCC0F96}" destId="{5B5D2DC1-C590-42C6-A6BE-F754410786B3}" srcOrd="8" destOrd="0" presId="urn:microsoft.com/office/officeart/2005/8/layout/process5"/>
    <dgm:cxn modelId="{6ED18025-1E36-44CB-B72D-F926287E03FE}" type="presParOf" srcId="{79941B51-E835-4E12-A9AA-DED32DCC0F96}" destId="{318B9D38-26D1-42E9-8D13-490F20015E3F}" srcOrd="9" destOrd="0" presId="urn:microsoft.com/office/officeart/2005/8/layout/process5"/>
    <dgm:cxn modelId="{CE0DAE39-5EFB-4113-AB23-FCB49898E778}" type="presParOf" srcId="{318B9D38-26D1-42E9-8D13-490F20015E3F}" destId="{4B0D5258-C765-4FD7-881D-C49F333C103E}" srcOrd="0" destOrd="0" presId="urn:microsoft.com/office/officeart/2005/8/layout/process5"/>
    <dgm:cxn modelId="{3E2BF674-D0CB-4156-9239-544B96EF8135}" type="presParOf" srcId="{79941B51-E835-4E12-A9AA-DED32DCC0F96}" destId="{147C2846-3F72-43EA-BED2-B32BFF0E43C9}" srcOrd="10" destOrd="0" presId="urn:microsoft.com/office/officeart/2005/8/layout/process5"/>
    <dgm:cxn modelId="{39471AA9-1CA6-4C14-A028-8B0B3E6FE1BF}" type="presParOf" srcId="{79941B51-E835-4E12-A9AA-DED32DCC0F96}" destId="{3B1836FD-6DF4-4C5D-916E-DF11F9A27509}" srcOrd="11" destOrd="0" presId="urn:microsoft.com/office/officeart/2005/8/layout/process5"/>
    <dgm:cxn modelId="{461FBD63-F945-43C9-BEE9-D382E1AF9CC3}" type="presParOf" srcId="{3B1836FD-6DF4-4C5D-916E-DF11F9A27509}" destId="{EF29CE42-4111-4816-8AF9-393D2B9320E0}" srcOrd="0" destOrd="0" presId="urn:microsoft.com/office/officeart/2005/8/layout/process5"/>
    <dgm:cxn modelId="{6DE6255D-5EE5-4767-AED6-B4A093B9522D}" type="presParOf" srcId="{79941B51-E835-4E12-A9AA-DED32DCC0F96}" destId="{4D7358F4-F745-46E8-9A63-E36BFD890D1D}" srcOrd="12" destOrd="0" presId="urn:microsoft.com/office/officeart/2005/8/layout/process5"/>
    <dgm:cxn modelId="{FBF5F2E8-2D84-484B-AAAA-8398A38D2E18}" type="presParOf" srcId="{79941B51-E835-4E12-A9AA-DED32DCC0F96}" destId="{416654A1-0A8A-4F20-8FAB-AA387E0F6A54}" srcOrd="13" destOrd="0" presId="urn:microsoft.com/office/officeart/2005/8/layout/process5"/>
    <dgm:cxn modelId="{346D2A0C-F572-473A-AF7D-BB97FAC99FEB}" type="presParOf" srcId="{416654A1-0A8A-4F20-8FAB-AA387E0F6A54}" destId="{3ED8EB2F-76FD-46C9-ACE9-A540326D81B6}" srcOrd="0" destOrd="0" presId="urn:microsoft.com/office/officeart/2005/8/layout/process5"/>
    <dgm:cxn modelId="{C32E7842-E073-4435-9AA8-9C160F58B98A}" type="presParOf" srcId="{79941B51-E835-4E12-A9AA-DED32DCC0F96}" destId="{B1AF76F6-A4FF-49DF-A036-53A437177326}"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17B3A6-A43E-4351-BC02-3F61B6FD45E0}"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638D919E-1A96-437D-9622-3FA8EC80E635}">
      <dgm:prSet phldrT="[Text]" custT="1"/>
      <dgm:spPr/>
      <dgm:t>
        <a:bodyPr/>
        <a:lstStyle/>
        <a:p>
          <a:r>
            <a:rPr lang="en-US" sz="2200" b="1" dirty="0"/>
            <a:t>Asbestos Management Plan</a:t>
          </a:r>
        </a:p>
      </dgm:t>
    </dgm:pt>
    <dgm:pt modelId="{F054F9DB-DC10-4D9A-877D-D40B1A20CF96}" type="parTrans" cxnId="{C8687179-7BA4-429F-9E75-901D0BACE21A}">
      <dgm:prSet/>
      <dgm:spPr/>
      <dgm:t>
        <a:bodyPr/>
        <a:lstStyle/>
        <a:p>
          <a:endParaRPr lang="en-US"/>
        </a:p>
      </dgm:t>
    </dgm:pt>
    <dgm:pt modelId="{85B7C3AE-9C5C-40F7-A09B-9AD47EC95736}" type="sibTrans" cxnId="{C8687179-7BA4-429F-9E75-901D0BACE21A}">
      <dgm:prSet/>
      <dgm:spPr/>
      <dgm:t>
        <a:bodyPr/>
        <a:lstStyle/>
        <a:p>
          <a:endParaRPr lang="en-US"/>
        </a:p>
      </dgm:t>
    </dgm:pt>
    <dgm:pt modelId="{887EA006-9B58-4E93-BC79-AF2BC20C683D}">
      <dgm:prSet phldrT="[Text]" custT="1"/>
      <dgm:spPr/>
      <dgm:t>
        <a:bodyPr/>
        <a:lstStyle/>
        <a:p>
          <a:pPr algn="ctr"/>
          <a:r>
            <a:rPr lang="en-US" sz="2000" dirty="0"/>
            <a:t>Demolition/Refurbishment Asbestos Survey</a:t>
          </a:r>
        </a:p>
      </dgm:t>
    </dgm:pt>
    <dgm:pt modelId="{A5498322-C14A-4FFD-9825-3AC196C045D9}" type="parTrans" cxnId="{F6659706-274D-439B-AA36-24B85FC14867}">
      <dgm:prSet/>
      <dgm:spPr/>
      <dgm:t>
        <a:bodyPr/>
        <a:lstStyle/>
        <a:p>
          <a:endParaRPr lang="en-US"/>
        </a:p>
      </dgm:t>
    </dgm:pt>
    <dgm:pt modelId="{327138D2-FE9D-48E1-B0E3-7FA5CCBDAC30}" type="sibTrans" cxnId="{F6659706-274D-439B-AA36-24B85FC14867}">
      <dgm:prSet/>
      <dgm:spPr/>
      <dgm:t>
        <a:bodyPr/>
        <a:lstStyle/>
        <a:p>
          <a:endParaRPr lang="en-US"/>
        </a:p>
      </dgm:t>
    </dgm:pt>
    <dgm:pt modelId="{8DE22233-07B1-498B-9A7F-7CB233B3A2F9}">
      <dgm:prSet phldrT="[Text]" custT="1"/>
      <dgm:spPr/>
      <dgm:t>
        <a:bodyPr/>
        <a:lstStyle/>
        <a:p>
          <a:pPr algn="ctr"/>
          <a:r>
            <a:rPr lang="en-US" sz="2000" dirty="0"/>
            <a:t>Demolition/Refurbishment Asbestos Survey</a:t>
          </a:r>
        </a:p>
      </dgm:t>
    </dgm:pt>
    <dgm:pt modelId="{1025FB26-73F0-4839-8CCC-A4E1A53FC3F4}" type="parTrans" cxnId="{3F18C1DD-6F4C-4400-916A-2881C480FC33}">
      <dgm:prSet/>
      <dgm:spPr/>
      <dgm:t>
        <a:bodyPr/>
        <a:lstStyle/>
        <a:p>
          <a:endParaRPr lang="en-US"/>
        </a:p>
      </dgm:t>
    </dgm:pt>
    <dgm:pt modelId="{47E3D098-A778-4EEA-A524-ED752E2A9523}" type="sibTrans" cxnId="{3F18C1DD-6F4C-4400-916A-2881C480FC33}">
      <dgm:prSet/>
      <dgm:spPr/>
      <dgm:t>
        <a:bodyPr/>
        <a:lstStyle/>
        <a:p>
          <a:endParaRPr lang="en-US"/>
        </a:p>
      </dgm:t>
    </dgm:pt>
    <dgm:pt modelId="{8EAD217D-52E5-4256-829E-8E431C168746}">
      <dgm:prSet phldrT="[Text]" custT="1"/>
      <dgm:spPr/>
      <dgm:t>
        <a:bodyPr/>
        <a:lstStyle/>
        <a:p>
          <a:pPr algn="ctr"/>
          <a:r>
            <a:rPr lang="en-US" sz="2000" dirty="0"/>
            <a:t>Demolition/Refurbishment Asbestos Survey</a:t>
          </a:r>
        </a:p>
      </dgm:t>
    </dgm:pt>
    <dgm:pt modelId="{2B3ADB35-88CE-4060-B1E7-635F269C3F02}" type="parTrans" cxnId="{712382ED-336A-4DA8-8D24-3EED0A5237A9}">
      <dgm:prSet/>
      <dgm:spPr/>
      <dgm:t>
        <a:bodyPr/>
        <a:lstStyle/>
        <a:p>
          <a:endParaRPr lang="en-US"/>
        </a:p>
      </dgm:t>
    </dgm:pt>
    <dgm:pt modelId="{15E9D2DD-5FBE-4700-B4AE-609CE352A1F7}" type="sibTrans" cxnId="{712382ED-336A-4DA8-8D24-3EED0A5237A9}">
      <dgm:prSet/>
      <dgm:spPr/>
      <dgm:t>
        <a:bodyPr/>
        <a:lstStyle/>
        <a:p>
          <a:endParaRPr lang="en-US"/>
        </a:p>
      </dgm:t>
    </dgm:pt>
    <dgm:pt modelId="{DAA10AB5-3A4E-4E46-9FC7-A11369BE8C49}">
      <dgm:prSet phldrT="[Text]" custT="1"/>
      <dgm:spPr/>
      <dgm:t>
        <a:bodyPr/>
        <a:lstStyle/>
        <a:p>
          <a:r>
            <a:rPr lang="en-US" sz="2200" b="1" dirty="0"/>
            <a:t>ASBESTOS FREE BUILDING!</a:t>
          </a:r>
        </a:p>
      </dgm:t>
    </dgm:pt>
    <dgm:pt modelId="{035EC672-3983-4F8C-8C66-AF047BEAD389}" type="parTrans" cxnId="{0A46B6CA-6069-4B6B-82B8-7597C74D6CE2}">
      <dgm:prSet/>
      <dgm:spPr/>
      <dgm:t>
        <a:bodyPr/>
        <a:lstStyle/>
        <a:p>
          <a:endParaRPr lang="en-US"/>
        </a:p>
      </dgm:t>
    </dgm:pt>
    <dgm:pt modelId="{F0974879-54E3-485F-A213-C24F080E740A}" type="sibTrans" cxnId="{0A46B6CA-6069-4B6B-82B8-7597C74D6CE2}">
      <dgm:prSet/>
      <dgm:spPr/>
      <dgm:t>
        <a:bodyPr/>
        <a:lstStyle/>
        <a:p>
          <a:endParaRPr lang="en-US"/>
        </a:p>
      </dgm:t>
    </dgm:pt>
    <dgm:pt modelId="{346D79C2-2774-49B6-8CB0-67691E41652B}" type="pres">
      <dgm:prSet presAssocID="{E617B3A6-A43E-4351-BC02-3F61B6FD45E0}" presName="Name0" presStyleCnt="0">
        <dgm:presLayoutVars>
          <dgm:chMax val="7"/>
          <dgm:chPref val="5"/>
        </dgm:presLayoutVars>
      </dgm:prSet>
      <dgm:spPr/>
    </dgm:pt>
    <dgm:pt modelId="{AAFB0D49-EECD-490E-9104-A3A6B0D24C19}" type="pres">
      <dgm:prSet presAssocID="{E617B3A6-A43E-4351-BC02-3F61B6FD45E0}" presName="arrowNode" presStyleLbl="node1" presStyleIdx="0" presStyleCnt="1"/>
      <dgm:spPr>
        <a:solidFill>
          <a:srgbClr val="001489"/>
        </a:solidFill>
      </dgm:spPr>
    </dgm:pt>
    <dgm:pt modelId="{D773277F-A82E-4B8B-9893-E84E021B82BF}" type="pres">
      <dgm:prSet presAssocID="{638D919E-1A96-437D-9622-3FA8EC80E635}" presName="txNode1" presStyleLbl="revTx" presStyleIdx="0" presStyleCnt="5" custScaleX="208984" custLinFactNeighborX="-23760">
        <dgm:presLayoutVars>
          <dgm:bulletEnabled val="1"/>
        </dgm:presLayoutVars>
      </dgm:prSet>
      <dgm:spPr/>
    </dgm:pt>
    <dgm:pt modelId="{ADCCCD42-4404-44C0-AC68-4FB1E2DCF490}" type="pres">
      <dgm:prSet presAssocID="{887EA006-9B58-4E93-BC79-AF2BC20C683D}" presName="txNode2" presStyleLbl="revTx" presStyleIdx="1" presStyleCnt="5" custScaleX="123563" custLinFactNeighborX="-11808" custLinFactNeighborY="8899">
        <dgm:presLayoutVars>
          <dgm:bulletEnabled val="1"/>
        </dgm:presLayoutVars>
      </dgm:prSet>
      <dgm:spPr/>
    </dgm:pt>
    <dgm:pt modelId="{87AFB54E-7596-431B-A9C7-159D122D50F6}" type="pres">
      <dgm:prSet presAssocID="{327138D2-FE9D-48E1-B0E3-7FA5CCBDAC30}" presName="dotNode2" presStyleCnt="0"/>
      <dgm:spPr/>
    </dgm:pt>
    <dgm:pt modelId="{AF274876-D627-406C-B398-28176940E005}" type="pres">
      <dgm:prSet presAssocID="{327138D2-FE9D-48E1-B0E3-7FA5CCBDAC30}" presName="dotRepeatNode" presStyleLbl="fgShp" presStyleIdx="0" presStyleCnt="3"/>
      <dgm:spPr/>
    </dgm:pt>
    <dgm:pt modelId="{89E6F102-C5B3-48A1-9E5C-8273CA49BD09}" type="pres">
      <dgm:prSet presAssocID="{8DE22233-07B1-498B-9A7F-7CB233B3A2F9}" presName="txNode3" presStyleLbl="revTx" presStyleIdx="2" presStyleCnt="5" custScaleX="139652" custLinFactNeighborX="-4539" custLinFactNeighborY="38817">
        <dgm:presLayoutVars>
          <dgm:bulletEnabled val="1"/>
        </dgm:presLayoutVars>
      </dgm:prSet>
      <dgm:spPr/>
    </dgm:pt>
    <dgm:pt modelId="{8C771A70-5236-4898-A0C7-6D35BE4989BC}" type="pres">
      <dgm:prSet presAssocID="{47E3D098-A778-4EEA-A524-ED752E2A9523}" presName="dotNode3" presStyleCnt="0"/>
      <dgm:spPr/>
    </dgm:pt>
    <dgm:pt modelId="{226C7EEC-12E1-4763-91B7-B4FF877D6F88}" type="pres">
      <dgm:prSet presAssocID="{47E3D098-A778-4EEA-A524-ED752E2A9523}" presName="dotRepeatNode" presStyleLbl="fgShp" presStyleIdx="1" presStyleCnt="3"/>
      <dgm:spPr/>
    </dgm:pt>
    <dgm:pt modelId="{4470CD95-CECE-47E0-85B8-BFCB57543B26}" type="pres">
      <dgm:prSet presAssocID="{8EAD217D-52E5-4256-829E-8E431C168746}" presName="txNode4" presStyleLbl="revTx" presStyleIdx="3" presStyleCnt="5" custScaleX="193411" custLinFactNeighborX="20779" custLinFactNeighborY="5580">
        <dgm:presLayoutVars>
          <dgm:bulletEnabled val="1"/>
        </dgm:presLayoutVars>
      </dgm:prSet>
      <dgm:spPr/>
    </dgm:pt>
    <dgm:pt modelId="{19547602-8F39-4DA3-85ED-E1E57A04FA5E}" type="pres">
      <dgm:prSet presAssocID="{15E9D2DD-5FBE-4700-B4AE-609CE352A1F7}" presName="dotNode4" presStyleCnt="0"/>
      <dgm:spPr/>
    </dgm:pt>
    <dgm:pt modelId="{A5D9E5E8-85E8-4041-8AE5-919DA0A44507}" type="pres">
      <dgm:prSet presAssocID="{15E9D2DD-5FBE-4700-B4AE-609CE352A1F7}" presName="dotRepeatNode" presStyleLbl="fgShp" presStyleIdx="2" presStyleCnt="3"/>
      <dgm:spPr/>
    </dgm:pt>
    <dgm:pt modelId="{19C49F9D-0D53-4DB4-ACD6-798943670C46}" type="pres">
      <dgm:prSet presAssocID="{DAA10AB5-3A4E-4E46-9FC7-A11369BE8C49}" presName="txNode5" presStyleLbl="revTx" presStyleIdx="4" presStyleCnt="5" custScaleX="153012">
        <dgm:presLayoutVars>
          <dgm:bulletEnabled val="1"/>
        </dgm:presLayoutVars>
      </dgm:prSet>
      <dgm:spPr/>
    </dgm:pt>
  </dgm:ptLst>
  <dgm:cxnLst>
    <dgm:cxn modelId="{F6659706-274D-439B-AA36-24B85FC14867}" srcId="{E617B3A6-A43E-4351-BC02-3F61B6FD45E0}" destId="{887EA006-9B58-4E93-BC79-AF2BC20C683D}" srcOrd="1" destOrd="0" parTransId="{A5498322-C14A-4FFD-9825-3AC196C045D9}" sibTransId="{327138D2-FE9D-48E1-B0E3-7FA5CCBDAC30}"/>
    <dgm:cxn modelId="{777F2508-4AEC-44A2-BE0B-5F6F06313B28}" type="presOf" srcId="{15E9D2DD-5FBE-4700-B4AE-609CE352A1F7}" destId="{A5D9E5E8-85E8-4041-8AE5-919DA0A44507}" srcOrd="0" destOrd="0" presId="urn:microsoft.com/office/officeart/2009/3/layout/DescendingProcess"/>
    <dgm:cxn modelId="{D063FF31-9584-4C43-B25D-2EF24D11243D}" type="presOf" srcId="{327138D2-FE9D-48E1-B0E3-7FA5CCBDAC30}" destId="{AF274876-D627-406C-B398-28176940E005}" srcOrd="0" destOrd="0" presId="urn:microsoft.com/office/officeart/2009/3/layout/DescendingProcess"/>
    <dgm:cxn modelId="{5046FD68-2A4C-48C1-9A44-3D5D64137037}" type="presOf" srcId="{8DE22233-07B1-498B-9A7F-7CB233B3A2F9}" destId="{89E6F102-C5B3-48A1-9E5C-8273CA49BD09}" srcOrd="0" destOrd="0" presId="urn:microsoft.com/office/officeart/2009/3/layout/DescendingProcess"/>
    <dgm:cxn modelId="{E2315F56-4839-4614-A8B7-E56FAE15AFB8}" type="presOf" srcId="{E617B3A6-A43E-4351-BC02-3F61B6FD45E0}" destId="{346D79C2-2774-49B6-8CB0-67691E41652B}" srcOrd="0" destOrd="0" presId="urn:microsoft.com/office/officeart/2009/3/layout/DescendingProcess"/>
    <dgm:cxn modelId="{C8687179-7BA4-429F-9E75-901D0BACE21A}" srcId="{E617B3A6-A43E-4351-BC02-3F61B6FD45E0}" destId="{638D919E-1A96-437D-9622-3FA8EC80E635}" srcOrd="0" destOrd="0" parTransId="{F054F9DB-DC10-4D9A-877D-D40B1A20CF96}" sibTransId="{85B7C3AE-9C5C-40F7-A09B-9AD47EC95736}"/>
    <dgm:cxn modelId="{4F7E8191-6E60-4EEC-9CF6-1B1D1DB1AC6A}" type="presOf" srcId="{47E3D098-A778-4EEA-A524-ED752E2A9523}" destId="{226C7EEC-12E1-4763-91B7-B4FF877D6F88}" srcOrd="0" destOrd="0" presId="urn:microsoft.com/office/officeart/2009/3/layout/DescendingProcess"/>
    <dgm:cxn modelId="{6A8CB4C6-F9E0-45BC-B57D-4BF3580864D1}" type="presOf" srcId="{887EA006-9B58-4E93-BC79-AF2BC20C683D}" destId="{ADCCCD42-4404-44C0-AC68-4FB1E2DCF490}" srcOrd="0" destOrd="0" presId="urn:microsoft.com/office/officeart/2009/3/layout/DescendingProcess"/>
    <dgm:cxn modelId="{0A46B6CA-6069-4B6B-82B8-7597C74D6CE2}" srcId="{E617B3A6-A43E-4351-BC02-3F61B6FD45E0}" destId="{DAA10AB5-3A4E-4E46-9FC7-A11369BE8C49}" srcOrd="4" destOrd="0" parTransId="{035EC672-3983-4F8C-8C66-AF047BEAD389}" sibTransId="{F0974879-54E3-485F-A213-C24F080E740A}"/>
    <dgm:cxn modelId="{27FCA7DB-CFFC-4639-90F3-BD90F715290A}" type="presOf" srcId="{638D919E-1A96-437D-9622-3FA8EC80E635}" destId="{D773277F-A82E-4B8B-9893-E84E021B82BF}" srcOrd="0" destOrd="0" presId="urn:microsoft.com/office/officeart/2009/3/layout/DescendingProcess"/>
    <dgm:cxn modelId="{3F18C1DD-6F4C-4400-916A-2881C480FC33}" srcId="{E617B3A6-A43E-4351-BC02-3F61B6FD45E0}" destId="{8DE22233-07B1-498B-9A7F-7CB233B3A2F9}" srcOrd="2" destOrd="0" parTransId="{1025FB26-73F0-4839-8CCC-A4E1A53FC3F4}" sibTransId="{47E3D098-A778-4EEA-A524-ED752E2A9523}"/>
    <dgm:cxn modelId="{3ED17EE3-E132-419B-B91F-0007276F96B0}" type="presOf" srcId="{8EAD217D-52E5-4256-829E-8E431C168746}" destId="{4470CD95-CECE-47E0-85B8-BFCB57543B26}" srcOrd="0" destOrd="0" presId="urn:microsoft.com/office/officeart/2009/3/layout/DescendingProcess"/>
    <dgm:cxn modelId="{E84AACE6-558A-4495-BE14-08DAD0F4569B}" type="presOf" srcId="{DAA10AB5-3A4E-4E46-9FC7-A11369BE8C49}" destId="{19C49F9D-0D53-4DB4-ACD6-798943670C46}" srcOrd="0" destOrd="0" presId="urn:microsoft.com/office/officeart/2009/3/layout/DescendingProcess"/>
    <dgm:cxn modelId="{712382ED-336A-4DA8-8D24-3EED0A5237A9}" srcId="{E617B3A6-A43E-4351-BC02-3F61B6FD45E0}" destId="{8EAD217D-52E5-4256-829E-8E431C168746}" srcOrd="3" destOrd="0" parTransId="{2B3ADB35-88CE-4060-B1E7-635F269C3F02}" sibTransId="{15E9D2DD-5FBE-4700-B4AE-609CE352A1F7}"/>
    <dgm:cxn modelId="{71AC694A-23DD-4C16-8222-7FF03B964E4F}" type="presParOf" srcId="{346D79C2-2774-49B6-8CB0-67691E41652B}" destId="{AAFB0D49-EECD-490E-9104-A3A6B0D24C19}" srcOrd="0" destOrd="0" presId="urn:microsoft.com/office/officeart/2009/3/layout/DescendingProcess"/>
    <dgm:cxn modelId="{DF1B88BB-0B6D-4E45-99D6-B00EEF1F05E8}" type="presParOf" srcId="{346D79C2-2774-49B6-8CB0-67691E41652B}" destId="{D773277F-A82E-4B8B-9893-E84E021B82BF}" srcOrd="1" destOrd="0" presId="urn:microsoft.com/office/officeart/2009/3/layout/DescendingProcess"/>
    <dgm:cxn modelId="{1FF4C0FE-B568-46F7-9931-C472FBB50ED6}" type="presParOf" srcId="{346D79C2-2774-49B6-8CB0-67691E41652B}" destId="{ADCCCD42-4404-44C0-AC68-4FB1E2DCF490}" srcOrd="2" destOrd="0" presId="urn:microsoft.com/office/officeart/2009/3/layout/DescendingProcess"/>
    <dgm:cxn modelId="{255E9DC9-5902-4F53-8EDB-7B3DA1B783C1}" type="presParOf" srcId="{346D79C2-2774-49B6-8CB0-67691E41652B}" destId="{87AFB54E-7596-431B-A9C7-159D122D50F6}" srcOrd="3" destOrd="0" presId="urn:microsoft.com/office/officeart/2009/3/layout/DescendingProcess"/>
    <dgm:cxn modelId="{2F1D84A0-DF5C-4412-A982-679F7C301F9B}" type="presParOf" srcId="{87AFB54E-7596-431B-A9C7-159D122D50F6}" destId="{AF274876-D627-406C-B398-28176940E005}" srcOrd="0" destOrd="0" presId="urn:microsoft.com/office/officeart/2009/3/layout/DescendingProcess"/>
    <dgm:cxn modelId="{013FBCB2-2F07-427B-BA67-7A74710D2D9E}" type="presParOf" srcId="{346D79C2-2774-49B6-8CB0-67691E41652B}" destId="{89E6F102-C5B3-48A1-9E5C-8273CA49BD09}" srcOrd="4" destOrd="0" presId="urn:microsoft.com/office/officeart/2009/3/layout/DescendingProcess"/>
    <dgm:cxn modelId="{30ACB44F-CA1E-4502-942C-070F14C06624}" type="presParOf" srcId="{346D79C2-2774-49B6-8CB0-67691E41652B}" destId="{8C771A70-5236-4898-A0C7-6D35BE4989BC}" srcOrd="5" destOrd="0" presId="urn:microsoft.com/office/officeart/2009/3/layout/DescendingProcess"/>
    <dgm:cxn modelId="{560F1E7E-3D42-4F72-AB79-F8B09E9B20FA}" type="presParOf" srcId="{8C771A70-5236-4898-A0C7-6D35BE4989BC}" destId="{226C7EEC-12E1-4763-91B7-B4FF877D6F88}" srcOrd="0" destOrd="0" presId="urn:microsoft.com/office/officeart/2009/3/layout/DescendingProcess"/>
    <dgm:cxn modelId="{512BBB07-FDEC-4FBE-ABA2-B0195542CA98}" type="presParOf" srcId="{346D79C2-2774-49B6-8CB0-67691E41652B}" destId="{4470CD95-CECE-47E0-85B8-BFCB57543B26}" srcOrd="6" destOrd="0" presId="urn:microsoft.com/office/officeart/2009/3/layout/DescendingProcess"/>
    <dgm:cxn modelId="{32AE8287-8C7F-482D-B4B7-063120D76A35}" type="presParOf" srcId="{346D79C2-2774-49B6-8CB0-67691E41652B}" destId="{19547602-8F39-4DA3-85ED-E1E57A04FA5E}" srcOrd="7" destOrd="0" presId="urn:microsoft.com/office/officeart/2009/3/layout/DescendingProcess"/>
    <dgm:cxn modelId="{6F19F2E0-FD2C-42EE-9659-41256819892E}" type="presParOf" srcId="{19547602-8F39-4DA3-85ED-E1E57A04FA5E}" destId="{A5D9E5E8-85E8-4041-8AE5-919DA0A44507}" srcOrd="0" destOrd="0" presId="urn:microsoft.com/office/officeart/2009/3/layout/DescendingProcess"/>
    <dgm:cxn modelId="{3B334F93-BACA-4676-B89E-A1D728D07B52}" type="presParOf" srcId="{346D79C2-2774-49B6-8CB0-67691E41652B}" destId="{19C49F9D-0D53-4DB4-ACD6-798943670C46}"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AA2DD-7B08-447A-941B-898B8C7750E4}">
      <dsp:nvSpPr>
        <dsp:cNvPr id="0" name=""/>
        <dsp:cNvSpPr/>
      </dsp:nvSpPr>
      <dsp:spPr>
        <a:xfrm>
          <a:off x="4501" y="431414"/>
          <a:ext cx="1967989" cy="1180793"/>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mi-NZ" sz="2200" kern="1200" dirty="0"/>
            <a:t>Concept</a:t>
          </a:r>
          <a:endParaRPr lang="en-NZ" sz="2200" kern="1200" dirty="0"/>
        </a:p>
      </dsp:txBody>
      <dsp:txXfrm>
        <a:off x="39085" y="465998"/>
        <a:ext cx="1898821" cy="1111625"/>
      </dsp:txXfrm>
    </dsp:sp>
    <dsp:sp modelId="{4D9ACF51-1B72-4C82-9B3E-17086F994F39}">
      <dsp:nvSpPr>
        <dsp:cNvPr id="0" name=""/>
        <dsp:cNvSpPr/>
      </dsp:nvSpPr>
      <dsp:spPr>
        <a:xfrm>
          <a:off x="2145674" y="777780"/>
          <a:ext cx="417213" cy="488061"/>
        </a:xfrm>
        <a:prstGeom prst="rightArrow">
          <a:avLst>
            <a:gd name="adj1" fmla="val 60000"/>
            <a:gd name="adj2" fmla="val 50000"/>
          </a:avLst>
        </a:prstGeom>
        <a:gradFill rotWithShape="0">
          <a:gsLst>
            <a:gs pos="0">
              <a:schemeClr val="accent5">
                <a:shade val="90000"/>
                <a:hueOff val="0"/>
                <a:satOff val="0"/>
                <a:lumOff val="0"/>
                <a:alphaOff val="0"/>
                <a:satMod val="103000"/>
                <a:lumMod val="102000"/>
                <a:tint val="94000"/>
              </a:schemeClr>
            </a:gs>
            <a:gs pos="50000">
              <a:schemeClr val="accent5">
                <a:shade val="90000"/>
                <a:hueOff val="0"/>
                <a:satOff val="0"/>
                <a:lumOff val="0"/>
                <a:alphaOff val="0"/>
                <a:satMod val="110000"/>
                <a:lumMod val="100000"/>
                <a:shade val="100000"/>
              </a:schemeClr>
            </a:gs>
            <a:gs pos="100000">
              <a:schemeClr val="accent5">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a:off x="2145674" y="875392"/>
        <a:ext cx="292049" cy="292837"/>
      </dsp:txXfrm>
    </dsp:sp>
    <dsp:sp modelId="{7F04ADD4-D292-4D51-A3BF-8843F423BE96}">
      <dsp:nvSpPr>
        <dsp:cNvPr id="0" name=""/>
        <dsp:cNvSpPr/>
      </dsp:nvSpPr>
      <dsp:spPr>
        <a:xfrm>
          <a:off x="2759687" y="431414"/>
          <a:ext cx="1967989" cy="1180793"/>
        </a:xfrm>
        <a:prstGeom prst="roundRect">
          <a:avLst>
            <a:gd name="adj" fmla="val 10000"/>
          </a:avLst>
        </a:prstGeom>
        <a:gradFill rotWithShape="0">
          <a:gsLst>
            <a:gs pos="0">
              <a:schemeClr val="accent5">
                <a:shade val="80000"/>
                <a:hueOff val="49898"/>
                <a:satOff val="-894"/>
                <a:lumOff val="3798"/>
                <a:alphaOff val="0"/>
                <a:satMod val="103000"/>
                <a:lumMod val="102000"/>
                <a:tint val="94000"/>
              </a:schemeClr>
            </a:gs>
            <a:gs pos="50000">
              <a:schemeClr val="accent5">
                <a:shade val="80000"/>
                <a:hueOff val="49898"/>
                <a:satOff val="-894"/>
                <a:lumOff val="3798"/>
                <a:alphaOff val="0"/>
                <a:satMod val="110000"/>
                <a:lumMod val="100000"/>
                <a:shade val="100000"/>
              </a:schemeClr>
            </a:gs>
            <a:gs pos="100000">
              <a:schemeClr val="accent5">
                <a:shade val="80000"/>
                <a:hueOff val="49898"/>
                <a:satOff val="-894"/>
                <a:lumOff val="37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mi-NZ" sz="2200" kern="1200" dirty="0"/>
            <a:t>Consent</a:t>
          </a:r>
          <a:endParaRPr lang="en-NZ" sz="2200" kern="1200" dirty="0"/>
        </a:p>
      </dsp:txBody>
      <dsp:txXfrm>
        <a:off x="2794271" y="465998"/>
        <a:ext cx="1898821" cy="1111625"/>
      </dsp:txXfrm>
    </dsp:sp>
    <dsp:sp modelId="{818022F5-34A6-499D-BF9B-9FB58F3FF5E0}">
      <dsp:nvSpPr>
        <dsp:cNvPr id="0" name=""/>
        <dsp:cNvSpPr/>
      </dsp:nvSpPr>
      <dsp:spPr>
        <a:xfrm>
          <a:off x="4900860" y="777780"/>
          <a:ext cx="417213" cy="488061"/>
        </a:xfrm>
        <a:prstGeom prst="rightArrow">
          <a:avLst>
            <a:gd name="adj1" fmla="val 60000"/>
            <a:gd name="adj2" fmla="val 50000"/>
          </a:avLst>
        </a:prstGeom>
        <a:gradFill rotWithShape="0">
          <a:gsLst>
            <a:gs pos="0">
              <a:schemeClr val="accent5">
                <a:shade val="90000"/>
                <a:hueOff val="58204"/>
                <a:satOff val="-997"/>
                <a:lumOff val="3993"/>
                <a:alphaOff val="0"/>
                <a:satMod val="103000"/>
                <a:lumMod val="102000"/>
                <a:tint val="94000"/>
              </a:schemeClr>
            </a:gs>
            <a:gs pos="50000">
              <a:schemeClr val="accent5">
                <a:shade val="90000"/>
                <a:hueOff val="58204"/>
                <a:satOff val="-997"/>
                <a:lumOff val="3993"/>
                <a:alphaOff val="0"/>
                <a:satMod val="110000"/>
                <a:lumMod val="100000"/>
                <a:shade val="100000"/>
              </a:schemeClr>
            </a:gs>
            <a:gs pos="100000">
              <a:schemeClr val="accent5">
                <a:shade val="90000"/>
                <a:hueOff val="58204"/>
                <a:satOff val="-997"/>
                <a:lumOff val="399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a:off x="4900860" y="875392"/>
        <a:ext cx="292049" cy="292837"/>
      </dsp:txXfrm>
    </dsp:sp>
    <dsp:sp modelId="{500C0753-BE79-460F-A9CB-ECED2ED2C278}">
      <dsp:nvSpPr>
        <dsp:cNvPr id="0" name=""/>
        <dsp:cNvSpPr/>
      </dsp:nvSpPr>
      <dsp:spPr>
        <a:xfrm>
          <a:off x="5514872" y="431414"/>
          <a:ext cx="1967989" cy="1180793"/>
        </a:xfrm>
        <a:prstGeom prst="roundRect">
          <a:avLst>
            <a:gd name="adj" fmla="val 10000"/>
          </a:avLst>
        </a:prstGeom>
        <a:gradFill rotWithShape="0">
          <a:gsLst>
            <a:gs pos="0">
              <a:schemeClr val="accent5">
                <a:shade val="80000"/>
                <a:hueOff val="99795"/>
                <a:satOff val="-1787"/>
                <a:lumOff val="7596"/>
                <a:alphaOff val="0"/>
                <a:satMod val="103000"/>
                <a:lumMod val="102000"/>
                <a:tint val="94000"/>
              </a:schemeClr>
            </a:gs>
            <a:gs pos="50000">
              <a:schemeClr val="accent5">
                <a:shade val="80000"/>
                <a:hueOff val="99795"/>
                <a:satOff val="-1787"/>
                <a:lumOff val="7596"/>
                <a:alphaOff val="0"/>
                <a:satMod val="110000"/>
                <a:lumMod val="100000"/>
                <a:shade val="100000"/>
              </a:schemeClr>
            </a:gs>
            <a:gs pos="100000">
              <a:schemeClr val="accent5">
                <a:shade val="80000"/>
                <a:hueOff val="99795"/>
                <a:satOff val="-1787"/>
                <a:lumOff val="75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mi-NZ" sz="2200" kern="1200" dirty="0"/>
            <a:t>Tender/Award Contract</a:t>
          </a:r>
          <a:endParaRPr lang="en-NZ" sz="2200" kern="1200" dirty="0"/>
        </a:p>
      </dsp:txBody>
      <dsp:txXfrm>
        <a:off x="5549456" y="465998"/>
        <a:ext cx="1898821" cy="1111625"/>
      </dsp:txXfrm>
    </dsp:sp>
    <dsp:sp modelId="{8480E04E-5CBD-4FA7-908D-A8264A92CE48}">
      <dsp:nvSpPr>
        <dsp:cNvPr id="0" name=""/>
        <dsp:cNvSpPr/>
      </dsp:nvSpPr>
      <dsp:spPr>
        <a:xfrm>
          <a:off x="7656046" y="777780"/>
          <a:ext cx="417213" cy="488061"/>
        </a:xfrm>
        <a:prstGeom prst="rightArrow">
          <a:avLst>
            <a:gd name="adj1" fmla="val 60000"/>
            <a:gd name="adj2" fmla="val 50000"/>
          </a:avLst>
        </a:prstGeom>
        <a:gradFill rotWithShape="0">
          <a:gsLst>
            <a:gs pos="0">
              <a:schemeClr val="accent5">
                <a:shade val="90000"/>
                <a:hueOff val="116408"/>
                <a:satOff val="-1994"/>
                <a:lumOff val="7987"/>
                <a:alphaOff val="0"/>
                <a:satMod val="103000"/>
                <a:lumMod val="102000"/>
                <a:tint val="94000"/>
              </a:schemeClr>
            </a:gs>
            <a:gs pos="50000">
              <a:schemeClr val="accent5">
                <a:shade val="90000"/>
                <a:hueOff val="116408"/>
                <a:satOff val="-1994"/>
                <a:lumOff val="7987"/>
                <a:alphaOff val="0"/>
                <a:satMod val="110000"/>
                <a:lumMod val="100000"/>
                <a:shade val="100000"/>
              </a:schemeClr>
            </a:gs>
            <a:gs pos="100000">
              <a:schemeClr val="accent5">
                <a:shade val="90000"/>
                <a:hueOff val="116408"/>
                <a:satOff val="-1994"/>
                <a:lumOff val="798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a:off x="7656046" y="875392"/>
        <a:ext cx="292049" cy="292837"/>
      </dsp:txXfrm>
    </dsp:sp>
    <dsp:sp modelId="{DF6D81B3-B9A5-46A2-9B8A-E17151FECDEB}">
      <dsp:nvSpPr>
        <dsp:cNvPr id="0" name=""/>
        <dsp:cNvSpPr/>
      </dsp:nvSpPr>
      <dsp:spPr>
        <a:xfrm>
          <a:off x="8270058" y="431414"/>
          <a:ext cx="1967989" cy="1180793"/>
        </a:xfrm>
        <a:prstGeom prst="roundRect">
          <a:avLst>
            <a:gd name="adj" fmla="val 10000"/>
          </a:avLst>
        </a:prstGeom>
        <a:gradFill rotWithShape="0">
          <a:gsLst>
            <a:gs pos="0">
              <a:schemeClr val="accent5">
                <a:shade val="80000"/>
                <a:hueOff val="149693"/>
                <a:satOff val="-2681"/>
                <a:lumOff val="11394"/>
                <a:alphaOff val="0"/>
                <a:satMod val="103000"/>
                <a:lumMod val="102000"/>
                <a:tint val="94000"/>
              </a:schemeClr>
            </a:gs>
            <a:gs pos="50000">
              <a:schemeClr val="accent5">
                <a:shade val="80000"/>
                <a:hueOff val="149693"/>
                <a:satOff val="-2681"/>
                <a:lumOff val="11394"/>
                <a:alphaOff val="0"/>
                <a:satMod val="110000"/>
                <a:lumMod val="100000"/>
                <a:shade val="100000"/>
              </a:schemeClr>
            </a:gs>
            <a:gs pos="100000">
              <a:schemeClr val="accent5">
                <a:shade val="80000"/>
                <a:hueOff val="149693"/>
                <a:satOff val="-2681"/>
                <a:lumOff val="113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mi-NZ" sz="2200" kern="1200" dirty="0"/>
            <a:t>Commence</a:t>
          </a:r>
          <a:endParaRPr lang="en-NZ" sz="2200" kern="1200" dirty="0"/>
        </a:p>
      </dsp:txBody>
      <dsp:txXfrm>
        <a:off x="8304642" y="465998"/>
        <a:ext cx="1898821" cy="1111625"/>
      </dsp:txXfrm>
    </dsp:sp>
    <dsp:sp modelId="{B2F87AD6-17EE-4EC1-B7E5-1F345DB4A543}">
      <dsp:nvSpPr>
        <dsp:cNvPr id="0" name=""/>
        <dsp:cNvSpPr/>
      </dsp:nvSpPr>
      <dsp:spPr>
        <a:xfrm rot="5400000">
          <a:off x="9045446" y="1749967"/>
          <a:ext cx="417213" cy="488061"/>
        </a:xfrm>
        <a:prstGeom prst="rightArrow">
          <a:avLst>
            <a:gd name="adj1" fmla="val 60000"/>
            <a:gd name="adj2" fmla="val 50000"/>
          </a:avLst>
        </a:prstGeom>
        <a:gradFill rotWithShape="0">
          <a:gsLst>
            <a:gs pos="0">
              <a:schemeClr val="accent5">
                <a:shade val="90000"/>
                <a:hueOff val="174613"/>
                <a:satOff val="-2991"/>
                <a:lumOff val="11980"/>
                <a:alphaOff val="0"/>
                <a:satMod val="103000"/>
                <a:lumMod val="102000"/>
                <a:tint val="94000"/>
              </a:schemeClr>
            </a:gs>
            <a:gs pos="50000">
              <a:schemeClr val="accent5">
                <a:shade val="90000"/>
                <a:hueOff val="174613"/>
                <a:satOff val="-2991"/>
                <a:lumOff val="11980"/>
                <a:alphaOff val="0"/>
                <a:satMod val="110000"/>
                <a:lumMod val="100000"/>
                <a:shade val="100000"/>
              </a:schemeClr>
            </a:gs>
            <a:gs pos="100000">
              <a:schemeClr val="accent5">
                <a:shade val="90000"/>
                <a:hueOff val="174613"/>
                <a:satOff val="-2991"/>
                <a:lumOff val="1198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rot="-5400000">
        <a:off x="9107634" y="1785391"/>
        <a:ext cx="292837" cy="292049"/>
      </dsp:txXfrm>
    </dsp:sp>
    <dsp:sp modelId="{5B5D2DC1-C590-42C6-A6BE-F754410786B3}">
      <dsp:nvSpPr>
        <dsp:cNvPr id="0" name=""/>
        <dsp:cNvSpPr/>
      </dsp:nvSpPr>
      <dsp:spPr>
        <a:xfrm>
          <a:off x="8270058" y="2399403"/>
          <a:ext cx="1967989" cy="1180793"/>
        </a:xfrm>
        <a:prstGeom prst="roundRect">
          <a:avLst>
            <a:gd name="adj" fmla="val 10000"/>
          </a:avLst>
        </a:prstGeom>
        <a:gradFill rotWithShape="0">
          <a:gsLst>
            <a:gs pos="0">
              <a:schemeClr val="accent5">
                <a:shade val="80000"/>
                <a:hueOff val="199590"/>
                <a:satOff val="-3575"/>
                <a:lumOff val="15191"/>
                <a:alphaOff val="0"/>
                <a:satMod val="103000"/>
                <a:lumMod val="102000"/>
                <a:tint val="94000"/>
              </a:schemeClr>
            </a:gs>
            <a:gs pos="50000">
              <a:schemeClr val="accent5">
                <a:shade val="80000"/>
                <a:hueOff val="199590"/>
                <a:satOff val="-3575"/>
                <a:lumOff val="15191"/>
                <a:alphaOff val="0"/>
                <a:satMod val="110000"/>
                <a:lumMod val="100000"/>
                <a:shade val="100000"/>
              </a:schemeClr>
            </a:gs>
            <a:gs pos="100000">
              <a:schemeClr val="accent5">
                <a:shade val="80000"/>
                <a:hueOff val="199590"/>
                <a:satOff val="-3575"/>
                <a:lumOff val="1519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mi-NZ" sz="2200" kern="1200" dirty="0"/>
            <a:t>In Progress- Variations</a:t>
          </a:r>
          <a:endParaRPr lang="en-NZ" sz="2200" kern="1200" dirty="0"/>
        </a:p>
      </dsp:txBody>
      <dsp:txXfrm>
        <a:off x="8304642" y="2433987"/>
        <a:ext cx="1898821" cy="1111625"/>
      </dsp:txXfrm>
    </dsp:sp>
    <dsp:sp modelId="{318B9D38-26D1-42E9-8D13-490F20015E3F}">
      <dsp:nvSpPr>
        <dsp:cNvPr id="0" name=""/>
        <dsp:cNvSpPr/>
      </dsp:nvSpPr>
      <dsp:spPr>
        <a:xfrm rot="10800000">
          <a:off x="7679661" y="2745770"/>
          <a:ext cx="417213" cy="488061"/>
        </a:xfrm>
        <a:prstGeom prst="rightArrow">
          <a:avLst>
            <a:gd name="adj1" fmla="val 60000"/>
            <a:gd name="adj2" fmla="val 50000"/>
          </a:avLst>
        </a:prstGeom>
        <a:gradFill rotWithShape="0">
          <a:gsLst>
            <a:gs pos="0">
              <a:schemeClr val="accent5">
                <a:shade val="90000"/>
                <a:hueOff val="232817"/>
                <a:satOff val="-3987"/>
                <a:lumOff val="15973"/>
                <a:alphaOff val="0"/>
                <a:satMod val="103000"/>
                <a:lumMod val="102000"/>
                <a:tint val="94000"/>
              </a:schemeClr>
            </a:gs>
            <a:gs pos="50000">
              <a:schemeClr val="accent5">
                <a:shade val="90000"/>
                <a:hueOff val="232817"/>
                <a:satOff val="-3987"/>
                <a:lumOff val="15973"/>
                <a:alphaOff val="0"/>
                <a:satMod val="110000"/>
                <a:lumMod val="100000"/>
                <a:shade val="100000"/>
              </a:schemeClr>
            </a:gs>
            <a:gs pos="100000">
              <a:schemeClr val="accent5">
                <a:shade val="90000"/>
                <a:hueOff val="232817"/>
                <a:satOff val="-3987"/>
                <a:lumOff val="1597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rot="10800000">
        <a:off x="7804825" y="2843382"/>
        <a:ext cx="292049" cy="292837"/>
      </dsp:txXfrm>
    </dsp:sp>
    <dsp:sp modelId="{147C2846-3F72-43EA-BED2-B32BFF0E43C9}">
      <dsp:nvSpPr>
        <dsp:cNvPr id="0" name=""/>
        <dsp:cNvSpPr/>
      </dsp:nvSpPr>
      <dsp:spPr>
        <a:xfrm>
          <a:off x="5514872" y="2399403"/>
          <a:ext cx="1967989" cy="1180793"/>
        </a:xfrm>
        <a:prstGeom prst="roundRect">
          <a:avLst>
            <a:gd name="adj" fmla="val 10000"/>
          </a:avLst>
        </a:prstGeom>
        <a:gradFill rotWithShape="0">
          <a:gsLst>
            <a:gs pos="0">
              <a:schemeClr val="accent5">
                <a:shade val="80000"/>
                <a:hueOff val="249488"/>
                <a:satOff val="-4469"/>
                <a:lumOff val="18989"/>
                <a:alphaOff val="0"/>
                <a:satMod val="103000"/>
                <a:lumMod val="102000"/>
                <a:tint val="94000"/>
              </a:schemeClr>
            </a:gs>
            <a:gs pos="50000">
              <a:schemeClr val="accent5">
                <a:shade val="80000"/>
                <a:hueOff val="249488"/>
                <a:satOff val="-4469"/>
                <a:lumOff val="18989"/>
                <a:alphaOff val="0"/>
                <a:satMod val="110000"/>
                <a:lumMod val="100000"/>
                <a:shade val="100000"/>
              </a:schemeClr>
            </a:gs>
            <a:gs pos="100000">
              <a:schemeClr val="accent5">
                <a:shade val="80000"/>
                <a:hueOff val="249488"/>
                <a:satOff val="-4469"/>
                <a:lumOff val="1898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mi-NZ" sz="2200" kern="1200" dirty="0"/>
            <a:t>Practical Completion</a:t>
          </a:r>
          <a:endParaRPr lang="en-NZ" sz="2200" kern="1200" dirty="0"/>
        </a:p>
      </dsp:txBody>
      <dsp:txXfrm>
        <a:off x="5549456" y="2433987"/>
        <a:ext cx="1898821" cy="1111625"/>
      </dsp:txXfrm>
    </dsp:sp>
    <dsp:sp modelId="{3B1836FD-6DF4-4C5D-916E-DF11F9A27509}">
      <dsp:nvSpPr>
        <dsp:cNvPr id="0" name=""/>
        <dsp:cNvSpPr/>
      </dsp:nvSpPr>
      <dsp:spPr>
        <a:xfrm rot="10800000">
          <a:off x="4924476" y="2745770"/>
          <a:ext cx="417213" cy="488061"/>
        </a:xfrm>
        <a:prstGeom prst="rightArrow">
          <a:avLst>
            <a:gd name="adj1" fmla="val 60000"/>
            <a:gd name="adj2" fmla="val 50000"/>
          </a:avLst>
        </a:prstGeom>
        <a:gradFill rotWithShape="0">
          <a:gsLst>
            <a:gs pos="0">
              <a:schemeClr val="accent5">
                <a:shade val="90000"/>
                <a:hueOff val="291021"/>
                <a:satOff val="-4984"/>
                <a:lumOff val="19967"/>
                <a:alphaOff val="0"/>
                <a:satMod val="103000"/>
                <a:lumMod val="102000"/>
                <a:tint val="94000"/>
              </a:schemeClr>
            </a:gs>
            <a:gs pos="50000">
              <a:schemeClr val="accent5">
                <a:shade val="90000"/>
                <a:hueOff val="291021"/>
                <a:satOff val="-4984"/>
                <a:lumOff val="19967"/>
                <a:alphaOff val="0"/>
                <a:satMod val="110000"/>
                <a:lumMod val="100000"/>
                <a:shade val="100000"/>
              </a:schemeClr>
            </a:gs>
            <a:gs pos="100000">
              <a:schemeClr val="accent5">
                <a:shade val="90000"/>
                <a:hueOff val="291021"/>
                <a:satOff val="-4984"/>
                <a:lumOff val="1996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rot="10800000">
        <a:off x="5049640" y="2843382"/>
        <a:ext cx="292049" cy="292837"/>
      </dsp:txXfrm>
    </dsp:sp>
    <dsp:sp modelId="{4D7358F4-F745-46E8-9A63-E36BFD890D1D}">
      <dsp:nvSpPr>
        <dsp:cNvPr id="0" name=""/>
        <dsp:cNvSpPr/>
      </dsp:nvSpPr>
      <dsp:spPr>
        <a:xfrm>
          <a:off x="2759687" y="2399403"/>
          <a:ext cx="1967989" cy="1180793"/>
        </a:xfrm>
        <a:prstGeom prst="roundRect">
          <a:avLst>
            <a:gd name="adj" fmla="val 10000"/>
          </a:avLst>
        </a:prstGeom>
        <a:gradFill rotWithShape="0">
          <a:gsLst>
            <a:gs pos="0">
              <a:schemeClr val="accent5">
                <a:shade val="80000"/>
                <a:hueOff val="299385"/>
                <a:satOff val="-5362"/>
                <a:lumOff val="22787"/>
                <a:alphaOff val="0"/>
                <a:satMod val="103000"/>
                <a:lumMod val="102000"/>
                <a:tint val="94000"/>
              </a:schemeClr>
            </a:gs>
            <a:gs pos="50000">
              <a:schemeClr val="accent5">
                <a:shade val="80000"/>
                <a:hueOff val="299385"/>
                <a:satOff val="-5362"/>
                <a:lumOff val="22787"/>
                <a:alphaOff val="0"/>
                <a:satMod val="110000"/>
                <a:lumMod val="100000"/>
                <a:shade val="100000"/>
              </a:schemeClr>
            </a:gs>
            <a:gs pos="100000">
              <a:schemeClr val="accent5">
                <a:shade val="80000"/>
                <a:hueOff val="299385"/>
                <a:satOff val="-5362"/>
                <a:lumOff val="2278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mi-NZ" sz="2200" kern="1200" dirty="0"/>
            <a:t>Defects Liability</a:t>
          </a:r>
          <a:endParaRPr lang="en-NZ" sz="2200" kern="1200" dirty="0"/>
        </a:p>
      </dsp:txBody>
      <dsp:txXfrm>
        <a:off x="2794271" y="2433987"/>
        <a:ext cx="1898821" cy="1111625"/>
      </dsp:txXfrm>
    </dsp:sp>
    <dsp:sp modelId="{416654A1-0A8A-4F20-8FAB-AA387E0F6A54}">
      <dsp:nvSpPr>
        <dsp:cNvPr id="0" name=""/>
        <dsp:cNvSpPr/>
      </dsp:nvSpPr>
      <dsp:spPr>
        <a:xfrm rot="10800000">
          <a:off x="2169290" y="2745770"/>
          <a:ext cx="417213" cy="488061"/>
        </a:xfrm>
        <a:prstGeom prst="rightArrow">
          <a:avLst>
            <a:gd name="adj1" fmla="val 60000"/>
            <a:gd name="adj2" fmla="val 50000"/>
          </a:avLst>
        </a:prstGeom>
        <a:gradFill rotWithShape="0">
          <a:gsLst>
            <a:gs pos="0">
              <a:schemeClr val="accent5">
                <a:shade val="90000"/>
                <a:hueOff val="349225"/>
                <a:satOff val="-5981"/>
                <a:lumOff val="23960"/>
                <a:alphaOff val="0"/>
                <a:satMod val="103000"/>
                <a:lumMod val="102000"/>
                <a:tint val="94000"/>
              </a:schemeClr>
            </a:gs>
            <a:gs pos="50000">
              <a:schemeClr val="accent5">
                <a:shade val="90000"/>
                <a:hueOff val="349225"/>
                <a:satOff val="-5981"/>
                <a:lumOff val="23960"/>
                <a:alphaOff val="0"/>
                <a:satMod val="110000"/>
                <a:lumMod val="100000"/>
                <a:shade val="100000"/>
              </a:schemeClr>
            </a:gs>
            <a:gs pos="100000">
              <a:schemeClr val="accent5">
                <a:shade val="90000"/>
                <a:hueOff val="349225"/>
                <a:satOff val="-5981"/>
                <a:lumOff val="2396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NZ" sz="1800" kern="1200"/>
        </a:p>
      </dsp:txBody>
      <dsp:txXfrm rot="10800000">
        <a:off x="2294454" y="2843382"/>
        <a:ext cx="292049" cy="292837"/>
      </dsp:txXfrm>
    </dsp:sp>
    <dsp:sp modelId="{B1AF76F6-A4FF-49DF-A036-53A437177326}">
      <dsp:nvSpPr>
        <dsp:cNvPr id="0" name=""/>
        <dsp:cNvSpPr/>
      </dsp:nvSpPr>
      <dsp:spPr>
        <a:xfrm>
          <a:off x="4501" y="2399403"/>
          <a:ext cx="1967989" cy="1180793"/>
        </a:xfrm>
        <a:prstGeom prst="roundRect">
          <a:avLst>
            <a:gd name="adj" fmla="val 10000"/>
          </a:avLst>
        </a:prstGeom>
        <a:gradFill rotWithShape="0">
          <a:gsLst>
            <a:gs pos="0">
              <a:schemeClr val="accent5">
                <a:shade val="80000"/>
                <a:hueOff val="349283"/>
                <a:satOff val="-6256"/>
                <a:lumOff val="26585"/>
                <a:alphaOff val="0"/>
                <a:satMod val="103000"/>
                <a:lumMod val="102000"/>
                <a:tint val="94000"/>
              </a:schemeClr>
            </a:gs>
            <a:gs pos="50000">
              <a:schemeClr val="accent5">
                <a:shade val="80000"/>
                <a:hueOff val="349283"/>
                <a:satOff val="-6256"/>
                <a:lumOff val="26585"/>
                <a:alphaOff val="0"/>
                <a:satMod val="110000"/>
                <a:lumMod val="100000"/>
                <a:shade val="100000"/>
              </a:schemeClr>
            </a:gs>
            <a:gs pos="100000">
              <a:schemeClr val="accent5">
                <a:shade val="80000"/>
                <a:hueOff val="349283"/>
                <a:satOff val="-6256"/>
                <a:lumOff val="265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mi-NZ" sz="2200" kern="1200" dirty="0"/>
            <a:t>Ongoing (Residential, Commercial)</a:t>
          </a:r>
          <a:endParaRPr lang="en-NZ" sz="2200" kern="1200" dirty="0"/>
        </a:p>
      </dsp:txBody>
      <dsp:txXfrm>
        <a:off x="39085" y="2433987"/>
        <a:ext cx="1898821" cy="111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B0D49-EECD-490E-9104-A3A6B0D24C19}">
      <dsp:nvSpPr>
        <dsp:cNvPr id="0" name=""/>
        <dsp:cNvSpPr/>
      </dsp:nvSpPr>
      <dsp:spPr>
        <a:xfrm rot="4396374">
          <a:off x="2210056" y="1072407"/>
          <a:ext cx="4652273" cy="3244380"/>
        </a:xfrm>
        <a:prstGeom prst="swooshArrow">
          <a:avLst>
            <a:gd name="adj1" fmla="val 16310"/>
            <a:gd name="adj2" fmla="val 31370"/>
          </a:avLst>
        </a:prstGeom>
        <a:solidFill>
          <a:srgbClr val="0014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74876-D627-406C-B398-28176940E005}">
      <dsp:nvSpPr>
        <dsp:cNvPr id="0" name=""/>
        <dsp:cNvSpPr/>
      </dsp:nvSpPr>
      <dsp:spPr>
        <a:xfrm>
          <a:off x="3952812" y="1496040"/>
          <a:ext cx="117484" cy="117484"/>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6C7EEC-12E1-4763-91B7-B4FF877D6F88}">
      <dsp:nvSpPr>
        <dsp:cNvPr id="0" name=""/>
        <dsp:cNvSpPr/>
      </dsp:nvSpPr>
      <dsp:spPr>
        <a:xfrm>
          <a:off x="4757257" y="2144900"/>
          <a:ext cx="117484" cy="117484"/>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D9E5E8-85E8-4041-8AE5-919DA0A44507}">
      <dsp:nvSpPr>
        <dsp:cNvPr id="0" name=""/>
        <dsp:cNvSpPr/>
      </dsp:nvSpPr>
      <dsp:spPr>
        <a:xfrm>
          <a:off x="5360147" y="2903698"/>
          <a:ext cx="117484" cy="117484"/>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73277F-A82E-4B8B-9893-E84E021B82BF}">
      <dsp:nvSpPr>
        <dsp:cNvPr id="0" name=""/>
        <dsp:cNvSpPr/>
      </dsp:nvSpPr>
      <dsp:spPr>
        <a:xfrm>
          <a:off x="181799" y="0"/>
          <a:ext cx="4583860" cy="86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b" anchorCtr="0">
          <a:noAutofit/>
        </a:bodyPr>
        <a:lstStyle/>
        <a:p>
          <a:pPr marL="0" lvl="0" indent="0" algn="ctr" defTabSz="977900">
            <a:lnSpc>
              <a:spcPct val="90000"/>
            </a:lnSpc>
            <a:spcBef>
              <a:spcPct val="0"/>
            </a:spcBef>
            <a:spcAft>
              <a:spcPct val="35000"/>
            </a:spcAft>
            <a:buNone/>
          </a:pPr>
          <a:r>
            <a:rPr lang="en-US" sz="2200" b="1" kern="1200" dirty="0"/>
            <a:t>Asbestos Management Plan</a:t>
          </a:r>
        </a:p>
      </dsp:txBody>
      <dsp:txXfrm>
        <a:off x="181799" y="0"/>
        <a:ext cx="4583860" cy="862271"/>
      </dsp:txXfrm>
    </dsp:sp>
    <dsp:sp modelId="{ADCCCD42-4404-44C0-AC68-4FB1E2DCF490}">
      <dsp:nvSpPr>
        <dsp:cNvPr id="0" name=""/>
        <dsp:cNvSpPr/>
      </dsp:nvSpPr>
      <dsp:spPr>
        <a:xfrm>
          <a:off x="3869971" y="1200380"/>
          <a:ext cx="3955477" cy="86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Demolition/Refurbishment Asbestos Survey</a:t>
          </a:r>
        </a:p>
      </dsp:txBody>
      <dsp:txXfrm>
        <a:off x="3869971" y="1200380"/>
        <a:ext cx="3955477" cy="862271"/>
      </dsp:txXfrm>
    </dsp:sp>
    <dsp:sp modelId="{89E6F102-C5B3-48A1-9E5C-8273CA49BD09}">
      <dsp:nvSpPr>
        <dsp:cNvPr id="0" name=""/>
        <dsp:cNvSpPr/>
      </dsp:nvSpPr>
      <dsp:spPr>
        <a:xfrm>
          <a:off x="1277095" y="2107214"/>
          <a:ext cx="3559854" cy="86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Demolition/Refurbishment Asbestos Survey</a:t>
          </a:r>
        </a:p>
      </dsp:txBody>
      <dsp:txXfrm>
        <a:off x="1277095" y="2107214"/>
        <a:ext cx="3559854" cy="862271"/>
      </dsp:txXfrm>
    </dsp:sp>
    <dsp:sp modelId="{4470CD95-CECE-47E0-85B8-BFCB57543B26}">
      <dsp:nvSpPr>
        <dsp:cNvPr id="0" name=""/>
        <dsp:cNvSpPr/>
      </dsp:nvSpPr>
      <dsp:spPr>
        <a:xfrm>
          <a:off x="5362824" y="2579420"/>
          <a:ext cx="3783657" cy="86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Demolition/Refurbishment Asbestos Survey</a:t>
          </a:r>
        </a:p>
      </dsp:txBody>
      <dsp:txXfrm>
        <a:off x="5362824" y="2579420"/>
        <a:ext cx="3783657" cy="862271"/>
      </dsp:txXfrm>
    </dsp:sp>
    <dsp:sp modelId="{19C49F9D-0D53-4DB4-ACD6-798943670C46}">
      <dsp:nvSpPr>
        <dsp:cNvPr id="0" name=""/>
        <dsp:cNvSpPr/>
      </dsp:nvSpPr>
      <dsp:spPr>
        <a:xfrm>
          <a:off x="4076586" y="4526924"/>
          <a:ext cx="4535364" cy="86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977900">
            <a:lnSpc>
              <a:spcPct val="90000"/>
            </a:lnSpc>
            <a:spcBef>
              <a:spcPct val="0"/>
            </a:spcBef>
            <a:spcAft>
              <a:spcPct val="35000"/>
            </a:spcAft>
            <a:buNone/>
          </a:pPr>
          <a:r>
            <a:rPr lang="en-US" sz="2200" b="1" kern="1200" dirty="0"/>
            <a:t>ASBESTOS FREE BUILDING!</a:t>
          </a:r>
        </a:p>
      </dsp:txBody>
      <dsp:txXfrm>
        <a:off x="4076586" y="4526924"/>
        <a:ext cx="4535364" cy="8622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9787" cy="498693"/>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5838" y="2"/>
            <a:ext cx="2949787" cy="498693"/>
          </a:xfrm>
          <a:prstGeom prst="rect">
            <a:avLst/>
          </a:prstGeom>
        </p:spPr>
        <p:txBody>
          <a:bodyPr vert="horz" lIns="91440" tIns="45720" rIns="91440" bIns="45720" rtlCol="0"/>
          <a:lstStyle>
            <a:lvl1pPr algn="r">
              <a:defRPr sz="1200"/>
            </a:lvl1pPr>
          </a:lstStyle>
          <a:p>
            <a:fld id="{F67A976F-46F7-475E-B5DF-E3BB9E9DA947}" type="datetimeFigureOut">
              <a:rPr lang="en-NZ" smtClean="0"/>
              <a:t>8/03/2022</a:t>
            </a:fld>
            <a:endParaRPr lang="en-NZ" dirty="0"/>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8E65DD3-B921-4E17-8053-E75F851BEE2A}" type="slidenum">
              <a:rPr lang="en-NZ" smtClean="0"/>
              <a:t>‹#›</a:t>
            </a:fld>
            <a:endParaRPr lang="en-NZ" dirty="0"/>
          </a:p>
        </p:txBody>
      </p:sp>
    </p:spTree>
    <p:extLst>
      <p:ext uri="{BB962C8B-B14F-4D97-AF65-F5344CB8AC3E}">
        <p14:creationId xmlns:p14="http://schemas.microsoft.com/office/powerpoint/2010/main" val="4099527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55838" y="2"/>
            <a:ext cx="2949787" cy="498693"/>
          </a:xfrm>
          <a:prstGeom prst="rect">
            <a:avLst/>
          </a:prstGeom>
        </p:spPr>
        <p:txBody>
          <a:bodyPr vert="horz" lIns="91440" tIns="45720" rIns="91440" bIns="45720" rtlCol="0"/>
          <a:lstStyle>
            <a:lvl1pPr algn="r">
              <a:defRPr sz="1200"/>
            </a:lvl1pPr>
          </a:lstStyle>
          <a:p>
            <a:fld id="{ACF74567-0C04-41DA-AABD-62EFBCC02D48}" type="datetimeFigureOut">
              <a:rPr lang="en-NZ" smtClean="0"/>
              <a:t>8/03/2022</a:t>
            </a:fld>
            <a:endParaRPr lang="en-NZ"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C9D4DB5-9D86-4260-BEF3-79CF5F4E2250}" type="slidenum">
              <a:rPr lang="en-NZ" smtClean="0"/>
              <a:t>‹#›</a:t>
            </a:fld>
            <a:endParaRPr lang="en-NZ" dirty="0"/>
          </a:p>
        </p:txBody>
      </p:sp>
      <p:sp>
        <p:nvSpPr>
          <p:cNvPr id="8" name="Slide Image Placeholder 7"/>
          <p:cNvSpPr>
            <a:spLocks noGrp="1" noRot="1" noChangeAspect="1"/>
          </p:cNvSpPr>
          <p:nvPr>
            <p:ph type="sldImg" idx="2"/>
          </p:nvPr>
        </p:nvSpPr>
        <p:spPr>
          <a:xfrm>
            <a:off x="502285" y="591503"/>
            <a:ext cx="5962650" cy="3354387"/>
          </a:xfrm>
          <a:prstGeom prst="rect">
            <a:avLst/>
          </a:prstGeom>
          <a:noFill/>
          <a:ln w="12700">
            <a:solidFill>
              <a:prstClr val="black"/>
            </a:solidFill>
          </a:ln>
        </p:spPr>
        <p:txBody>
          <a:bodyPr vert="horz" lIns="91440" tIns="45720" rIns="91440" bIns="45720" rtlCol="0" anchor="ctr"/>
          <a:lstStyle/>
          <a:p>
            <a:endParaRPr lang="en-NZ" dirty="0"/>
          </a:p>
        </p:txBody>
      </p:sp>
      <p:sp>
        <p:nvSpPr>
          <p:cNvPr id="9" name="Header Placeholder 8"/>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dirty="0"/>
          </a:p>
        </p:txBody>
      </p:sp>
      <p:sp>
        <p:nvSpPr>
          <p:cNvPr id="10" name="Footer Placeholder 9"/>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dirty="0"/>
          </a:p>
        </p:txBody>
      </p:sp>
      <p:sp>
        <p:nvSpPr>
          <p:cNvPr id="11" name="Notes Placeholder 10"/>
          <p:cNvSpPr>
            <a:spLocks noGrp="1"/>
          </p:cNvSpPr>
          <p:nvPr>
            <p:ph type="body" sz="quarter" idx="3"/>
          </p:nvPr>
        </p:nvSpPr>
        <p:spPr>
          <a:xfrm>
            <a:off x="502284" y="4038698"/>
            <a:ext cx="5962651" cy="527675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452372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pPr marL="342900" lvl="0" indent="-342900" algn="l">
              <a:lnSpc>
                <a:spcPts val="1200"/>
              </a:lnSpc>
              <a:spcAft>
                <a:spcPts val="1440"/>
              </a:spcAft>
              <a:buFont typeface="Symbol" panose="05050102010706020507" pitchFamily="18" charset="2"/>
              <a:buChar char=""/>
            </a:pPr>
            <a:r>
              <a:rPr lang="mi-NZ" sz="1800" dirty="0">
                <a:effectLst/>
                <a:latin typeface="Verdana" panose="020B0604030504040204" pitchFamily="34" charset="0"/>
                <a:ea typeface="Times New Roman" panose="02020603050405020304" pitchFamily="18" charset="0"/>
                <a:cs typeface="Times New Roman" panose="02020603050405020304" pitchFamily="18" charset="0"/>
              </a:rPr>
              <a:t>Welcome to the MCNZ webinar series. This webinar...</a:t>
            </a:r>
            <a:r>
              <a:rPr lang="mi-NZ" sz="1800" b="1" dirty="0">
                <a:effectLst/>
                <a:latin typeface="Verdana" panose="020B0604030504040204" pitchFamily="34" charset="0"/>
                <a:ea typeface="Times New Roman" panose="02020603050405020304" pitchFamily="18" charset="0"/>
                <a:cs typeface="Times New Roman" panose="02020603050405020304" pitchFamily="18" charset="0"/>
              </a:rPr>
              <a:t>COMPLIANCE </a:t>
            </a:r>
          </a:p>
          <a:p>
            <a:pPr marL="342900" lvl="0" indent="-342900" algn="l">
              <a:lnSpc>
                <a:spcPts val="1200"/>
              </a:lnSpc>
              <a:spcAft>
                <a:spcPts val="1440"/>
              </a:spcAft>
              <a:buFont typeface="Symbol" panose="05050102010706020507" pitchFamily="18" charset="2"/>
              <a:buChar char=""/>
            </a:pPr>
            <a:r>
              <a:rPr lang="mi-NZ" sz="1800" dirty="0">
                <a:effectLst/>
                <a:latin typeface="Verdana" panose="020B0604030504040204" pitchFamily="34" charset="0"/>
                <a:ea typeface="Times New Roman" panose="02020603050405020304" pitchFamily="18" charset="0"/>
                <a:cs typeface="Times New Roman" panose="02020603050405020304" pitchFamily="18" charset="0"/>
              </a:rPr>
              <a:t>Recording this webinar &amp; relevant info on website</a:t>
            </a:r>
            <a:endParaRPr lang="en-NZ"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l">
              <a:lnSpc>
                <a:spcPts val="1200"/>
              </a:lnSpc>
              <a:spcAft>
                <a:spcPts val="1440"/>
              </a:spcAft>
              <a:buFont typeface="Symbol" panose="05050102010706020507" pitchFamily="18" charset="2"/>
              <a:buChar char=""/>
            </a:pPr>
            <a:r>
              <a:rPr lang="mi-NZ" sz="1800" dirty="0">
                <a:effectLst/>
                <a:latin typeface="Verdana" panose="020B0604030504040204" pitchFamily="34" charset="0"/>
                <a:ea typeface="Times New Roman" panose="02020603050405020304" pitchFamily="18" charset="0"/>
                <a:cs typeface="Times New Roman" panose="02020603050405020304" pitchFamily="18" charset="0"/>
              </a:rPr>
              <a:t>Q&amp;A– post as you think, we will try to answer as we talk</a:t>
            </a:r>
            <a:endParaRPr lang="en-NZ"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Aft>
                <a:spcPts val="1440"/>
              </a:spcAft>
            </a:pPr>
            <a:r>
              <a:rPr lang="mi-NZ" sz="1800" b="1" u="sng" dirty="0">
                <a:effectLst/>
                <a:latin typeface="Calibri" panose="020F0502020204030204" pitchFamily="34" charset="0"/>
                <a:ea typeface="Calibri" panose="020F0502020204030204" pitchFamily="34" charset="0"/>
                <a:cs typeface="Times New Roman" panose="02020603050405020304" pitchFamily="18" charset="0"/>
              </a:rPr>
              <a:t>Background and what we do</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WA – been managing P&amp;I for over 5 yrs @ MCNZ</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1200"/>
              </a:lnSpc>
              <a:spcAft>
                <a:spcPts val="1440"/>
              </a:spcAft>
              <a:buFont typeface="Symbol" panose="05050102010706020507" pitchFamily="18" charset="2"/>
              <a:buChar char=""/>
            </a:pPr>
            <a:r>
              <a:rPr lang="mi-NZ" sz="1800" dirty="0">
                <a:effectLst/>
                <a:latin typeface="Verdana" panose="020B0604030504040204" pitchFamily="34" charset="0"/>
                <a:ea typeface="Times New Roman" panose="02020603050405020304" pitchFamily="18" charset="0"/>
                <a:cs typeface="Times New Roman" panose="02020603050405020304" pitchFamily="18" charset="0"/>
              </a:rPr>
              <a:t>Background in insurance and investigations</a:t>
            </a:r>
            <a:endParaRPr lang="en-NZ"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TD - -is the H&amp;S Advisor for MCNZ, been with MCNZ since 2017</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1200"/>
              </a:lnSpc>
              <a:spcAft>
                <a:spcPts val="1440"/>
              </a:spcAft>
              <a:buFont typeface="Symbol" panose="05050102010706020507" pitchFamily="18" charset="2"/>
              <a:buChar char=""/>
            </a:pPr>
            <a:r>
              <a:rPr lang="mi-NZ" sz="1800" dirty="0">
                <a:effectLst/>
                <a:latin typeface="Verdana" panose="020B0604030504040204" pitchFamily="34" charset="0"/>
                <a:ea typeface="Times New Roman" panose="02020603050405020304" pitchFamily="18" charset="0"/>
                <a:cs typeface="Times New Roman" panose="02020603050405020304" pitchFamily="18" charset="0"/>
              </a:rPr>
              <a:t>Background in government compliance which leads to today’s topic of getting our evacuation plans approved</a:t>
            </a:r>
            <a:endParaRPr lang="en-NZ"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Aft>
                <a:spcPts val="1440"/>
              </a:spcAft>
            </a:pPr>
            <a:endParaRPr lang="mi-NZ" sz="1800" b="1"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b="1" u="none" dirty="0">
                <a:effectLst/>
                <a:latin typeface="Calibri" panose="020F0502020204030204" pitchFamily="34" charset="0"/>
                <a:ea typeface="Calibri" panose="020F0502020204030204" pitchFamily="34" charset="0"/>
                <a:cs typeface="Times New Roman" panose="02020603050405020304" pitchFamily="18" charset="0"/>
              </a:rPr>
              <a:t>Before we begin...</a:t>
            </a:r>
            <a:endParaRPr lang="en-NZ" sz="18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a:t>
            </a:fld>
            <a:endParaRPr lang="en-NZ" dirty="0"/>
          </a:p>
        </p:txBody>
      </p:sp>
    </p:spTree>
    <p:extLst>
      <p:ext uri="{BB962C8B-B14F-4D97-AF65-F5344CB8AC3E}">
        <p14:creationId xmlns:p14="http://schemas.microsoft.com/office/powerpoint/2010/main" val="2996553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mi-NZ" dirty="0"/>
              <a:t>MCPC</a:t>
            </a:r>
          </a:p>
          <a:p>
            <a:pPr marL="171450" indent="-171450">
              <a:buFont typeface="Arial" panose="020B0604020202020204" pitchFamily="34" charset="0"/>
              <a:buChar char="•"/>
            </a:pPr>
            <a:r>
              <a:rPr lang="mi-NZ" dirty="0"/>
              <a:t>Costs (up to date costs, rather than original estimates)</a:t>
            </a:r>
          </a:p>
          <a:p>
            <a:pPr marL="171450" indent="-171450">
              <a:buFont typeface="Arial" panose="020B0604020202020204" pitchFamily="34" charset="0"/>
              <a:buChar char="•"/>
            </a:pPr>
            <a:r>
              <a:rPr lang="mi-NZ" dirty="0"/>
              <a:t>Funding</a:t>
            </a:r>
          </a:p>
          <a:p>
            <a:pPr marL="171450" indent="-171450">
              <a:buFont typeface="Arial" panose="020B0604020202020204" pitchFamily="34" charset="0"/>
              <a:buChar char="•"/>
            </a:pPr>
            <a:r>
              <a:rPr lang="mi-NZ" dirty="0"/>
              <a:t>Strategy</a:t>
            </a:r>
          </a:p>
          <a:p>
            <a:pPr marL="0" indent="0">
              <a:buFont typeface="Arial" panose="020B0604020202020204" pitchFamily="34" charset="0"/>
              <a:buNone/>
            </a:pPr>
            <a:endParaRPr lang="mi-NZ" dirty="0"/>
          </a:p>
          <a:p>
            <a:pPr marL="0" indent="0">
              <a:buFont typeface="Arial" panose="020B0604020202020204" pitchFamily="34" charset="0"/>
              <a:buNone/>
            </a:pPr>
            <a:r>
              <a:rPr lang="en-GB" b="0" i="0" dirty="0">
                <a:solidFill>
                  <a:srgbClr val="4D4D4D"/>
                </a:solidFill>
                <a:effectLst/>
                <a:latin typeface="Gustan Light"/>
              </a:rPr>
              <a:t>The Construction Contracts Act 2002 (the Act) provides a process for dealing with payments and disputes under a construction contract.</a:t>
            </a:r>
            <a:endParaRPr lang="mi-NZ" b="0" i="0" dirty="0">
              <a:solidFill>
                <a:srgbClr val="4D4D4D"/>
              </a:solidFill>
              <a:effectLst/>
              <a:latin typeface="Gustan Light"/>
            </a:endParaRPr>
          </a:p>
        </p:txBody>
      </p:sp>
      <p:sp>
        <p:nvSpPr>
          <p:cNvPr id="4" name="Slide Number Placeholder 3"/>
          <p:cNvSpPr>
            <a:spLocks noGrp="1"/>
          </p:cNvSpPr>
          <p:nvPr>
            <p:ph type="sldNum" sz="quarter" idx="5"/>
          </p:nvPr>
        </p:nvSpPr>
        <p:spPr/>
        <p:txBody>
          <a:bodyPr/>
          <a:lstStyle/>
          <a:p>
            <a:fld id="{9C9D4DB5-9D86-4260-BEF3-79CF5F4E2250}" type="slidenum">
              <a:rPr lang="en-NZ" smtClean="0"/>
              <a:t>10</a:t>
            </a:fld>
            <a:endParaRPr lang="en-NZ" dirty="0"/>
          </a:p>
        </p:txBody>
      </p:sp>
    </p:spTree>
    <p:extLst>
      <p:ext uri="{BB962C8B-B14F-4D97-AF65-F5344CB8AC3E}">
        <p14:creationId xmlns:p14="http://schemas.microsoft.com/office/powerpoint/2010/main" val="3565989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Play an active part in the Contractor’s H&amp;S plan if you are still on or near site during construction (Wellington Wesley).</a:t>
            </a:r>
          </a:p>
          <a:p>
            <a:endParaRPr lang="mi-NZ" dirty="0"/>
          </a:p>
          <a:p>
            <a:r>
              <a:rPr lang="mi-NZ" dirty="0"/>
              <a:t>Storage – avoid dust and damage while building works is going on</a:t>
            </a:r>
          </a:p>
        </p:txBody>
      </p:sp>
      <p:sp>
        <p:nvSpPr>
          <p:cNvPr id="4" name="Slide Number Placeholder 3"/>
          <p:cNvSpPr>
            <a:spLocks noGrp="1"/>
          </p:cNvSpPr>
          <p:nvPr>
            <p:ph type="sldNum" sz="quarter" idx="5"/>
          </p:nvPr>
        </p:nvSpPr>
        <p:spPr/>
        <p:txBody>
          <a:bodyPr/>
          <a:lstStyle/>
          <a:p>
            <a:fld id="{9C9D4DB5-9D86-4260-BEF3-79CF5F4E2250}" type="slidenum">
              <a:rPr lang="en-NZ" smtClean="0"/>
              <a:t>11</a:t>
            </a:fld>
            <a:endParaRPr lang="en-NZ" dirty="0"/>
          </a:p>
        </p:txBody>
      </p:sp>
    </p:spTree>
    <p:extLst>
      <p:ext uri="{BB962C8B-B14F-4D97-AF65-F5344CB8AC3E}">
        <p14:creationId xmlns:p14="http://schemas.microsoft.com/office/powerpoint/2010/main" val="4240688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pPr algn="l"/>
            <a:r>
              <a:rPr lang="en-GB" b="0" i="0" dirty="0">
                <a:solidFill>
                  <a:srgbClr val="4D4D4D"/>
                </a:solidFill>
                <a:effectLst/>
                <a:latin typeface="Gustan Light"/>
              </a:rPr>
              <a:t>Construction Contracts Amendment Act 2015 (Retentions)</a:t>
            </a:r>
          </a:p>
          <a:p>
            <a:pPr algn="l"/>
            <a:r>
              <a:rPr lang="en-GB" b="0" i="0" dirty="0">
                <a:solidFill>
                  <a:srgbClr val="404040"/>
                </a:solidFill>
                <a:effectLst/>
                <a:latin typeface="Fira Sans Regular"/>
              </a:rPr>
              <a:t>The Construction Contracts Amendment Act 2015 (CCAA) and the Regulatory Systems (commercial Matters) Amendment Act 2017 put in place new requirements for protecting retention money.</a:t>
            </a:r>
          </a:p>
          <a:p>
            <a:pPr algn="l"/>
            <a:endParaRPr lang="en-GB" b="0" i="0" dirty="0">
              <a:solidFill>
                <a:srgbClr val="404040"/>
              </a:solidFill>
              <a:effectLst/>
              <a:latin typeface="Fira Sans Regular"/>
            </a:endParaRPr>
          </a:p>
          <a:p>
            <a:pPr algn="l"/>
            <a:r>
              <a:rPr lang="en-GB" b="0" i="0" dirty="0">
                <a:solidFill>
                  <a:srgbClr val="404040"/>
                </a:solidFill>
                <a:effectLst/>
                <a:latin typeface="Fira Sans Regular"/>
              </a:rPr>
              <a:t>Variations: ideas have changed, or issues are identified as the project progresses (asbestos, ground conditions)</a:t>
            </a:r>
          </a:p>
          <a:p>
            <a:pPr algn="l"/>
            <a:r>
              <a:rPr lang="en-GB" b="0" i="0" dirty="0">
                <a:solidFill>
                  <a:srgbClr val="404040"/>
                </a:solidFill>
                <a:effectLst/>
                <a:latin typeface="Fira Sans Regular"/>
              </a:rPr>
              <a:t>Good project managers are worthwhile at this stage, as are good/thorough original scoping and tender/contract documents and plans.</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D4D4D"/>
                </a:solidFill>
                <a:effectLst/>
                <a:latin typeface="Gustan Light"/>
              </a:rPr>
              <a:t>Payments go through the CB&amp;L fund </a:t>
            </a:r>
            <a:r>
              <a:rPr lang="en-GB" b="1" i="0" dirty="0">
                <a:solidFill>
                  <a:srgbClr val="4D4D4D"/>
                </a:solidFill>
                <a:effectLst/>
                <a:latin typeface="Gustan Light"/>
              </a:rPr>
              <a:t>Webinar Aug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4D4D4D"/>
              </a:solidFill>
              <a:effectLst/>
              <a:latin typeface="Gustan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D4D4D"/>
                </a:solidFill>
                <a:effectLst/>
                <a:latin typeface="Gustan Light"/>
              </a:rPr>
              <a:t>The ability to shut down a site – Principal, and H&amp;S Representatives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D4D4D"/>
              </a:solidFill>
              <a:effectLst/>
              <a:latin typeface="Gustan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D4D4D"/>
                </a:solidFill>
                <a:effectLst/>
                <a:latin typeface="Gustan Light"/>
              </a:rPr>
              <a:t>Asbestos may be discovered once surfaces are removed (wall linings removed)</a:t>
            </a:r>
          </a:p>
          <a:p>
            <a:endParaRPr lang="en-NZ" b="1" dirty="0"/>
          </a:p>
        </p:txBody>
      </p:sp>
      <p:sp>
        <p:nvSpPr>
          <p:cNvPr id="4" name="Slide Number Placeholder 3"/>
          <p:cNvSpPr>
            <a:spLocks noGrp="1"/>
          </p:cNvSpPr>
          <p:nvPr>
            <p:ph type="sldNum" sz="quarter" idx="5"/>
          </p:nvPr>
        </p:nvSpPr>
        <p:spPr/>
        <p:txBody>
          <a:bodyPr/>
          <a:lstStyle/>
          <a:p>
            <a:fld id="{9C9D4DB5-9D86-4260-BEF3-79CF5F4E2250}" type="slidenum">
              <a:rPr lang="en-NZ" smtClean="0"/>
              <a:t>12</a:t>
            </a:fld>
            <a:endParaRPr lang="en-NZ" dirty="0"/>
          </a:p>
        </p:txBody>
      </p:sp>
    </p:spTree>
    <p:extLst>
      <p:ext uri="{BB962C8B-B14F-4D97-AF65-F5344CB8AC3E}">
        <p14:creationId xmlns:p14="http://schemas.microsoft.com/office/powerpoint/2010/main" val="2804207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Projects may start and stop as asbestos is identified and dealt with. </a:t>
            </a:r>
          </a:p>
          <a:p>
            <a:r>
              <a:rPr lang="mi-NZ" dirty="0"/>
              <a:t>Be aware that if your building is aged between 1920 and 2000 there is a likely hood of asbestos</a:t>
            </a:r>
          </a:p>
          <a:p>
            <a:r>
              <a:rPr lang="mi-NZ" dirty="0"/>
              <a:t>There may be additional work required during your building project and if asbestos is involved it may create a further demolition/refurbishment survey work.</a:t>
            </a:r>
          </a:p>
          <a:p>
            <a:endParaRPr lang="mi-NZ" dirty="0"/>
          </a:p>
          <a:p>
            <a:r>
              <a:rPr lang="mi-NZ" b="1" dirty="0"/>
              <a:t>Asbestos webinar Aug 2021</a:t>
            </a:r>
            <a:endParaRPr lang="en-NZ" b="1" dirty="0"/>
          </a:p>
        </p:txBody>
      </p:sp>
      <p:sp>
        <p:nvSpPr>
          <p:cNvPr id="4" name="Slide Number Placeholder 3"/>
          <p:cNvSpPr>
            <a:spLocks noGrp="1"/>
          </p:cNvSpPr>
          <p:nvPr>
            <p:ph type="sldNum" sz="quarter" idx="5"/>
          </p:nvPr>
        </p:nvSpPr>
        <p:spPr/>
        <p:txBody>
          <a:bodyPr/>
          <a:lstStyle/>
          <a:p>
            <a:fld id="{9C9D4DB5-9D86-4260-BEF3-79CF5F4E2250}" type="slidenum">
              <a:rPr lang="en-NZ" smtClean="0"/>
              <a:t>13</a:t>
            </a:fld>
            <a:endParaRPr lang="en-NZ" dirty="0"/>
          </a:p>
        </p:txBody>
      </p:sp>
    </p:spTree>
    <p:extLst>
      <p:ext uri="{BB962C8B-B14F-4D97-AF65-F5344CB8AC3E}">
        <p14:creationId xmlns:p14="http://schemas.microsoft.com/office/powerpoint/2010/main" val="3188297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Completed within reason (waiting for delayed deliveries or minor touch ups) that it wouldn’t affect Council sign off.</a:t>
            </a:r>
          </a:p>
          <a:p>
            <a:endParaRPr lang="mi-NZ" dirty="0"/>
          </a:p>
          <a:p>
            <a:r>
              <a:rPr lang="en-GB" b="0" i="0" dirty="0">
                <a:solidFill>
                  <a:srgbClr val="202124"/>
                </a:solidFill>
                <a:effectLst/>
                <a:latin typeface="arial" panose="020B0604020202020204" pitchFamily="34" charset="0"/>
              </a:rPr>
              <a:t>A PS is </a:t>
            </a:r>
            <a:r>
              <a:rPr lang="en-GB" b="1" i="0" dirty="0">
                <a:solidFill>
                  <a:srgbClr val="202124"/>
                </a:solidFill>
                <a:effectLst/>
                <a:latin typeface="arial" panose="020B0604020202020204" pitchFamily="34" charset="0"/>
              </a:rPr>
              <a:t>a document issued by a producer statement author – a council-approved expert registered with us</a:t>
            </a:r>
            <a:r>
              <a:rPr lang="en-GB" b="0" i="0" dirty="0">
                <a:solidFill>
                  <a:srgbClr val="202124"/>
                </a:solidFill>
                <a:effectLst/>
                <a:latin typeface="arial" panose="020B0604020202020204" pitchFamily="34" charset="0"/>
              </a:rPr>
              <a:t>. A PS gives evidence that design or building work complies, or will comply, with the Building Code and helps us make a decision to issue a building consent or a Code of Compliance Certificate (CCC).</a:t>
            </a:r>
            <a:endParaRPr lang="mi-NZ" dirty="0"/>
          </a:p>
          <a:p>
            <a:endParaRPr lang="mi-NZ" dirty="0"/>
          </a:p>
          <a:p>
            <a:r>
              <a:rPr lang="mi-NZ" dirty="0"/>
              <a:t>The PS documents lead to the Building warrant of fitness requirements.</a:t>
            </a:r>
          </a:p>
          <a:p>
            <a:endParaRPr lang="mi-NZ" dirty="0"/>
          </a:p>
          <a:p>
            <a:r>
              <a:rPr lang="mi-NZ" dirty="0"/>
              <a:t>This is when defects will be noted for fixing prior to final payments.</a:t>
            </a:r>
          </a:p>
          <a:p>
            <a:endParaRPr lang="mi-NZ" dirty="0"/>
          </a:p>
          <a:p>
            <a:r>
              <a:rPr lang="mi-NZ" dirty="0"/>
              <a:t>Project manager will help manage this </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14</a:t>
            </a:fld>
            <a:endParaRPr lang="en-NZ" dirty="0"/>
          </a:p>
        </p:txBody>
      </p:sp>
    </p:spTree>
    <p:extLst>
      <p:ext uri="{BB962C8B-B14F-4D97-AF65-F5344CB8AC3E}">
        <p14:creationId xmlns:p14="http://schemas.microsoft.com/office/powerpoint/2010/main" val="282995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12 months (typically) for contractor to return to site and fix defects</a:t>
            </a:r>
          </a:p>
          <a:p>
            <a:r>
              <a:rPr lang="mi-NZ" dirty="0"/>
              <a:t>Opportunity to identify issues that you discover once you start using the building</a:t>
            </a:r>
          </a:p>
          <a:p>
            <a:endParaRPr lang="mi-NZ" dirty="0"/>
          </a:p>
          <a:p>
            <a:r>
              <a:rPr lang="mi-NZ" dirty="0"/>
              <a:t>Retentions should not be paid until the end of the defects liability period.</a:t>
            </a:r>
          </a:p>
          <a:p>
            <a:endParaRPr lang="mi-NZ" dirty="0"/>
          </a:p>
          <a:p>
            <a:r>
              <a:rPr lang="mi-NZ" dirty="0"/>
              <a:t>Different contracts may have different defects liability periods.</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15</a:t>
            </a:fld>
            <a:endParaRPr lang="en-NZ" dirty="0"/>
          </a:p>
        </p:txBody>
      </p:sp>
    </p:spTree>
    <p:extLst>
      <p:ext uri="{BB962C8B-B14F-4D97-AF65-F5344CB8AC3E}">
        <p14:creationId xmlns:p14="http://schemas.microsoft.com/office/powerpoint/2010/main" val="3112762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Insultation</a:t>
            </a:r>
          </a:p>
          <a:p>
            <a:r>
              <a:rPr lang="mi-NZ" dirty="0"/>
              <a:t>Smoke alarms</a:t>
            </a:r>
          </a:p>
          <a:p>
            <a:r>
              <a:rPr lang="mi-NZ" dirty="0"/>
              <a:t>Heating</a:t>
            </a:r>
          </a:p>
          <a:p>
            <a:r>
              <a:rPr lang="mi-NZ" dirty="0"/>
              <a:t>Draught stopping</a:t>
            </a:r>
          </a:p>
          <a:p>
            <a:r>
              <a:rPr lang="mi-NZ" dirty="0"/>
              <a:t>Drainage</a:t>
            </a:r>
          </a:p>
          <a:p>
            <a:r>
              <a:rPr lang="mi-NZ" dirty="0"/>
              <a:t>Moisture control</a:t>
            </a:r>
          </a:p>
          <a:p>
            <a:endParaRPr lang="mi-NZ" dirty="0"/>
          </a:p>
          <a:p>
            <a:r>
              <a:rPr lang="mi-NZ" dirty="0"/>
              <a:t>On the website, still to be added into Bricks and Mortar</a:t>
            </a:r>
          </a:p>
          <a:p>
            <a:endParaRPr lang="mi-NZ" dirty="0"/>
          </a:p>
          <a:p>
            <a:r>
              <a:rPr lang="mi-NZ" dirty="0"/>
              <a:t>The residence is a work site for : contractors, church volunteers (us!)</a:t>
            </a:r>
          </a:p>
          <a:p>
            <a:endParaRPr lang="mi-NZ" dirty="0"/>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16</a:t>
            </a:fld>
            <a:endParaRPr lang="en-NZ" dirty="0"/>
          </a:p>
        </p:txBody>
      </p:sp>
    </p:spTree>
    <p:extLst>
      <p:ext uri="{BB962C8B-B14F-4D97-AF65-F5344CB8AC3E}">
        <p14:creationId xmlns:p14="http://schemas.microsoft.com/office/powerpoint/2010/main" val="3469768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Chch gas incident</a:t>
            </a:r>
          </a:p>
          <a:p>
            <a:pPr marL="171450" indent="-171450">
              <a:buFont typeface="Arial" panose="020B0604020202020204" pitchFamily="34" charset="0"/>
              <a:buChar char="•"/>
            </a:pPr>
            <a:r>
              <a:rPr lang="mi-NZ" dirty="0"/>
              <a:t>&gt;$5M damage</a:t>
            </a:r>
          </a:p>
          <a:p>
            <a:pPr marL="171450" indent="-171450">
              <a:buFont typeface="Arial" panose="020B0604020202020204" pitchFamily="34" charset="0"/>
              <a:buChar char="•"/>
            </a:pPr>
            <a:r>
              <a:rPr lang="mi-NZ" dirty="0"/>
              <a:t>6 houses deemed uninhabitable</a:t>
            </a:r>
          </a:p>
          <a:p>
            <a:pPr marL="171450" indent="-171450">
              <a:buFont typeface="Arial" panose="020B0604020202020204" pitchFamily="34" charset="0"/>
              <a:buChar char="•"/>
            </a:pPr>
            <a:r>
              <a:rPr lang="mi-NZ" dirty="0"/>
              <a:t>Owners had no control over the work, no understanding of what needed to be done to make it safe</a:t>
            </a:r>
          </a:p>
          <a:p>
            <a:pPr marL="171450" indent="-171450">
              <a:buFont typeface="Arial" panose="020B0604020202020204" pitchFamily="34" charset="0"/>
              <a:buChar char="•"/>
            </a:pPr>
            <a:r>
              <a:rPr lang="mi-NZ" dirty="0"/>
              <a:t>Gas worker didn’t cap the gas after ongoing work on the fireplace (over days), didn’t discuss the work with the client</a:t>
            </a:r>
          </a:p>
          <a:p>
            <a:pPr marL="171450" indent="-171450">
              <a:buFont typeface="Arial" panose="020B0604020202020204" pitchFamily="34" charset="0"/>
              <a:buChar char="•"/>
            </a:pPr>
            <a:r>
              <a:rPr lang="mi-NZ" dirty="0"/>
              <a:t>Different degrees of duty between a citizen home owner and other legal entities</a:t>
            </a:r>
          </a:p>
          <a:p>
            <a:pPr marL="0" indent="0">
              <a:buFont typeface="Arial" panose="020B0604020202020204" pitchFamily="34" charset="0"/>
              <a:buNone/>
            </a:pPr>
            <a:r>
              <a:rPr lang="mi-NZ" dirty="0"/>
              <a:t>LHIS parish</a:t>
            </a:r>
          </a:p>
          <a:p>
            <a:pPr marL="171450" indent="-171450">
              <a:buFont typeface="Arial" panose="020B0604020202020204" pitchFamily="34" charset="0"/>
              <a:buChar char="•"/>
            </a:pPr>
            <a:r>
              <a:rPr lang="mi-NZ" dirty="0"/>
              <a:t>Smell of gas shut site down for a day</a:t>
            </a:r>
          </a:p>
          <a:p>
            <a:pPr marL="171450" indent="-171450">
              <a:buFont typeface="Arial" panose="020B0604020202020204" pitchFamily="34" charset="0"/>
              <a:buChar char="•"/>
            </a:pPr>
            <a:r>
              <a:rPr lang="mi-NZ" dirty="0"/>
              <a:t>Duty to notify worksafe</a:t>
            </a:r>
          </a:p>
          <a:p>
            <a:pPr marL="171450" indent="-171450">
              <a:buFont typeface="Arial" panose="020B0604020202020204" pitchFamily="34" charset="0"/>
              <a:buChar char="•"/>
            </a:pPr>
            <a:r>
              <a:rPr lang="mi-NZ" dirty="0"/>
              <a:t>The story of Everybody Somebody Nobody</a:t>
            </a:r>
          </a:p>
          <a:p>
            <a:pPr marL="171450" indent="-171450">
              <a:buFont typeface="Arial" panose="020B0604020202020204" pitchFamily="34" charset="0"/>
              <a:buChar char="•"/>
            </a:pPr>
            <a:r>
              <a:rPr lang="mi-NZ" dirty="0"/>
              <a:t>Certification of work</a:t>
            </a:r>
          </a:p>
          <a:p>
            <a:endParaRPr lang="mi-NZ" dirty="0"/>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17</a:t>
            </a:fld>
            <a:endParaRPr lang="en-NZ" dirty="0"/>
          </a:p>
        </p:txBody>
      </p:sp>
    </p:spTree>
    <p:extLst>
      <p:ext uri="{BB962C8B-B14F-4D97-AF65-F5344CB8AC3E}">
        <p14:creationId xmlns:p14="http://schemas.microsoft.com/office/powerpoint/2010/main" val="3204573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Emergency Response Plan Webinars Sept 21, Oct 21, Feb 22</a:t>
            </a:r>
          </a:p>
          <a:p>
            <a:r>
              <a:rPr lang="mi-NZ" dirty="0"/>
              <a:t>Asbestos Management Webinar Aug 21</a:t>
            </a:r>
          </a:p>
          <a:p>
            <a:r>
              <a:rPr lang="mi-NZ" dirty="0"/>
              <a:t>Incident Reporting Webinar July 21</a:t>
            </a:r>
          </a:p>
          <a:p>
            <a:r>
              <a:rPr lang="mi-NZ" dirty="0"/>
              <a:t>Place of work – staff room, toilet facilities etc</a:t>
            </a:r>
          </a:p>
          <a:p>
            <a:endParaRPr lang="mi-NZ" dirty="0"/>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18</a:t>
            </a:fld>
            <a:endParaRPr lang="en-NZ" dirty="0"/>
          </a:p>
        </p:txBody>
      </p:sp>
    </p:spTree>
    <p:extLst>
      <p:ext uri="{BB962C8B-B14F-4D97-AF65-F5344CB8AC3E}">
        <p14:creationId xmlns:p14="http://schemas.microsoft.com/office/powerpoint/2010/main" val="4042727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1 x A4 page annual certification to be displayed for public viewing</a:t>
            </a:r>
          </a:p>
          <a:p>
            <a:endParaRPr lang="mi-NZ" dirty="0"/>
          </a:p>
          <a:p>
            <a:r>
              <a:rPr lang="mi-NZ" dirty="0"/>
              <a:t>It contains details of the building, building owner and who created the certificate, what systems are being certified as per the building act and talks about the person safety capacity of the building (which is based on ability to exit, hygiene facilities and some other calculations I am unfamiliar with).</a:t>
            </a:r>
          </a:p>
          <a:p>
            <a:endParaRPr lang="mi-NZ" dirty="0"/>
          </a:p>
          <a:p>
            <a:r>
              <a:rPr lang="mi-NZ" dirty="0"/>
              <a:t>This is form 12 section 10B of the Building Act</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19</a:t>
            </a:fld>
            <a:endParaRPr lang="en-NZ" dirty="0"/>
          </a:p>
        </p:txBody>
      </p:sp>
    </p:spTree>
    <p:extLst>
      <p:ext uri="{BB962C8B-B14F-4D97-AF65-F5344CB8AC3E}">
        <p14:creationId xmlns:p14="http://schemas.microsoft.com/office/powerpoint/2010/main" val="504186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mi-NZ" dirty="0"/>
              <a:t>Use the Q&amp;A option at the bottom of your screen</a:t>
            </a:r>
          </a:p>
          <a:p>
            <a:pPr marL="171450" indent="-171450">
              <a:buFont typeface="Arial" panose="020B0604020202020204" pitchFamily="34" charset="0"/>
              <a:buChar char="•"/>
            </a:pPr>
            <a:r>
              <a:rPr lang="mi-NZ" dirty="0"/>
              <a:t>Post your questions as you think of them</a:t>
            </a:r>
          </a:p>
          <a:p>
            <a:pPr marL="171450" indent="-171450">
              <a:buFont typeface="Arial" panose="020B0604020202020204" pitchFamily="34" charset="0"/>
              <a:buChar char="•"/>
            </a:pPr>
            <a:r>
              <a:rPr lang="mi-NZ" dirty="0"/>
              <a:t>Questions will be answered as each speaker finishes</a:t>
            </a:r>
            <a:endParaRPr lang="en-GB" dirty="0"/>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2</a:t>
            </a:fld>
            <a:endParaRPr lang="en-NZ" dirty="0"/>
          </a:p>
        </p:txBody>
      </p:sp>
    </p:spTree>
    <p:extLst>
      <p:ext uri="{BB962C8B-B14F-4D97-AF65-F5344CB8AC3E}">
        <p14:creationId xmlns:p14="http://schemas.microsoft.com/office/powerpoint/2010/main" val="215852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For today’s webinar we are particularly interested in the Systems that are certified.</a:t>
            </a:r>
          </a:p>
          <a:p>
            <a:endParaRPr lang="mi-NZ" dirty="0"/>
          </a:p>
          <a:p>
            <a:r>
              <a:rPr lang="mi-NZ" dirty="0"/>
              <a:t>These systems are requirements that the building consent process put upon the building, way back at Stage 2 of the building process.</a:t>
            </a:r>
          </a:p>
          <a:p>
            <a:endParaRPr lang="mi-NZ" dirty="0"/>
          </a:p>
          <a:p>
            <a:r>
              <a:rPr lang="mi-NZ" dirty="0"/>
              <a:t>The systems represent the safety features of the building</a:t>
            </a:r>
          </a:p>
          <a:p>
            <a:r>
              <a:rPr lang="mi-NZ" dirty="0"/>
              <a:t>EMS – sirens</a:t>
            </a:r>
            <a:r>
              <a:rPr lang="en-NZ" dirty="0"/>
              <a:t> etc</a:t>
            </a:r>
          </a:p>
          <a:p>
            <a:r>
              <a:rPr lang="en-NZ" dirty="0"/>
              <a:t>Auto doors – not just entry doors, fire control doors (propped open by magnets) etc</a:t>
            </a:r>
            <a:endParaRPr lang="mi-NZ" dirty="0"/>
          </a:p>
        </p:txBody>
      </p:sp>
      <p:sp>
        <p:nvSpPr>
          <p:cNvPr id="4" name="Slide Number Placeholder 3"/>
          <p:cNvSpPr>
            <a:spLocks noGrp="1"/>
          </p:cNvSpPr>
          <p:nvPr>
            <p:ph type="sldNum" sz="quarter" idx="5"/>
          </p:nvPr>
        </p:nvSpPr>
        <p:spPr/>
        <p:txBody>
          <a:bodyPr/>
          <a:lstStyle/>
          <a:p>
            <a:fld id="{9C9D4DB5-9D86-4260-BEF3-79CF5F4E2250}" type="slidenum">
              <a:rPr lang="en-NZ" smtClean="0"/>
              <a:t>20</a:t>
            </a:fld>
            <a:endParaRPr lang="en-NZ" dirty="0"/>
          </a:p>
        </p:txBody>
      </p:sp>
    </p:spTree>
    <p:extLst>
      <p:ext uri="{BB962C8B-B14F-4D97-AF65-F5344CB8AC3E}">
        <p14:creationId xmlns:p14="http://schemas.microsoft.com/office/powerpoint/2010/main" val="2247479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Page 1 of 9</a:t>
            </a:r>
          </a:p>
          <a:p>
            <a:r>
              <a:rPr lang="mi-NZ" dirty="0"/>
              <a:t>Compliance schedule issed as part of the Consent</a:t>
            </a:r>
          </a:p>
          <a:p>
            <a:r>
              <a:rPr lang="mi-NZ" dirty="0"/>
              <a:t>Specified inspection, maintenance and reporting procedures for the systems and features indicated</a:t>
            </a:r>
          </a:p>
          <a:p>
            <a:endParaRPr lang="mi-NZ" dirty="0"/>
          </a:p>
          <a:p>
            <a:r>
              <a:rPr lang="en-NZ" dirty="0"/>
              <a:t>At each anniversary it will be necessary to lodge a completed BA12 etc</a:t>
            </a:r>
          </a:p>
          <a:p>
            <a:endParaRPr lang="en-NZ" dirty="0"/>
          </a:p>
          <a:p>
            <a:r>
              <a:rPr lang="en-NZ" dirty="0"/>
              <a:t>To be carried out by an Independent Qualified Person – aka IQP. Generally councils share a list of IQPs so you can check they are certified to do the work they do.</a:t>
            </a:r>
          </a:p>
          <a:p>
            <a:endParaRPr lang="en-NZ" dirty="0"/>
          </a:p>
          <a:p>
            <a:r>
              <a:rPr lang="en-NZ" dirty="0"/>
              <a:t>You cannot certify your own building. Arms Length = Independent</a:t>
            </a:r>
          </a:p>
        </p:txBody>
      </p:sp>
      <p:sp>
        <p:nvSpPr>
          <p:cNvPr id="4" name="Slide Number Placeholder 3"/>
          <p:cNvSpPr>
            <a:spLocks noGrp="1"/>
          </p:cNvSpPr>
          <p:nvPr>
            <p:ph type="sldNum" sz="quarter" idx="5"/>
          </p:nvPr>
        </p:nvSpPr>
        <p:spPr/>
        <p:txBody>
          <a:bodyPr/>
          <a:lstStyle/>
          <a:p>
            <a:fld id="{9C9D4DB5-9D86-4260-BEF3-79CF5F4E2250}" type="slidenum">
              <a:rPr lang="en-NZ" smtClean="0"/>
              <a:t>21</a:t>
            </a:fld>
            <a:endParaRPr lang="en-NZ" dirty="0"/>
          </a:p>
        </p:txBody>
      </p:sp>
    </p:spTree>
    <p:extLst>
      <p:ext uri="{BB962C8B-B14F-4D97-AF65-F5344CB8AC3E}">
        <p14:creationId xmlns:p14="http://schemas.microsoft.com/office/powerpoint/2010/main" val="2909905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Older buildings may not have a Bwof</a:t>
            </a:r>
          </a:p>
          <a:p>
            <a:pPr marL="171450" indent="-171450">
              <a:buFont typeface="Arial" panose="020B0604020202020204" pitchFamily="34" charset="0"/>
              <a:buChar char="•"/>
            </a:pPr>
            <a:r>
              <a:rPr lang="mi-NZ" dirty="0"/>
              <a:t>May not have the features to check</a:t>
            </a:r>
          </a:p>
          <a:p>
            <a:pPr marL="171450" indent="-171450">
              <a:buFont typeface="Arial" panose="020B0604020202020204" pitchFamily="34" charset="0"/>
              <a:buChar char="•"/>
            </a:pPr>
            <a:r>
              <a:rPr lang="mi-NZ" dirty="0"/>
              <a:t>May not have been entered on council systems to be included</a:t>
            </a:r>
          </a:p>
          <a:p>
            <a:pPr marL="171450" indent="-171450">
              <a:buFont typeface="Arial" panose="020B0604020202020204" pitchFamily="34" charset="0"/>
              <a:buChar char="•"/>
            </a:pPr>
            <a:endParaRPr lang="mi-NZ" dirty="0"/>
          </a:p>
          <a:p>
            <a:pPr marL="0" indent="0">
              <a:buFont typeface="Arial" panose="020B0604020202020204" pitchFamily="34" charset="0"/>
              <a:buNone/>
            </a:pPr>
            <a:r>
              <a:rPr lang="mi-NZ" dirty="0"/>
              <a:t>Individual systems may have specialty IQP, then there may be an additional IQP who collates all the sign offs for the annual certification process.</a:t>
            </a:r>
          </a:p>
          <a:p>
            <a:pPr marL="0" indent="0">
              <a:buFont typeface="Arial" panose="020B0604020202020204" pitchFamily="34" charset="0"/>
              <a:buNone/>
            </a:pPr>
            <a:endParaRPr lang="mi-NZ" dirty="0"/>
          </a:p>
          <a:p>
            <a:pPr marL="0" indent="0">
              <a:buFont typeface="Arial" panose="020B0604020202020204" pitchFamily="34" charset="0"/>
              <a:buNone/>
            </a:pPr>
            <a:r>
              <a:rPr lang="mi-NZ" dirty="0"/>
              <a:t>Individual systems may be checked monthly, two monthly, six monthly or annually, and the Council Compliance Schedule will specify the frequency.</a:t>
            </a:r>
          </a:p>
          <a:p>
            <a:pPr marL="0" indent="0">
              <a:buFont typeface="Arial" panose="020B0604020202020204" pitchFamily="34" charset="0"/>
              <a:buNone/>
            </a:pPr>
            <a:endParaRPr lang="mi-NZ" dirty="0"/>
          </a:p>
          <a:p>
            <a:pPr marL="0" indent="0">
              <a:buFont typeface="Arial" panose="020B0604020202020204" pitchFamily="34" charset="0"/>
              <a:buNone/>
            </a:pPr>
            <a:r>
              <a:rPr lang="mi-NZ" dirty="0"/>
              <a:t>Individual certification will be made on a Form 12A</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22</a:t>
            </a:fld>
            <a:endParaRPr lang="en-NZ" dirty="0"/>
          </a:p>
        </p:txBody>
      </p:sp>
    </p:spTree>
    <p:extLst>
      <p:ext uri="{BB962C8B-B14F-4D97-AF65-F5344CB8AC3E}">
        <p14:creationId xmlns:p14="http://schemas.microsoft.com/office/powerpoint/2010/main" val="544849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23</a:t>
            </a:fld>
            <a:endParaRPr lang="en-NZ" dirty="0"/>
          </a:p>
        </p:txBody>
      </p:sp>
    </p:spTree>
    <p:extLst>
      <p:ext uri="{BB962C8B-B14F-4D97-AF65-F5344CB8AC3E}">
        <p14:creationId xmlns:p14="http://schemas.microsoft.com/office/powerpoint/2010/main" val="917807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Our next topic on </a:t>
            </a:r>
            <a:r>
              <a:rPr lang="mi-NZ" sz="1800" b="1" dirty="0">
                <a:effectLst/>
                <a:latin typeface="Calibri" panose="020F0502020204030204" pitchFamily="34" charset="0"/>
                <a:ea typeface="Calibri" panose="020F0502020204030204" pitchFamily="34" charset="0"/>
                <a:cs typeface="Times New Roman" panose="02020603050405020304" pitchFamily="18" charset="0"/>
              </a:rPr>
              <a:t>12 April 2022</a:t>
            </a:r>
            <a:r>
              <a:rPr lang="mi-NZ" sz="1800" dirty="0">
                <a:effectLst/>
                <a:latin typeface="Calibri" panose="020F0502020204030204" pitchFamily="34" charset="0"/>
                <a:ea typeface="Calibri" panose="020F0502020204030204" pitchFamily="34" charset="0"/>
                <a:cs typeface="Times New Roman" panose="02020603050405020304" pitchFamily="18" charset="0"/>
              </a:rPr>
              <a:t> is about </a:t>
            </a:r>
            <a:r>
              <a:rPr lang="mi-NZ" sz="1800" b="1" dirty="0">
                <a:effectLst/>
                <a:latin typeface="Calibri" panose="020F0502020204030204" pitchFamily="34" charset="0"/>
                <a:ea typeface="Calibri" panose="020F0502020204030204" pitchFamily="34" charset="0"/>
                <a:cs typeface="Times New Roman" panose="02020603050405020304" pitchFamily="18" charset="0"/>
              </a:rPr>
              <a:t>Insurance and Property, Wellness and Safety for Uniting Parishes</a:t>
            </a:r>
            <a:endParaRPr lang="en-NZ"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endParaRPr lang="mi-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All feedback or topic suggestions gratefully received</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endParaRPr lang="mi-NZ"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b="1" u="sng" dirty="0">
                <a:effectLst/>
                <a:latin typeface="Calibri" panose="020F0502020204030204" pitchFamily="34" charset="0"/>
                <a:ea typeface="Calibri" panose="020F0502020204030204" pitchFamily="34" charset="0"/>
                <a:cs typeface="Times New Roman" panose="02020603050405020304" pitchFamily="18" charset="0"/>
              </a:rPr>
              <a:t>Closing</a:t>
            </a:r>
            <a:r>
              <a:rPr lang="mi-NZ" sz="1800" b="1" dirty="0">
                <a:effectLst/>
                <a:latin typeface="Calibri" panose="020F0502020204030204" pitchFamily="34" charset="0"/>
                <a:ea typeface="Calibri" panose="020F0502020204030204" pitchFamily="34" charset="0"/>
                <a:cs typeface="Times New Roman" panose="02020603050405020304" pitchFamily="18" charset="0"/>
              </a:rPr>
              <a:t>  </a:t>
            </a:r>
            <a:r>
              <a:rPr lang="mi-NZ" sz="1800" dirty="0">
                <a:effectLst/>
                <a:latin typeface="Calibri" panose="020F0502020204030204" pitchFamily="34" charset="0"/>
                <a:ea typeface="Calibri" panose="020F0502020204030204" pitchFamily="34" charset="0"/>
                <a:cs typeface="Times New Roman" panose="02020603050405020304" pitchFamily="18" charset="0"/>
              </a:rPr>
              <a:t>Thank you for your time and interest in attending</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endParaRPr lang="mi-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Recording will be made available shortly on website, along with useful references to supporting material</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24</a:t>
            </a:fld>
            <a:endParaRPr lang="en-NZ" dirty="0"/>
          </a:p>
        </p:txBody>
      </p:sp>
    </p:spTree>
    <p:extLst>
      <p:ext uri="{BB962C8B-B14F-4D97-AF65-F5344CB8AC3E}">
        <p14:creationId xmlns:p14="http://schemas.microsoft.com/office/powerpoint/2010/main" val="248021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Today we will discuss the different types of compliance needed for Central and Local Government</a:t>
            </a:r>
          </a:p>
          <a:p>
            <a:r>
              <a:rPr lang="mi-NZ" dirty="0"/>
              <a:t>Broken down into the different building stages of interaction needed with MCPC</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3</a:t>
            </a:fld>
            <a:endParaRPr lang="en-NZ" dirty="0"/>
          </a:p>
        </p:txBody>
      </p:sp>
    </p:spTree>
    <p:extLst>
      <p:ext uri="{BB962C8B-B14F-4D97-AF65-F5344CB8AC3E}">
        <p14:creationId xmlns:p14="http://schemas.microsoft.com/office/powerpoint/2010/main" val="108717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Bricks and Mortar Section 1 page 8</a:t>
            </a:r>
          </a:p>
          <a:p>
            <a:pPr algn="l"/>
            <a:endParaRPr lang="en-NZ" sz="1800" b="0" i="0" u="none" strike="noStrike" baseline="0" dirty="0">
              <a:solidFill>
                <a:srgbClr val="000000"/>
              </a:solidFill>
              <a:latin typeface="Proxima Nova Lt"/>
            </a:endParaRPr>
          </a:p>
          <a:p>
            <a:pPr marL="342900" indent="-342900">
              <a:buFont typeface="+mj-lt"/>
              <a:buAutoNum type="arabicPeriod"/>
            </a:pPr>
            <a:r>
              <a:rPr lang="en-NZ" sz="1800" b="0" i="0" u="none" strike="noStrike" baseline="0" dirty="0">
                <a:solidFill>
                  <a:srgbClr val="221E1F"/>
                </a:solidFill>
                <a:latin typeface="Proxima Nova Lt"/>
              </a:rPr>
              <a:t>Building Act 2004</a:t>
            </a:r>
          </a:p>
          <a:p>
            <a:pPr marL="342900" indent="-342900">
              <a:buFont typeface="+mj-lt"/>
              <a:buAutoNum type="arabicPeriod"/>
            </a:pPr>
            <a:r>
              <a:rPr lang="en-GB" sz="1800" b="0" i="0" u="none" strike="noStrike" baseline="0" dirty="0">
                <a:solidFill>
                  <a:srgbClr val="221E1F"/>
                </a:solidFill>
                <a:latin typeface="Proxima Nova Lt"/>
              </a:rPr>
              <a:t>Building (Earthquake-prone Buildings) Amendment Act 2016</a:t>
            </a:r>
          </a:p>
          <a:p>
            <a:pPr marL="342900" indent="-342900">
              <a:buFont typeface="+mj-lt"/>
              <a:buAutoNum type="arabicPeriod"/>
            </a:pPr>
            <a:r>
              <a:rPr lang="en-NZ" sz="1800" b="0" i="0" u="none" strike="noStrike" baseline="0" dirty="0">
                <a:solidFill>
                  <a:srgbClr val="221E1F"/>
                </a:solidFill>
                <a:latin typeface="Proxima Nova Lt"/>
              </a:rPr>
              <a:t>Resource Management Act 1991</a:t>
            </a:r>
          </a:p>
          <a:p>
            <a:pPr marL="342900" indent="-342900">
              <a:buFont typeface="+mj-lt"/>
              <a:buAutoNum type="arabicPeriod"/>
            </a:pPr>
            <a:r>
              <a:rPr lang="en-GB" sz="1800" b="0" i="0" u="none" strike="noStrike" baseline="0" dirty="0">
                <a:solidFill>
                  <a:srgbClr val="221E1F"/>
                </a:solidFill>
                <a:latin typeface="Proxima Nova Lt"/>
              </a:rPr>
              <a:t>Fire and Emergency NZ (Fire Safety Evacuation Procedures and Evacuation Schemes) Regulations 2018</a:t>
            </a:r>
          </a:p>
          <a:p>
            <a:pPr marL="342900" indent="-342900">
              <a:buFont typeface="+mj-lt"/>
              <a:buAutoNum type="arabicPeriod"/>
            </a:pPr>
            <a:r>
              <a:rPr lang="en-GB" sz="1800" b="0" i="0" u="none" strike="noStrike" baseline="0" dirty="0">
                <a:solidFill>
                  <a:srgbClr val="221E1F"/>
                </a:solidFill>
                <a:latin typeface="Proxima Nova Lt"/>
              </a:rPr>
              <a:t>Heritage New Zealand Pouhere Taonga Act 2014</a:t>
            </a:r>
          </a:p>
          <a:p>
            <a:pPr marL="342900" indent="-342900">
              <a:buFont typeface="+mj-lt"/>
              <a:buAutoNum type="arabicPeriod"/>
            </a:pPr>
            <a:r>
              <a:rPr lang="en-GB" sz="1800" b="0" i="0" u="none" strike="noStrike" baseline="0" dirty="0">
                <a:solidFill>
                  <a:srgbClr val="221E1F"/>
                </a:solidFill>
                <a:latin typeface="Proxima Nova Lt"/>
              </a:rPr>
              <a:t>Health and Safety at Work Act 2015 (and associated regulations).</a:t>
            </a:r>
          </a:p>
          <a:p>
            <a:endParaRPr lang="en-NZ" dirty="0"/>
          </a:p>
          <a:p>
            <a:r>
              <a:rPr lang="en-NZ" dirty="0"/>
              <a:t>The Connexional Office interprets all of this law into a way that can be followed by the entities of MCNZ.</a:t>
            </a:r>
          </a:p>
        </p:txBody>
      </p:sp>
      <p:sp>
        <p:nvSpPr>
          <p:cNvPr id="4" name="Slide Number Placeholder 3"/>
          <p:cNvSpPr>
            <a:spLocks noGrp="1"/>
          </p:cNvSpPr>
          <p:nvPr>
            <p:ph type="sldNum" sz="quarter" idx="5"/>
          </p:nvPr>
        </p:nvSpPr>
        <p:spPr/>
        <p:txBody>
          <a:bodyPr/>
          <a:lstStyle/>
          <a:p>
            <a:fld id="{9C9D4DB5-9D86-4260-BEF3-79CF5F4E2250}" type="slidenum">
              <a:rPr lang="en-NZ" smtClean="0"/>
              <a:t>4</a:t>
            </a:fld>
            <a:endParaRPr lang="en-NZ" dirty="0"/>
          </a:p>
        </p:txBody>
      </p:sp>
    </p:spTree>
    <p:extLst>
      <p:ext uri="{BB962C8B-B14F-4D97-AF65-F5344CB8AC3E}">
        <p14:creationId xmlns:p14="http://schemas.microsoft.com/office/powerpoint/2010/main" val="328407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Building stages where MCPC need to be approving.</a:t>
            </a:r>
          </a:p>
          <a:p>
            <a:r>
              <a:rPr lang="mi-NZ" dirty="0"/>
              <a:t>Larger projects need 3 MCPC approvals </a:t>
            </a:r>
          </a:p>
          <a:p>
            <a:pPr marL="171450" indent="-171450">
              <a:buFont typeface="Arial" panose="020B0604020202020204" pitchFamily="34" charset="0"/>
              <a:buChar char="•"/>
            </a:pPr>
            <a:r>
              <a:rPr lang="mi-NZ" dirty="0"/>
              <a:t>Concept approval – use the MCPC experts</a:t>
            </a:r>
          </a:p>
          <a:p>
            <a:pPr marL="171450" indent="-171450">
              <a:buFont typeface="Arial" panose="020B0604020202020204" pitchFamily="34" charset="0"/>
              <a:buChar char="•"/>
            </a:pPr>
            <a:r>
              <a:rPr lang="mi-NZ" dirty="0"/>
              <a:t>Consent approval – working drawings, seek tenders (firm up proposed costs)</a:t>
            </a:r>
          </a:p>
          <a:p>
            <a:pPr marL="171450" indent="-171450">
              <a:buFont typeface="Arial" panose="020B0604020202020204" pitchFamily="34" charset="0"/>
              <a:buChar char="•"/>
            </a:pPr>
            <a:r>
              <a:rPr lang="mi-NZ" dirty="0"/>
              <a:t>Contractor approval</a:t>
            </a:r>
          </a:p>
          <a:p>
            <a:endParaRPr lang="mi-NZ" dirty="0"/>
          </a:p>
          <a:p>
            <a:r>
              <a:rPr lang="mi-NZ" dirty="0"/>
              <a:t>While most of our existing buildings are in the “ongoing stage”, any building project will go through the other stages which will all have different compliance requirements which we will talk about now.</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5</a:t>
            </a:fld>
            <a:endParaRPr lang="en-NZ" dirty="0"/>
          </a:p>
        </p:txBody>
      </p:sp>
    </p:spTree>
    <p:extLst>
      <p:ext uri="{BB962C8B-B14F-4D97-AF65-F5344CB8AC3E}">
        <p14:creationId xmlns:p14="http://schemas.microsoft.com/office/powerpoint/2010/main" val="103281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pPr marL="0" indent="0">
              <a:buFontTx/>
              <a:buNone/>
            </a:pPr>
            <a:r>
              <a:rPr lang="mi-NZ" dirty="0"/>
              <a:t>The ideas on paper.</a:t>
            </a:r>
          </a:p>
          <a:p>
            <a:pPr marL="0" indent="0">
              <a:buFontTx/>
              <a:buNone/>
            </a:pPr>
            <a:r>
              <a:rPr lang="mi-NZ" dirty="0"/>
              <a:t>Consider your wish list to the architect:</a:t>
            </a:r>
          </a:p>
          <a:p>
            <a:pPr marL="0" indent="0">
              <a:buFontTx/>
              <a:buNone/>
            </a:pPr>
            <a:r>
              <a:rPr lang="mi-NZ" dirty="0"/>
              <a:t>Building use</a:t>
            </a:r>
          </a:p>
          <a:p>
            <a:pPr marL="171450" indent="-171450">
              <a:buFont typeface="Arial" panose="020B0604020202020204" pitchFamily="34" charset="0"/>
              <a:buChar char="•"/>
            </a:pPr>
            <a:r>
              <a:rPr lang="mi-NZ" dirty="0"/>
              <a:t>Rental – wide halls reduce future maintenance</a:t>
            </a:r>
          </a:p>
          <a:p>
            <a:pPr marL="171450" indent="-171450">
              <a:buFont typeface="Arial" panose="020B0604020202020204" pitchFamily="34" charset="0"/>
              <a:buChar char="•"/>
            </a:pPr>
            <a:r>
              <a:rPr lang="mi-NZ" dirty="0"/>
              <a:t>Disability access – doorways and facilities</a:t>
            </a:r>
          </a:p>
          <a:p>
            <a:pPr marL="171450" indent="-171450">
              <a:buFont typeface="Arial" panose="020B0604020202020204" pitchFamily="34" charset="0"/>
              <a:buChar char="•"/>
            </a:pPr>
            <a:r>
              <a:rPr lang="mi-NZ" dirty="0"/>
              <a:t>Heatpump units placed for safe future maintenance</a:t>
            </a:r>
          </a:p>
          <a:p>
            <a:pPr marL="0" indent="0">
              <a:buFont typeface="Arial" panose="020B0604020202020204" pitchFamily="34" charset="0"/>
              <a:buNone/>
            </a:pPr>
            <a:r>
              <a:rPr lang="mi-NZ" dirty="0"/>
              <a:t>Covid lessons for future use of our Church Buildings</a:t>
            </a:r>
          </a:p>
          <a:p>
            <a:pPr marL="171450" indent="-171450">
              <a:buFont typeface="Arial" panose="020B0604020202020204" pitchFamily="34" charset="0"/>
              <a:buChar char="•"/>
            </a:pPr>
            <a:r>
              <a:rPr lang="mi-NZ" dirty="0"/>
              <a:t>Separate ventilation for separate areas</a:t>
            </a:r>
          </a:p>
          <a:p>
            <a:pPr marL="171450" indent="-171450">
              <a:buFont typeface="Arial" panose="020B0604020202020204" pitchFamily="34" charset="0"/>
              <a:buChar char="•"/>
            </a:pPr>
            <a:r>
              <a:rPr lang="mi-NZ" dirty="0"/>
              <a:t>Notice boards</a:t>
            </a:r>
          </a:p>
          <a:p>
            <a:pPr marL="171450" indent="-171450">
              <a:buFont typeface="Arial" panose="020B0604020202020204" pitchFamily="34" charset="0"/>
              <a:buChar char="•"/>
            </a:pPr>
            <a:r>
              <a:rPr lang="mi-NZ" dirty="0"/>
              <a:t>Entry/exits for separate areas</a:t>
            </a:r>
          </a:p>
          <a:p>
            <a:pPr marL="171450" indent="-171450">
              <a:buFont typeface="Arial" panose="020B0604020202020204" pitchFamily="34" charset="0"/>
              <a:buChar char="•"/>
            </a:pPr>
            <a:r>
              <a:rPr lang="mi-NZ" dirty="0"/>
              <a:t>Audio/Visual wiring – central setup for multiple areas</a:t>
            </a:r>
          </a:p>
          <a:p>
            <a:pPr marL="171450" indent="-171450">
              <a:buFont typeface="Arial" panose="020B0604020202020204" pitchFamily="34" charset="0"/>
              <a:buChar char="•"/>
            </a:pPr>
            <a:r>
              <a:rPr lang="mi-NZ" dirty="0"/>
              <a:t>Hand sanitiser stations</a:t>
            </a:r>
          </a:p>
          <a:p>
            <a:pPr marL="171450" indent="-171450">
              <a:buFontTx/>
              <a:buChar char="-"/>
            </a:pPr>
            <a:endParaRPr lang="mi-NZ" dirty="0"/>
          </a:p>
          <a:p>
            <a:pPr marL="0" indent="0">
              <a:buFontTx/>
              <a:buNone/>
            </a:pPr>
            <a:r>
              <a:rPr lang="en-NZ" dirty="0"/>
              <a:t>Asbestos management webinar Aug 2021</a:t>
            </a:r>
          </a:p>
        </p:txBody>
      </p:sp>
      <p:sp>
        <p:nvSpPr>
          <p:cNvPr id="4" name="Slide Number Placeholder 3"/>
          <p:cNvSpPr>
            <a:spLocks noGrp="1"/>
          </p:cNvSpPr>
          <p:nvPr>
            <p:ph type="sldNum" sz="quarter" idx="5"/>
          </p:nvPr>
        </p:nvSpPr>
        <p:spPr/>
        <p:txBody>
          <a:bodyPr/>
          <a:lstStyle/>
          <a:p>
            <a:fld id="{9C9D4DB5-9D86-4260-BEF3-79CF5F4E2250}" type="slidenum">
              <a:rPr lang="en-NZ" smtClean="0"/>
              <a:t>6</a:t>
            </a:fld>
            <a:endParaRPr lang="en-NZ" dirty="0"/>
          </a:p>
        </p:txBody>
      </p:sp>
    </p:spTree>
    <p:extLst>
      <p:ext uri="{BB962C8B-B14F-4D97-AF65-F5344CB8AC3E}">
        <p14:creationId xmlns:p14="http://schemas.microsoft.com/office/powerpoint/2010/main" val="322531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The thoughts that went behind the Concept work that the Catholic Diocese went through.</a:t>
            </a:r>
          </a:p>
          <a:p>
            <a:r>
              <a:rPr lang="mi-NZ" dirty="0"/>
              <a:t>$3M for a resource consent for demolition</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7</a:t>
            </a:fld>
            <a:endParaRPr lang="en-NZ" dirty="0"/>
          </a:p>
        </p:txBody>
      </p:sp>
    </p:spTree>
    <p:extLst>
      <p:ext uri="{BB962C8B-B14F-4D97-AF65-F5344CB8AC3E}">
        <p14:creationId xmlns:p14="http://schemas.microsoft.com/office/powerpoint/2010/main" val="322281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Wendy </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8</a:t>
            </a:fld>
            <a:endParaRPr lang="en-NZ" dirty="0"/>
          </a:p>
        </p:txBody>
      </p:sp>
    </p:spTree>
    <p:extLst>
      <p:ext uri="{BB962C8B-B14F-4D97-AF65-F5344CB8AC3E}">
        <p14:creationId xmlns:p14="http://schemas.microsoft.com/office/powerpoint/2010/main" val="144428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Inviting Tenders - Contractor assessment</a:t>
            </a:r>
          </a:p>
          <a:p>
            <a:pPr marL="171450" indent="-171450">
              <a:buFont typeface="Arial" panose="020B0604020202020204" pitchFamily="34" charset="0"/>
              <a:buChar char="•"/>
            </a:pPr>
            <a:r>
              <a:rPr lang="mi-NZ" dirty="0"/>
              <a:t>Health and safety process – do they actually do what they say they will do</a:t>
            </a:r>
          </a:p>
          <a:p>
            <a:pPr marL="171450" indent="-171450">
              <a:buFont typeface="Arial" panose="020B0604020202020204" pitchFamily="34" charset="0"/>
              <a:buChar char="•"/>
            </a:pPr>
            <a:r>
              <a:rPr lang="mi-NZ" dirty="0"/>
              <a:t>Confirmation all their onsite staff are vaccinated</a:t>
            </a:r>
          </a:p>
          <a:p>
            <a:pPr marL="171450" indent="-171450">
              <a:buFont typeface="Arial" panose="020B0604020202020204" pitchFamily="34" charset="0"/>
              <a:buChar char="•"/>
            </a:pPr>
            <a:r>
              <a:rPr lang="mi-NZ" dirty="0"/>
              <a:t>Understand the hazards that will be introduced with the building works – be part of the soluation</a:t>
            </a:r>
          </a:p>
          <a:p>
            <a:pPr marL="171450" indent="-171450">
              <a:buFont typeface="Arial" panose="020B0604020202020204" pitchFamily="34" charset="0"/>
              <a:buChar char="•"/>
            </a:pPr>
            <a:r>
              <a:rPr lang="mi-NZ" dirty="0"/>
              <a:t>Notifiable hazardous work – working over 5m (and scaffolding), asbestos removal, overhead lines, tree felling, excavation trenches</a:t>
            </a:r>
          </a:p>
          <a:p>
            <a:pPr marL="171450" indent="-171450">
              <a:buFont typeface="Arial" panose="020B0604020202020204" pitchFamily="34" charset="0"/>
              <a:buChar char="•"/>
            </a:pPr>
            <a:r>
              <a:rPr lang="mi-NZ" dirty="0"/>
              <a:t>Do they have – do you expect any H&amp;S prequalifications (SiteWise, Tōtika, Worksafe have a questionnaire)</a:t>
            </a:r>
          </a:p>
          <a:p>
            <a:pPr marL="171450" indent="-171450">
              <a:buFont typeface="Arial" panose="020B0604020202020204" pitchFamily="34" charset="0"/>
              <a:buChar char="•"/>
            </a:pPr>
            <a:r>
              <a:rPr lang="mi-NZ" dirty="0"/>
              <a:t>Overlapping duties</a:t>
            </a:r>
          </a:p>
          <a:p>
            <a:r>
              <a:rPr lang="en-NZ" dirty="0"/>
              <a:t>“We hired a consultant” does not remove your responsibilities.</a:t>
            </a:r>
          </a:p>
          <a:p>
            <a:r>
              <a:rPr lang="en-NZ" dirty="0"/>
              <a:t>Webinar June 2021 – </a:t>
            </a:r>
            <a:r>
              <a:rPr lang="en-NZ" dirty="0" err="1"/>
              <a:t>Stds</a:t>
            </a:r>
            <a:r>
              <a:rPr lang="en-NZ" dirty="0"/>
              <a:t> of care</a:t>
            </a:r>
          </a:p>
        </p:txBody>
      </p:sp>
      <p:sp>
        <p:nvSpPr>
          <p:cNvPr id="4" name="Slide Number Placeholder 3"/>
          <p:cNvSpPr>
            <a:spLocks noGrp="1"/>
          </p:cNvSpPr>
          <p:nvPr>
            <p:ph type="sldNum" sz="quarter" idx="5"/>
          </p:nvPr>
        </p:nvSpPr>
        <p:spPr/>
        <p:txBody>
          <a:bodyPr/>
          <a:lstStyle/>
          <a:p>
            <a:fld id="{9C9D4DB5-9D86-4260-BEF3-79CF5F4E2250}" type="slidenum">
              <a:rPr lang="en-NZ" smtClean="0"/>
              <a:t>9</a:t>
            </a:fld>
            <a:endParaRPr lang="en-NZ" dirty="0"/>
          </a:p>
        </p:txBody>
      </p:sp>
    </p:spTree>
    <p:extLst>
      <p:ext uri="{BB962C8B-B14F-4D97-AF65-F5344CB8AC3E}">
        <p14:creationId xmlns:p14="http://schemas.microsoft.com/office/powerpoint/2010/main" val="3786330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NZ" dirty="0"/>
              <a:t>Page </a:t>
            </a:r>
            <a:fld id="{411F2C6D-174B-4CAC-A72D-034456338779}" type="slidenum">
              <a:rPr lang="en-NZ" smtClean="0"/>
              <a:pPr/>
              <a:t>‹#›</a:t>
            </a:fld>
            <a:r>
              <a:rPr lang="en-NZ" dirty="0"/>
              <a:t> of </a:t>
            </a:r>
            <a:r>
              <a:rPr lang="en-NZ" b="1" dirty="0"/>
              <a:t>xx</a:t>
            </a:r>
          </a:p>
        </p:txBody>
      </p:sp>
      <p:cxnSp>
        <p:nvCxnSpPr>
          <p:cNvPr id="7" name="Straight Connector 6"/>
          <p:cNvCxnSpPr>
            <a:cxnSpLocks noChangeShapeType="1"/>
          </p:cNvCxnSpPr>
          <p:nvPr userDrawn="1"/>
        </p:nvCxnSpPr>
        <p:spPr bwMode="auto">
          <a:xfrm>
            <a:off x="1235413" y="796080"/>
            <a:ext cx="4928235" cy="0"/>
          </a:xfrm>
          <a:prstGeom prst="line">
            <a:avLst/>
          </a:prstGeom>
          <a:noFill/>
          <a:ln w="15875">
            <a:solidFill>
              <a:srgbClr val="333399"/>
            </a:solidFill>
            <a:round/>
            <a:headEnd/>
            <a:tailEnd/>
          </a:ln>
          <a:extLst>
            <a:ext uri="{909E8E84-426E-40DD-AFC4-6F175D3DCCD1}">
              <a14:hiddenFill xmlns:a14="http://schemas.microsoft.com/office/drawing/2010/main">
                <a:noFill/>
              </a14:hiddenFill>
            </a:ext>
          </a:extLst>
        </p:spPr>
      </p:cxnSp>
      <p:pic>
        <p:nvPicPr>
          <p:cNvPr id="8" name="Picture 8" descr="The Methodist Church Dove Logo - Vecto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9213" y="49430"/>
            <a:ext cx="1117601" cy="10858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userDrawn="1"/>
        </p:nvSpPr>
        <p:spPr bwMode="auto">
          <a:xfrm>
            <a:off x="152401" y="2425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NZ" sz="1350" dirty="0"/>
          </a:p>
        </p:txBody>
      </p:sp>
      <p:sp>
        <p:nvSpPr>
          <p:cNvPr id="10" name="Rectangle 4"/>
          <p:cNvSpPr>
            <a:spLocks noChangeArrowheads="1"/>
          </p:cNvSpPr>
          <p:nvPr userDrawn="1"/>
        </p:nvSpPr>
        <p:spPr bwMode="auto">
          <a:xfrm>
            <a:off x="1217805" y="113312"/>
            <a:ext cx="4527521"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r>
              <a:rPr kumimoji="0" lang="en-NZ" altLang="en-US" sz="2000" b="0" i="0" u="none" strike="noStrike" cap="none" normalizeH="0" baseline="0" dirty="0">
                <a:ln>
                  <a:noFill/>
                </a:ln>
                <a:solidFill>
                  <a:srgbClr val="333399"/>
                </a:solidFill>
                <a:effectLst/>
                <a:latin typeface="Arial" panose="020B0604020202020204" pitchFamily="34" charset="0"/>
                <a:ea typeface="Times New Roman" panose="02020603050405020304" pitchFamily="18" charset="0"/>
              </a:rPr>
              <a:t>The Methodist Church of New Zealand</a:t>
            </a: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r>
              <a:rPr kumimoji="0" lang="en-NZ" altLang="en-US" sz="2000" b="0" i="0" u="none" strike="noStrike" cap="none" normalizeH="0" baseline="0" dirty="0">
                <a:ln>
                  <a:noFill/>
                </a:ln>
                <a:solidFill>
                  <a:srgbClr val="333399"/>
                </a:solidFill>
                <a:effectLst/>
                <a:latin typeface="Arial" panose="020B0604020202020204" pitchFamily="34" charset="0"/>
                <a:ea typeface="Times New Roman" panose="02020603050405020304" pitchFamily="18" charset="0"/>
              </a:rPr>
              <a:t>Te Hāhi Weteriana o Aotearoa</a:t>
            </a: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2000" b="0" i="0" u="none" strike="noStrike" cap="none" normalizeH="0" baseline="0" dirty="0">
              <a:ln>
                <a:noFill/>
              </a:ln>
              <a:solidFill>
                <a:schemeClr val="tx1"/>
              </a:solidFill>
              <a:effectLst/>
              <a:latin typeface="Arial" panose="020B0604020202020204" pitchFamily="34" charset="0"/>
            </a:endParaRPr>
          </a:p>
        </p:txBody>
      </p:sp>
      <p:sp>
        <p:nvSpPr>
          <p:cNvPr id="11" name="Title 1"/>
          <p:cNvSpPr>
            <a:spLocks noGrp="1"/>
          </p:cNvSpPr>
          <p:nvPr>
            <p:ph type="ctrTitle"/>
          </p:nvPr>
        </p:nvSpPr>
        <p:spPr>
          <a:xfrm>
            <a:off x="1524000" y="1005259"/>
            <a:ext cx="9144000" cy="1695996"/>
          </a:xfrm>
        </p:spPr>
        <p:txBody>
          <a:bodyPr anchor="b"/>
          <a:lstStyle>
            <a:lvl1pPr algn="ctr">
              <a:defRPr sz="6000" b="1">
                <a:solidFill>
                  <a:srgbClr val="333399"/>
                </a:solidFill>
                <a:latin typeface="+mn-lt"/>
              </a:defRPr>
            </a:lvl1pPr>
          </a:lstStyle>
          <a:p>
            <a:r>
              <a:rPr lang="en-US" dirty="0"/>
              <a:t>Click to edit Master title style</a:t>
            </a:r>
            <a:endParaRPr lang="en-NZ" dirty="0"/>
          </a:p>
        </p:txBody>
      </p:sp>
      <p:sp>
        <p:nvSpPr>
          <p:cNvPr id="12" name="Subtitle 2"/>
          <p:cNvSpPr>
            <a:spLocks noGrp="1"/>
          </p:cNvSpPr>
          <p:nvPr>
            <p:ph type="subTitle" idx="1"/>
          </p:nvPr>
        </p:nvSpPr>
        <p:spPr>
          <a:xfrm>
            <a:off x="1524000" y="2785145"/>
            <a:ext cx="9144000" cy="3210886"/>
          </a:xfrm>
        </p:spPr>
        <p:txBody>
          <a:bodyPr/>
          <a:lstStyle>
            <a:lvl1pPr marL="0" indent="0" algn="l">
              <a:buFont typeface="Arial" panose="020B0604020202020204" pitchFamily="34"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NZ" dirty="0"/>
          </a:p>
        </p:txBody>
      </p:sp>
    </p:spTree>
    <p:extLst>
      <p:ext uri="{BB962C8B-B14F-4D97-AF65-F5344CB8AC3E}">
        <p14:creationId xmlns:p14="http://schemas.microsoft.com/office/powerpoint/2010/main" val="364756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7319373" y="186953"/>
            <a:ext cx="4386595"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
        <p:nvSpPr>
          <p:cNvPr id="12" name="Title 1"/>
          <p:cNvSpPr>
            <a:spLocks noGrp="1"/>
          </p:cNvSpPr>
          <p:nvPr>
            <p:ph type="title"/>
          </p:nvPr>
        </p:nvSpPr>
        <p:spPr>
          <a:xfrm>
            <a:off x="1334789" y="1375722"/>
            <a:ext cx="10241692" cy="926167"/>
          </a:xfrm>
        </p:spPr>
        <p:txBody>
          <a:bodyPr>
            <a:normAutofit/>
          </a:bodyPr>
          <a:lstStyle>
            <a:lvl1pPr>
              <a:defRPr sz="2600" b="1">
                <a:solidFill>
                  <a:srgbClr val="001489"/>
                </a:solidFill>
                <a:latin typeface="Verdana" panose="020B0604030504040204" pitchFamily="34" charset="0"/>
                <a:ea typeface="Verdana" panose="020B0604030504040204" pitchFamily="34" charset="0"/>
              </a:defRPr>
            </a:lvl1pPr>
          </a:lstStyle>
          <a:p>
            <a:r>
              <a:rPr lang="en-US" dirty="0"/>
              <a:t>Click to edit Master title style</a:t>
            </a:r>
            <a:endParaRPr lang="en-NZ" dirty="0"/>
          </a:p>
        </p:txBody>
      </p:sp>
      <p:sp>
        <p:nvSpPr>
          <p:cNvPr id="13" name="Content Placeholder 2"/>
          <p:cNvSpPr>
            <a:spLocks noGrp="1"/>
          </p:cNvSpPr>
          <p:nvPr>
            <p:ph idx="1"/>
          </p:nvPr>
        </p:nvSpPr>
        <p:spPr>
          <a:xfrm>
            <a:off x="1329302" y="2318636"/>
            <a:ext cx="10241692" cy="4011825"/>
          </a:xfrm>
        </p:spPr>
        <p:txBody>
          <a:bodyPr/>
          <a:lstStyle>
            <a:lvl1pPr>
              <a:defRPr sz="2400">
                <a:latin typeface="Verdana" panose="020B0604030504040204" pitchFamily="34" charset="0"/>
                <a:ea typeface="Verdana" panose="020B0604030504040204" pitchFamily="34" charset="0"/>
              </a:defRPr>
            </a:lvl1pPr>
            <a:lvl2pPr marL="442913" indent="-228600">
              <a:defRPr sz="2200">
                <a:latin typeface="Verdana" panose="020B0604030504040204" pitchFamily="34" charset="0"/>
                <a:ea typeface="Verdana" panose="020B0604030504040204" pitchFamily="34" charset="0"/>
              </a:defRPr>
            </a:lvl2pPr>
            <a:lvl3pPr marL="631825" indent="-228600">
              <a:defRPr sz="2000">
                <a:latin typeface="Verdana" panose="020B0604030504040204" pitchFamily="34" charset="0"/>
                <a:ea typeface="Verdana" panose="020B0604030504040204" pitchFamily="34" charset="0"/>
              </a:defRPr>
            </a:lvl3pPr>
            <a:lvl4pPr marL="811213" indent="-228600">
              <a:defRPr sz="1800">
                <a:latin typeface="Verdana" panose="020B0604030504040204" pitchFamily="34" charset="0"/>
                <a:ea typeface="Verdana" panose="020B0604030504040204" pitchFamily="34" charset="0"/>
              </a:defRPr>
            </a:lvl4pPr>
            <a:lvl5pPr marL="990600" indent="-228600">
              <a:defRPr sz="1600">
                <a:latin typeface="Verdana" panose="020B0604030504040204" pitchFamily="34" charset="0"/>
                <a:ea typeface="Verdana" panose="020B0604030504040204" pitchFamily="34" charset="0"/>
              </a:defRPr>
            </a:lvl5pPr>
            <a:lvl6pPr marL="1168400" indent="-228600">
              <a:defRPr sz="1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NZ" dirty="0"/>
          </a:p>
        </p:txBody>
      </p:sp>
      <p:pic>
        <p:nvPicPr>
          <p:cNvPr id="3" name="Picture 2">
            <a:extLst>
              <a:ext uri="{FF2B5EF4-FFF2-40B4-BE49-F238E27FC236}">
                <a16:creationId xmlns:a16="http://schemas.microsoft.com/office/drawing/2014/main" id="{61164402-57CE-4127-96FD-4EEF765A5F0D}"/>
              </a:ext>
            </a:extLst>
          </p:cNvPr>
          <p:cNvPicPr>
            <a:picLocks noChangeAspect="1"/>
          </p:cNvPicPr>
          <p:nvPr userDrawn="1"/>
        </p:nvPicPr>
        <p:blipFill>
          <a:blip r:embed="rId2"/>
          <a:stretch>
            <a:fillRect/>
          </a:stretch>
        </p:blipFill>
        <p:spPr>
          <a:xfrm>
            <a:off x="1000655" y="99842"/>
            <a:ext cx="5628745" cy="926167"/>
          </a:xfrm>
          <a:prstGeom prst="rect">
            <a:avLst/>
          </a:prstGeom>
        </p:spPr>
      </p:pic>
      <p:pic>
        <p:nvPicPr>
          <p:cNvPr id="6" name="Picture 5">
            <a:extLst>
              <a:ext uri="{FF2B5EF4-FFF2-40B4-BE49-F238E27FC236}">
                <a16:creationId xmlns:a16="http://schemas.microsoft.com/office/drawing/2014/main" id="{C9C0EB21-0D06-4FE1-9029-288B0FF29E40}"/>
              </a:ext>
            </a:extLst>
          </p:cNvPr>
          <p:cNvPicPr>
            <a:picLocks noChangeAspect="1"/>
          </p:cNvPicPr>
          <p:nvPr userDrawn="1"/>
        </p:nvPicPr>
        <p:blipFill>
          <a:blip r:embed="rId3"/>
          <a:stretch>
            <a:fillRect/>
          </a:stretch>
        </p:blipFill>
        <p:spPr>
          <a:xfrm>
            <a:off x="-106264" y="0"/>
            <a:ext cx="1009717" cy="6858000"/>
          </a:xfrm>
          <a:prstGeom prst="rect">
            <a:avLst/>
          </a:prstGeom>
        </p:spPr>
      </p:pic>
      <p:sp>
        <p:nvSpPr>
          <p:cNvPr id="7" name="Rectangle 4">
            <a:extLst>
              <a:ext uri="{FF2B5EF4-FFF2-40B4-BE49-F238E27FC236}">
                <a16:creationId xmlns:a16="http://schemas.microsoft.com/office/drawing/2014/main" id="{79045E91-7FC5-416B-AA9C-DC32381AF9D3}"/>
              </a:ext>
            </a:extLst>
          </p:cNvPr>
          <p:cNvSpPr>
            <a:spLocks noChangeArrowheads="1"/>
          </p:cNvSpPr>
          <p:nvPr userDrawn="1"/>
        </p:nvSpPr>
        <p:spPr bwMode="auto">
          <a:xfrm>
            <a:off x="9216130" y="197061"/>
            <a:ext cx="2334613"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t"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r>
              <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Emergency Drills</a:t>
            </a:r>
          </a:p>
          <a:p>
            <a:pPr marL="0" marR="0" lvl="0" indent="0" algn="l" defTabSz="685800" rtl="0" eaLnBrk="0" fontAlgn="base" latinLnBrk="0" hangingPunct="0">
              <a:lnSpc>
                <a:spcPct val="100000"/>
              </a:lnSpc>
              <a:spcBef>
                <a:spcPct val="0"/>
              </a:spcBef>
              <a:spcAft>
                <a:spcPct val="0"/>
              </a:spcAft>
              <a:buClrTx/>
              <a:buSzTx/>
              <a:buFontTx/>
              <a:buNone/>
              <a:tabLst/>
            </a:pPr>
            <a:r>
              <a:rPr kumimoji="0" lang="en-NZ" altLang="en-US" sz="1200" b="0"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Thu 24 Feb 2022</a:t>
            </a: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
        <p:nvSpPr>
          <p:cNvPr id="8" name="Slide Number Placeholder 5">
            <a:extLst>
              <a:ext uri="{FF2B5EF4-FFF2-40B4-BE49-F238E27FC236}">
                <a16:creationId xmlns:a16="http://schemas.microsoft.com/office/drawing/2014/main" id="{30CA8894-9429-43B4-905A-4DD55A049C4F}"/>
              </a:ext>
            </a:extLst>
          </p:cNvPr>
          <p:cNvSpPr>
            <a:spLocks noGrp="1"/>
          </p:cNvSpPr>
          <p:nvPr>
            <p:ph type="sldNum" sz="quarter" idx="12"/>
          </p:nvPr>
        </p:nvSpPr>
        <p:spPr>
          <a:xfrm>
            <a:off x="11623431" y="6356350"/>
            <a:ext cx="381000" cy="365125"/>
          </a:xfrm>
        </p:spPr>
        <p:txBody>
          <a:bodyPr/>
          <a:lstStyle/>
          <a:p>
            <a:fld id="{A7B37317-5730-47F1-B7FE-A237834E48C9}" type="slidenum">
              <a:rPr lang="en-NZ" smtClean="0"/>
              <a:t>‹#›</a:t>
            </a:fld>
            <a:endParaRPr lang="en-NZ" dirty="0"/>
          </a:p>
        </p:txBody>
      </p:sp>
    </p:spTree>
    <p:extLst>
      <p:ext uri="{BB962C8B-B14F-4D97-AF65-F5344CB8AC3E}">
        <p14:creationId xmlns:p14="http://schemas.microsoft.com/office/powerpoint/2010/main" val="336951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7319373" y="186953"/>
            <a:ext cx="4386595"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
        <p:nvSpPr>
          <p:cNvPr id="12" name="Title 1"/>
          <p:cNvSpPr>
            <a:spLocks noGrp="1"/>
          </p:cNvSpPr>
          <p:nvPr>
            <p:ph type="title"/>
          </p:nvPr>
        </p:nvSpPr>
        <p:spPr>
          <a:xfrm>
            <a:off x="1334789" y="1375722"/>
            <a:ext cx="10241692" cy="926167"/>
          </a:xfrm>
        </p:spPr>
        <p:txBody>
          <a:bodyPr>
            <a:normAutofit/>
          </a:bodyPr>
          <a:lstStyle>
            <a:lvl1pPr>
              <a:defRPr sz="2600" b="1">
                <a:solidFill>
                  <a:srgbClr val="001489"/>
                </a:solidFill>
                <a:latin typeface="Verdana" panose="020B0604030504040204" pitchFamily="34" charset="0"/>
                <a:ea typeface="Verdana" panose="020B0604030504040204" pitchFamily="34" charset="0"/>
              </a:defRPr>
            </a:lvl1pPr>
          </a:lstStyle>
          <a:p>
            <a:r>
              <a:rPr lang="en-US" dirty="0"/>
              <a:t>Click to edit Master title style</a:t>
            </a:r>
            <a:endParaRPr lang="en-NZ" dirty="0"/>
          </a:p>
        </p:txBody>
      </p:sp>
      <p:sp>
        <p:nvSpPr>
          <p:cNvPr id="13" name="Content Placeholder 2"/>
          <p:cNvSpPr>
            <a:spLocks noGrp="1"/>
          </p:cNvSpPr>
          <p:nvPr>
            <p:ph idx="1"/>
          </p:nvPr>
        </p:nvSpPr>
        <p:spPr>
          <a:xfrm>
            <a:off x="1329302" y="2318636"/>
            <a:ext cx="10241692" cy="4011825"/>
          </a:xfrm>
        </p:spPr>
        <p:txBody>
          <a:bodyPr/>
          <a:lstStyle>
            <a:lvl1pPr>
              <a:defRPr sz="2400">
                <a:latin typeface="Verdana" panose="020B0604030504040204" pitchFamily="34" charset="0"/>
                <a:ea typeface="Verdana" panose="020B0604030504040204" pitchFamily="34" charset="0"/>
              </a:defRPr>
            </a:lvl1pPr>
            <a:lvl2pPr marL="442913" indent="-228600">
              <a:buFont typeface="Courier New" panose="02070309020205020404" pitchFamily="49" charset="0"/>
              <a:buChar char="o"/>
              <a:defRPr sz="2200">
                <a:latin typeface="Verdana" panose="020B0604030504040204" pitchFamily="34" charset="0"/>
                <a:ea typeface="Verdana" panose="020B0604030504040204" pitchFamily="34" charset="0"/>
              </a:defRPr>
            </a:lvl2pPr>
            <a:lvl3pPr marL="631825" indent="-228600">
              <a:buFont typeface="Wingdings" panose="05000000000000000000" pitchFamily="2" charset="2"/>
              <a:buChar char="§"/>
              <a:defRPr sz="2000">
                <a:latin typeface="Verdana" panose="020B0604030504040204" pitchFamily="34" charset="0"/>
                <a:ea typeface="Verdana" panose="020B0604030504040204" pitchFamily="34" charset="0"/>
              </a:defRPr>
            </a:lvl3pPr>
            <a:lvl4pPr marL="811213" indent="-228600">
              <a:buFont typeface="Arial" panose="020B0604020202020204" pitchFamily="34" charset="0"/>
              <a:buChar char="•"/>
              <a:defRPr sz="1800">
                <a:latin typeface="Verdana" panose="020B0604030504040204" pitchFamily="34" charset="0"/>
                <a:ea typeface="Verdana" panose="020B0604030504040204" pitchFamily="34" charset="0"/>
              </a:defRPr>
            </a:lvl4pPr>
            <a:lvl5pPr marL="990600" indent="-228600">
              <a:buFont typeface="Courier New" panose="02070309020205020404" pitchFamily="49" charset="0"/>
              <a:buChar char="o"/>
              <a:defRPr sz="1600">
                <a:latin typeface="Verdana" panose="020B0604030504040204" pitchFamily="34" charset="0"/>
                <a:ea typeface="Verdana" panose="020B0604030504040204" pitchFamily="34" charset="0"/>
              </a:defRPr>
            </a:lvl5pPr>
            <a:lvl6pPr marL="1168400" indent="-228600">
              <a:buFont typeface="Wingdings" panose="05000000000000000000" pitchFamily="2" charset="2"/>
              <a:buChar char="§"/>
              <a:defRPr sz="1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NZ" dirty="0"/>
          </a:p>
        </p:txBody>
      </p:sp>
      <p:pic>
        <p:nvPicPr>
          <p:cNvPr id="3" name="Picture 2">
            <a:extLst>
              <a:ext uri="{FF2B5EF4-FFF2-40B4-BE49-F238E27FC236}">
                <a16:creationId xmlns:a16="http://schemas.microsoft.com/office/drawing/2014/main" id="{61164402-57CE-4127-96FD-4EEF765A5F0D}"/>
              </a:ext>
            </a:extLst>
          </p:cNvPr>
          <p:cNvPicPr>
            <a:picLocks noChangeAspect="1"/>
          </p:cNvPicPr>
          <p:nvPr userDrawn="1"/>
        </p:nvPicPr>
        <p:blipFill>
          <a:blip r:embed="rId2"/>
          <a:stretch>
            <a:fillRect/>
          </a:stretch>
        </p:blipFill>
        <p:spPr>
          <a:xfrm>
            <a:off x="1000655" y="99842"/>
            <a:ext cx="5628745" cy="926167"/>
          </a:xfrm>
          <a:prstGeom prst="rect">
            <a:avLst/>
          </a:prstGeom>
        </p:spPr>
      </p:pic>
      <p:pic>
        <p:nvPicPr>
          <p:cNvPr id="6" name="Picture 5">
            <a:extLst>
              <a:ext uri="{FF2B5EF4-FFF2-40B4-BE49-F238E27FC236}">
                <a16:creationId xmlns:a16="http://schemas.microsoft.com/office/drawing/2014/main" id="{C9C0EB21-0D06-4FE1-9029-288B0FF29E40}"/>
              </a:ext>
            </a:extLst>
          </p:cNvPr>
          <p:cNvPicPr>
            <a:picLocks noChangeAspect="1"/>
          </p:cNvPicPr>
          <p:nvPr userDrawn="1"/>
        </p:nvPicPr>
        <p:blipFill>
          <a:blip r:embed="rId3"/>
          <a:stretch>
            <a:fillRect/>
          </a:stretch>
        </p:blipFill>
        <p:spPr>
          <a:xfrm>
            <a:off x="-106264" y="0"/>
            <a:ext cx="1009717" cy="6858000"/>
          </a:xfrm>
          <a:prstGeom prst="rect">
            <a:avLst/>
          </a:prstGeom>
        </p:spPr>
      </p:pic>
      <p:sp>
        <p:nvSpPr>
          <p:cNvPr id="7" name="Rectangle 4">
            <a:extLst>
              <a:ext uri="{FF2B5EF4-FFF2-40B4-BE49-F238E27FC236}">
                <a16:creationId xmlns:a16="http://schemas.microsoft.com/office/drawing/2014/main" id="{79045E91-7FC5-416B-AA9C-DC32381AF9D3}"/>
              </a:ext>
            </a:extLst>
          </p:cNvPr>
          <p:cNvSpPr>
            <a:spLocks noChangeArrowheads="1"/>
          </p:cNvSpPr>
          <p:nvPr userDrawn="1"/>
        </p:nvSpPr>
        <p:spPr bwMode="auto">
          <a:xfrm>
            <a:off x="9935290" y="186953"/>
            <a:ext cx="1635704"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t"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r>
              <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Compliance</a:t>
            </a:r>
          </a:p>
          <a:p>
            <a:pPr marL="0" marR="0" lvl="0" indent="0" algn="l" defTabSz="685800" rtl="0" eaLnBrk="0" fontAlgn="base" latinLnBrk="0" hangingPunct="0">
              <a:lnSpc>
                <a:spcPct val="100000"/>
              </a:lnSpc>
              <a:spcBef>
                <a:spcPct val="0"/>
              </a:spcBef>
              <a:spcAft>
                <a:spcPct val="0"/>
              </a:spcAft>
              <a:buClrTx/>
              <a:buSzTx/>
              <a:buFontTx/>
              <a:buNone/>
              <a:tabLst/>
            </a:pPr>
            <a:r>
              <a:rPr kumimoji="0" lang="en-NZ" altLang="en-US" sz="1200" b="0"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Tue 08 Mar 2022</a:t>
            </a: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
        <p:nvSpPr>
          <p:cNvPr id="8" name="Slide Number Placeholder 5">
            <a:extLst>
              <a:ext uri="{FF2B5EF4-FFF2-40B4-BE49-F238E27FC236}">
                <a16:creationId xmlns:a16="http://schemas.microsoft.com/office/drawing/2014/main" id="{30CA8894-9429-43B4-905A-4DD55A049C4F}"/>
              </a:ext>
            </a:extLst>
          </p:cNvPr>
          <p:cNvSpPr>
            <a:spLocks noGrp="1"/>
          </p:cNvSpPr>
          <p:nvPr>
            <p:ph type="sldNum" sz="quarter" idx="12"/>
          </p:nvPr>
        </p:nvSpPr>
        <p:spPr>
          <a:xfrm>
            <a:off x="11623431" y="6356350"/>
            <a:ext cx="381000" cy="365125"/>
          </a:xfrm>
        </p:spPr>
        <p:txBody>
          <a:bodyPr/>
          <a:lstStyle/>
          <a:p>
            <a:fld id="{A7B37317-5730-47F1-B7FE-A237834E48C9}" type="slidenum">
              <a:rPr lang="en-NZ" smtClean="0"/>
              <a:t>‹#›</a:t>
            </a:fld>
            <a:endParaRPr lang="en-NZ" dirty="0"/>
          </a:p>
        </p:txBody>
      </p:sp>
    </p:spTree>
    <p:extLst>
      <p:ext uri="{BB962C8B-B14F-4D97-AF65-F5344CB8AC3E}">
        <p14:creationId xmlns:p14="http://schemas.microsoft.com/office/powerpoint/2010/main" val="75627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7319373" y="186953"/>
            <a:ext cx="4386595"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
        <p:nvSpPr>
          <p:cNvPr id="12" name="Title 1"/>
          <p:cNvSpPr>
            <a:spLocks noGrp="1"/>
          </p:cNvSpPr>
          <p:nvPr>
            <p:ph type="title"/>
          </p:nvPr>
        </p:nvSpPr>
        <p:spPr>
          <a:xfrm>
            <a:off x="1334789" y="1375722"/>
            <a:ext cx="10241692" cy="926167"/>
          </a:xfrm>
        </p:spPr>
        <p:txBody>
          <a:bodyPr>
            <a:normAutofit/>
          </a:bodyPr>
          <a:lstStyle>
            <a:lvl1pPr>
              <a:defRPr sz="2600" b="1">
                <a:solidFill>
                  <a:srgbClr val="001489"/>
                </a:solidFill>
                <a:latin typeface="Verdana" panose="020B0604030504040204" pitchFamily="34" charset="0"/>
                <a:ea typeface="Verdana" panose="020B0604030504040204" pitchFamily="34" charset="0"/>
              </a:defRPr>
            </a:lvl1pPr>
          </a:lstStyle>
          <a:p>
            <a:r>
              <a:rPr lang="en-US" dirty="0"/>
              <a:t>Click to edit Master title style</a:t>
            </a:r>
            <a:endParaRPr lang="en-NZ" dirty="0"/>
          </a:p>
        </p:txBody>
      </p:sp>
      <p:sp>
        <p:nvSpPr>
          <p:cNvPr id="13" name="Content Placeholder 2"/>
          <p:cNvSpPr>
            <a:spLocks noGrp="1"/>
          </p:cNvSpPr>
          <p:nvPr>
            <p:ph idx="1"/>
          </p:nvPr>
        </p:nvSpPr>
        <p:spPr>
          <a:xfrm>
            <a:off x="1329302" y="2318636"/>
            <a:ext cx="10241692" cy="4011825"/>
          </a:xfrm>
        </p:spPr>
        <p:txBody>
          <a:bodyPr/>
          <a:lstStyle>
            <a:lvl1pPr>
              <a:defRPr sz="2400">
                <a:latin typeface="Verdana" panose="020B0604030504040204" pitchFamily="34" charset="0"/>
                <a:ea typeface="Verdana" panose="020B0604030504040204" pitchFamily="34" charset="0"/>
              </a:defRPr>
            </a:lvl1pPr>
            <a:lvl2pPr marL="442913" indent="-228600">
              <a:defRPr sz="2200">
                <a:latin typeface="Verdana" panose="020B0604030504040204" pitchFamily="34" charset="0"/>
                <a:ea typeface="Verdana" panose="020B0604030504040204" pitchFamily="34" charset="0"/>
              </a:defRPr>
            </a:lvl2pPr>
            <a:lvl3pPr marL="631825" indent="-228600">
              <a:defRPr sz="2000">
                <a:latin typeface="Verdana" panose="020B0604030504040204" pitchFamily="34" charset="0"/>
                <a:ea typeface="Verdana" panose="020B0604030504040204" pitchFamily="34" charset="0"/>
              </a:defRPr>
            </a:lvl3pPr>
            <a:lvl4pPr marL="811213" indent="-228600">
              <a:defRPr sz="1800">
                <a:latin typeface="Verdana" panose="020B0604030504040204" pitchFamily="34" charset="0"/>
                <a:ea typeface="Verdana" panose="020B0604030504040204" pitchFamily="34" charset="0"/>
              </a:defRPr>
            </a:lvl4pPr>
            <a:lvl5pPr marL="990600" indent="-228600">
              <a:defRPr sz="1600">
                <a:latin typeface="Verdana" panose="020B0604030504040204" pitchFamily="34" charset="0"/>
                <a:ea typeface="Verdana" panose="020B0604030504040204" pitchFamily="34" charset="0"/>
              </a:defRPr>
            </a:lvl5pPr>
            <a:lvl6pPr marL="1168400" indent="-228600">
              <a:defRPr sz="1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NZ" dirty="0"/>
          </a:p>
        </p:txBody>
      </p:sp>
      <p:pic>
        <p:nvPicPr>
          <p:cNvPr id="3" name="Picture 2">
            <a:extLst>
              <a:ext uri="{FF2B5EF4-FFF2-40B4-BE49-F238E27FC236}">
                <a16:creationId xmlns:a16="http://schemas.microsoft.com/office/drawing/2014/main" id="{61164402-57CE-4127-96FD-4EEF765A5F0D}"/>
              </a:ext>
            </a:extLst>
          </p:cNvPr>
          <p:cNvPicPr>
            <a:picLocks noChangeAspect="1"/>
          </p:cNvPicPr>
          <p:nvPr userDrawn="1"/>
        </p:nvPicPr>
        <p:blipFill>
          <a:blip r:embed="rId2"/>
          <a:stretch>
            <a:fillRect/>
          </a:stretch>
        </p:blipFill>
        <p:spPr>
          <a:xfrm>
            <a:off x="1000655" y="99842"/>
            <a:ext cx="5628745" cy="926167"/>
          </a:xfrm>
          <a:prstGeom prst="rect">
            <a:avLst/>
          </a:prstGeom>
        </p:spPr>
      </p:pic>
      <p:pic>
        <p:nvPicPr>
          <p:cNvPr id="6" name="Picture 5">
            <a:extLst>
              <a:ext uri="{FF2B5EF4-FFF2-40B4-BE49-F238E27FC236}">
                <a16:creationId xmlns:a16="http://schemas.microsoft.com/office/drawing/2014/main" id="{C9C0EB21-0D06-4FE1-9029-288B0FF29E40}"/>
              </a:ext>
            </a:extLst>
          </p:cNvPr>
          <p:cNvPicPr>
            <a:picLocks noChangeAspect="1"/>
          </p:cNvPicPr>
          <p:nvPr userDrawn="1"/>
        </p:nvPicPr>
        <p:blipFill>
          <a:blip r:embed="rId3"/>
          <a:stretch>
            <a:fillRect/>
          </a:stretch>
        </p:blipFill>
        <p:spPr>
          <a:xfrm>
            <a:off x="-106264" y="0"/>
            <a:ext cx="1009717" cy="6858000"/>
          </a:xfrm>
          <a:prstGeom prst="rect">
            <a:avLst/>
          </a:prstGeom>
        </p:spPr>
      </p:pic>
      <p:sp>
        <p:nvSpPr>
          <p:cNvPr id="7" name="Rectangle 4">
            <a:extLst>
              <a:ext uri="{FF2B5EF4-FFF2-40B4-BE49-F238E27FC236}">
                <a16:creationId xmlns:a16="http://schemas.microsoft.com/office/drawing/2014/main" id="{79045E91-7FC5-416B-AA9C-DC32381AF9D3}"/>
              </a:ext>
            </a:extLst>
          </p:cNvPr>
          <p:cNvSpPr>
            <a:spLocks noChangeArrowheads="1"/>
          </p:cNvSpPr>
          <p:nvPr userDrawn="1"/>
        </p:nvSpPr>
        <p:spPr bwMode="auto">
          <a:xfrm>
            <a:off x="8194156" y="197061"/>
            <a:ext cx="3366947" cy="108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t"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r>
              <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Emergency Drills, </a:t>
            </a:r>
          </a:p>
          <a:p>
            <a:pPr marL="0" marR="0" lvl="0" indent="0" algn="l" defTabSz="685800" rtl="0" eaLnBrk="0" fontAlgn="base" latinLnBrk="0" hangingPunct="0">
              <a:lnSpc>
                <a:spcPct val="100000"/>
              </a:lnSpc>
              <a:spcBef>
                <a:spcPct val="0"/>
              </a:spcBef>
              <a:spcAft>
                <a:spcPct val="0"/>
              </a:spcAft>
              <a:buClrTx/>
              <a:buSzTx/>
              <a:buFontTx/>
              <a:buNone/>
              <a:tabLst/>
            </a:pPr>
            <a:r>
              <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Tenancies for Presbyters</a:t>
            </a:r>
          </a:p>
          <a:p>
            <a:pPr marL="0" marR="0" lvl="0" indent="0" algn="l" defTabSz="685800" rtl="0" eaLnBrk="0" fontAlgn="base" latinLnBrk="0" hangingPunct="0">
              <a:lnSpc>
                <a:spcPct val="100000"/>
              </a:lnSpc>
              <a:spcBef>
                <a:spcPct val="0"/>
              </a:spcBef>
              <a:spcAft>
                <a:spcPct val="0"/>
              </a:spcAft>
              <a:buClrTx/>
              <a:buSzTx/>
              <a:buFontTx/>
              <a:buNone/>
              <a:tabLst/>
            </a:pPr>
            <a:r>
              <a:rPr kumimoji="0" lang="en-NZ" altLang="en-US" sz="1200" b="0"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Thu 24 Feb 2022</a:t>
            </a: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
        <p:nvSpPr>
          <p:cNvPr id="8" name="Slide Number Placeholder 5">
            <a:extLst>
              <a:ext uri="{FF2B5EF4-FFF2-40B4-BE49-F238E27FC236}">
                <a16:creationId xmlns:a16="http://schemas.microsoft.com/office/drawing/2014/main" id="{30CA8894-9429-43B4-905A-4DD55A049C4F}"/>
              </a:ext>
            </a:extLst>
          </p:cNvPr>
          <p:cNvSpPr>
            <a:spLocks noGrp="1"/>
          </p:cNvSpPr>
          <p:nvPr>
            <p:ph type="sldNum" sz="quarter" idx="12"/>
          </p:nvPr>
        </p:nvSpPr>
        <p:spPr>
          <a:xfrm>
            <a:off x="11623431" y="6356350"/>
            <a:ext cx="381000" cy="365125"/>
          </a:xfrm>
        </p:spPr>
        <p:txBody>
          <a:bodyPr/>
          <a:lstStyle/>
          <a:p>
            <a:fld id="{A7B37317-5730-47F1-B7FE-A237834E48C9}" type="slidenum">
              <a:rPr lang="en-NZ" smtClean="0"/>
              <a:t>‹#›</a:t>
            </a:fld>
            <a:endParaRPr lang="en-NZ" dirty="0"/>
          </a:p>
        </p:txBody>
      </p:sp>
    </p:spTree>
    <p:extLst>
      <p:ext uri="{BB962C8B-B14F-4D97-AF65-F5344CB8AC3E}">
        <p14:creationId xmlns:p14="http://schemas.microsoft.com/office/powerpoint/2010/main" val="826650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NZ"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37317-5730-47F1-B7FE-A237834E48C9}" type="slidenum">
              <a:rPr lang="en-NZ" smtClean="0"/>
              <a:t>‹#›</a:t>
            </a:fld>
            <a:endParaRPr lang="en-NZ" dirty="0"/>
          </a:p>
        </p:txBody>
      </p:sp>
    </p:spTree>
    <p:extLst>
      <p:ext uri="{BB962C8B-B14F-4D97-AF65-F5344CB8AC3E}">
        <p14:creationId xmlns:p14="http://schemas.microsoft.com/office/powerpoint/2010/main" val="2176191295"/>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hyperlink" Target="https://www.methodist.org.nz/tangata/connexional-resources/webinar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Wendya@methodist.org.nz" TargetMode="External"/><Relationship Id="rId4" Type="http://schemas.openxmlformats.org/officeDocument/2006/relationships/hyperlink" Target="mailto:trudyd@methodist.org.nz"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789" y="1375723"/>
            <a:ext cx="6175483" cy="1099254"/>
          </a:xfrm>
        </p:spPr>
        <p:txBody>
          <a:bodyPr>
            <a:noAutofit/>
          </a:bodyPr>
          <a:lstStyle/>
          <a:p>
            <a:pPr algn="ctr"/>
            <a:r>
              <a:rPr lang="en-NZ" sz="7200" dirty="0"/>
              <a:t>Compliance</a:t>
            </a:r>
          </a:p>
        </p:txBody>
      </p:sp>
      <p:sp>
        <p:nvSpPr>
          <p:cNvPr id="3" name="Slide Number Placeholder 2">
            <a:extLst>
              <a:ext uri="{FF2B5EF4-FFF2-40B4-BE49-F238E27FC236}">
                <a16:creationId xmlns:a16="http://schemas.microsoft.com/office/drawing/2014/main" id="{3F075770-18E9-4B12-9DC2-D51A9A105976}"/>
              </a:ext>
            </a:extLst>
          </p:cNvPr>
          <p:cNvSpPr>
            <a:spLocks noGrp="1"/>
          </p:cNvSpPr>
          <p:nvPr>
            <p:ph type="sldNum" sz="quarter" idx="12"/>
          </p:nvPr>
        </p:nvSpPr>
        <p:spPr/>
        <p:txBody>
          <a:bodyPr/>
          <a:lstStyle/>
          <a:p>
            <a:fld id="{A7B37317-5730-47F1-B7FE-A237834E48C9}" type="slidenum">
              <a:rPr lang="en-NZ" smtClean="0"/>
              <a:t>1</a:t>
            </a:fld>
            <a:endParaRPr lang="en-NZ" dirty="0"/>
          </a:p>
        </p:txBody>
      </p:sp>
      <p:pic>
        <p:nvPicPr>
          <p:cNvPr id="5" name="Picture 4" descr="Timeline&#10;&#10;Description automatically generated with low confidence">
            <a:extLst>
              <a:ext uri="{FF2B5EF4-FFF2-40B4-BE49-F238E27FC236}">
                <a16:creationId xmlns:a16="http://schemas.microsoft.com/office/drawing/2014/main" id="{34A4BCDD-0D5C-47AA-BDBA-775EA2783B12}"/>
              </a:ext>
            </a:extLst>
          </p:cNvPr>
          <p:cNvPicPr>
            <a:picLocks noChangeAspect="1"/>
          </p:cNvPicPr>
          <p:nvPr/>
        </p:nvPicPr>
        <p:blipFill rotWithShape="1">
          <a:blip r:embed="rId3">
            <a:extLst>
              <a:ext uri="{28A0092B-C50C-407E-A947-70E740481C1C}">
                <a14:useLocalDpi xmlns:a14="http://schemas.microsoft.com/office/drawing/2010/main" val="0"/>
              </a:ext>
            </a:extLst>
          </a:blip>
          <a:srcRect l="4202" t="3494" r="4631" b="29752"/>
          <a:stretch/>
        </p:blipFill>
        <p:spPr>
          <a:xfrm>
            <a:off x="5181600" y="2292173"/>
            <a:ext cx="5193792" cy="4578019"/>
          </a:xfrm>
          <a:prstGeom prst="rect">
            <a:avLst/>
          </a:prstGeom>
        </p:spPr>
      </p:pic>
    </p:spTree>
    <p:extLst>
      <p:ext uri="{BB962C8B-B14F-4D97-AF65-F5344CB8AC3E}">
        <p14:creationId xmlns:p14="http://schemas.microsoft.com/office/powerpoint/2010/main" val="1887320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5FC-EF11-45AC-B111-31881C017220}"/>
              </a:ext>
            </a:extLst>
          </p:cNvPr>
          <p:cNvSpPr>
            <a:spLocks noGrp="1"/>
          </p:cNvSpPr>
          <p:nvPr>
            <p:ph type="title"/>
          </p:nvPr>
        </p:nvSpPr>
        <p:spPr/>
        <p:txBody>
          <a:bodyPr/>
          <a:lstStyle/>
          <a:p>
            <a:r>
              <a:rPr lang="mi-NZ" dirty="0"/>
              <a:t>3.  Tender/Award Contracts</a:t>
            </a:r>
            <a:endParaRPr lang="en-NZ" dirty="0"/>
          </a:p>
        </p:txBody>
      </p:sp>
      <p:graphicFrame>
        <p:nvGraphicFramePr>
          <p:cNvPr id="5" name="Table 5">
            <a:extLst>
              <a:ext uri="{FF2B5EF4-FFF2-40B4-BE49-F238E27FC236}">
                <a16:creationId xmlns:a16="http://schemas.microsoft.com/office/drawing/2014/main" id="{1DC9E112-A585-4E6F-BC88-58E491DDFB9D}"/>
              </a:ext>
            </a:extLst>
          </p:cNvPr>
          <p:cNvGraphicFramePr>
            <a:graphicFrameLocks noGrp="1"/>
          </p:cNvGraphicFramePr>
          <p:nvPr>
            <p:ph idx="1"/>
            <p:extLst>
              <p:ext uri="{D42A27DB-BD31-4B8C-83A1-F6EECF244321}">
                <p14:modId xmlns:p14="http://schemas.microsoft.com/office/powerpoint/2010/main" val="3850496432"/>
              </p:ext>
            </p:extLst>
          </p:nvPr>
        </p:nvGraphicFramePr>
        <p:xfrm>
          <a:off x="1328738" y="2319338"/>
          <a:ext cx="10241692" cy="1112520"/>
        </p:xfrm>
        <a:graphic>
          <a:graphicData uri="http://schemas.openxmlformats.org/drawingml/2006/table">
            <a:tbl>
              <a:tblPr firstRow="1" bandRow="1">
                <a:tableStyleId>{5C22544A-7EE6-4342-B048-85BDC9FD1C3A}</a:tableStyleId>
              </a:tblPr>
              <a:tblGrid>
                <a:gridCol w="4024312">
                  <a:extLst>
                    <a:ext uri="{9D8B030D-6E8A-4147-A177-3AD203B41FA5}">
                      <a16:colId xmlns:a16="http://schemas.microsoft.com/office/drawing/2014/main" val="3166522849"/>
                    </a:ext>
                  </a:extLst>
                </a:gridCol>
                <a:gridCol w="4705350">
                  <a:extLst>
                    <a:ext uri="{9D8B030D-6E8A-4147-A177-3AD203B41FA5}">
                      <a16:colId xmlns:a16="http://schemas.microsoft.com/office/drawing/2014/main" val="2780584194"/>
                    </a:ext>
                  </a:extLst>
                </a:gridCol>
                <a:gridCol w="1512030">
                  <a:extLst>
                    <a:ext uri="{9D8B030D-6E8A-4147-A177-3AD203B41FA5}">
                      <a16:colId xmlns:a16="http://schemas.microsoft.com/office/drawing/2014/main" val="2316496490"/>
                    </a:ext>
                  </a:extLst>
                </a:gridCol>
              </a:tblGrid>
              <a:tr h="370840">
                <a:tc>
                  <a:txBody>
                    <a:bodyPr/>
                    <a:lstStyle/>
                    <a:p>
                      <a:r>
                        <a:rPr lang="mi-NZ" dirty="0"/>
                        <a:t>Best practice (church process)</a:t>
                      </a:r>
                      <a:endParaRPr lang="en-NZ" dirty="0"/>
                    </a:p>
                  </a:txBody>
                  <a:tcPr/>
                </a:tc>
                <a:tc>
                  <a:txBody>
                    <a:bodyPr/>
                    <a:lstStyle/>
                    <a:p>
                      <a:r>
                        <a:rPr lang="mi-NZ" dirty="0"/>
                        <a:t>Governmental compliance</a:t>
                      </a:r>
                      <a:endParaRPr lang="en-NZ" dirty="0"/>
                    </a:p>
                  </a:txBody>
                  <a:tcPr/>
                </a:tc>
                <a:tc>
                  <a:txBody>
                    <a:bodyPr/>
                    <a:lstStyle/>
                    <a:p>
                      <a:r>
                        <a:rPr lang="mi-NZ" dirty="0"/>
                        <a:t>Costs</a:t>
                      </a:r>
                      <a:endParaRPr lang="en-NZ" dirty="0"/>
                    </a:p>
                  </a:txBody>
                  <a:tcPr/>
                </a:tc>
                <a:extLst>
                  <a:ext uri="{0D108BD9-81ED-4DB2-BD59-A6C34878D82A}">
                    <a16:rowId xmlns:a16="http://schemas.microsoft.com/office/drawing/2014/main" val="1151562930"/>
                  </a:ext>
                </a:extLst>
              </a:tr>
              <a:tr h="370840">
                <a:tc>
                  <a:txBody>
                    <a:bodyPr/>
                    <a:lstStyle/>
                    <a:p>
                      <a:r>
                        <a:rPr lang="mi-NZ" dirty="0"/>
                        <a:t>MCPC approval</a:t>
                      </a:r>
                      <a:endParaRPr lang="en-NZ" dirty="0"/>
                    </a:p>
                  </a:txBody>
                  <a:tcPr/>
                </a:tc>
                <a:tc>
                  <a:txBody>
                    <a:bodyPr/>
                    <a:lstStyle/>
                    <a:p>
                      <a:r>
                        <a:rPr lang="mi-NZ" dirty="0"/>
                        <a:t>Construction Contracts Act 2002</a:t>
                      </a:r>
                      <a:endParaRPr lang="en-NZ" dirty="0"/>
                    </a:p>
                  </a:txBody>
                  <a:tcPr/>
                </a:tc>
                <a:tc>
                  <a:txBody>
                    <a:bodyPr/>
                    <a:lstStyle/>
                    <a:p>
                      <a:r>
                        <a:rPr lang="mi-NZ" dirty="0"/>
                        <a:t>N/A</a:t>
                      </a:r>
                      <a:endParaRPr lang="en-NZ" dirty="0"/>
                    </a:p>
                  </a:txBody>
                  <a:tcPr/>
                </a:tc>
                <a:extLst>
                  <a:ext uri="{0D108BD9-81ED-4DB2-BD59-A6C34878D82A}">
                    <a16:rowId xmlns:a16="http://schemas.microsoft.com/office/drawing/2014/main" val="1135622963"/>
                  </a:ext>
                </a:extLst>
              </a:tr>
              <a:tr h="370840">
                <a:tc>
                  <a:txBody>
                    <a:bodyPr/>
                    <a:lstStyle/>
                    <a:p>
                      <a:r>
                        <a:rPr lang="mi-NZ" dirty="0"/>
                        <a:t>Legal consultation may be necessary</a:t>
                      </a:r>
                      <a:endParaRPr lang="en-NZ" dirty="0"/>
                    </a:p>
                  </a:txBody>
                  <a:tcPr/>
                </a:tc>
                <a:tc>
                  <a:txBody>
                    <a:bodyPr/>
                    <a:lstStyle/>
                    <a:p>
                      <a:endParaRPr lang="en-NZ" dirty="0"/>
                    </a:p>
                  </a:txBody>
                  <a:tcPr/>
                </a:tc>
                <a:tc>
                  <a:txBody>
                    <a:bodyPr/>
                    <a:lstStyle/>
                    <a:p>
                      <a:r>
                        <a:rPr lang="mi-NZ" dirty="0"/>
                        <a:t>Potential</a:t>
                      </a:r>
                      <a:endParaRPr lang="en-NZ" dirty="0"/>
                    </a:p>
                  </a:txBody>
                  <a:tcPr/>
                </a:tc>
                <a:extLst>
                  <a:ext uri="{0D108BD9-81ED-4DB2-BD59-A6C34878D82A}">
                    <a16:rowId xmlns:a16="http://schemas.microsoft.com/office/drawing/2014/main" val="3277671638"/>
                  </a:ext>
                </a:extLst>
              </a:tr>
            </a:tbl>
          </a:graphicData>
        </a:graphic>
      </p:graphicFrame>
      <p:sp>
        <p:nvSpPr>
          <p:cNvPr id="4" name="Slide Number Placeholder 3">
            <a:extLst>
              <a:ext uri="{FF2B5EF4-FFF2-40B4-BE49-F238E27FC236}">
                <a16:creationId xmlns:a16="http://schemas.microsoft.com/office/drawing/2014/main" id="{D2FB81E0-E265-4673-AFE0-FAB032C8B9C4}"/>
              </a:ext>
            </a:extLst>
          </p:cNvPr>
          <p:cNvSpPr>
            <a:spLocks noGrp="1"/>
          </p:cNvSpPr>
          <p:nvPr>
            <p:ph type="sldNum" sz="quarter" idx="12"/>
          </p:nvPr>
        </p:nvSpPr>
        <p:spPr/>
        <p:txBody>
          <a:bodyPr/>
          <a:lstStyle/>
          <a:p>
            <a:fld id="{A7B37317-5730-47F1-B7FE-A237834E48C9}" type="slidenum">
              <a:rPr lang="en-NZ" smtClean="0"/>
              <a:t>10</a:t>
            </a:fld>
            <a:endParaRPr lang="en-NZ" dirty="0"/>
          </a:p>
        </p:txBody>
      </p:sp>
    </p:spTree>
    <p:extLst>
      <p:ext uri="{BB962C8B-B14F-4D97-AF65-F5344CB8AC3E}">
        <p14:creationId xmlns:p14="http://schemas.microsoft.com/office/powerpoint/2010/main" val="406785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5FC-EF11-45AC-B111-31881C017220}"/>
              </a:ext>
            </a:extLst>
          </p:cNvPr>
          <p:cNvSpPr>
            <a:spLocks noGrp="1"/>
          </p:cNvSpPr>
          <p:nvPr>
            <p:ph type="title"/>
          </p:nvPr>
        </p:nvSpPr>
        <p:spPr/>
        <p:txBody>
          <a:bodyPr/>
          <a:lstStyle/>
          <a:p>
            <a:r>
              <a:rPr lang="mi-NZ" dirty="0"/>
              <a:t>4.  Commence</a:t>
            </a:r>
            <a:endParaRPr lang="en-NZ" dirty="0"/>
          </a:p>
        </p:txBody>
      </p:sp>
      <p:graphicFrame>
        <p:nvGraphicFramePr>
          <p:cNvPr id="5" name="Table 5">
            <a:extLst>
              <a:ext uri="{FF2B5EF4-FFF2-40B4-BE49-F238E27FC236}">
                <a16:creationId xmlns:a16="http://schemas.microsoft.com/office/drawing/2014/main" id="{1DC9E112-A585-4E6F-BC88-58E491DDFB9D}"/>
              </a:ext>
            </a:extLst>
          </p:cNvPr>
          <p:cNvGraphicFramePr>
            <a:graphicFrameLocks noGrp="1"/>
          </p:cNvGraphicFramePr>
          <p:nvPr>
            <p:ph idx="1"/>
            <p:extLst>
              <p:ext uri="{D42A27DB-BD31-4B8C-83A1-F6EECF244321}">
                <p14:modId xmlns:p14="http://schemas.microsoft.com/office/powerpoint/2010/main" val="2808232590"/>
              </p:ext>
            </p:extLst>
          </p:nvPr>
        </p:nvGraphicFramePr>
        <p:xfrm>
          <a:off x="1328738" y="2319338"/>
          <a:ext cx="10241692" cy="2225040"/>
        </p:xfrm>
        <a:graphic>
          <a:graphicData uri="http://schemas.openxmlformats.org/drawingml/2006/table">
            <a:tbl>
              <a:tblPr firstRow="1" bandRow="1">
                <a:tableStyleId>{5C22544A-7EE6-4342-B048-85BDC9FD1C3A}</a:tableStyleId>
              </a:tblPr>
              <a:tblGrid>
                <a:gridCol w="4024312">
                  <a:extLst>
                    <a:ext uri="{9D8B030D-6E8A-4147-A177-3AD203B41FA5}">
                      <a16:colId xmlns:a16="http://schemas.microsoft.com/office/drawing/2014/main" val="3166522849"/>
                    </a:ext>
                  </a:extLst>
                </a:gridCol>
                <a:gridCol w="4705350">
                  <a:extLst>
                    <a:ext uri="{9D8B030D-6E8A-4147-A177-3AD203B41FA5}">
                      <a16:colId xmlns:a16="http://schemas.microsoft.com/office/drawing/2014/main" val="2780584194"/>
                    </a:ext>
                  </a:extLst>
                </a:gridCol>
                <a:gridCol w="1512030">
                  <a:extLst>
                    <a:ext uri="{9D8B030D-6E8A-4147-A177-3AD203B41FA5}">
                      <a16:colId xmlns:a16="http://schemas.microsoft.com/office/drawing/2014/main" val="2316496490"/>
                    </a:ext>
                  </a:extLst>
                </a:gridCol>
              </a:tblGrid>
              <a:tr h="370840">
                <a:tc>
                  <a:txBody>
                    <a:bodyPr/>
                    <a:lstStyle/>
                    <a:p>
                      <a:r>
                        <a:rPr lang="mi-NZ" dirty="0"/>
                        <a:t>Best practice (church process)</a:t>
                      </a:r>
                      <a:endParaRPr lang="en-NZ" dirty="0"/>
                    </a:p>
                  </a:txBody>
                  <a:tcPr/>
                </a:tc>
                <a:tc>
                  <a:txBody>
                    <a:bodyPr/>
                    <a:lstStyle/>
                    <a:p>
                      <a:r>
                        <a:rPr lang="mi-NZ" dirty="0"/>
                        <a:t>Governmental compliance</a:t>
                      </a:r>
                      <a:endParaRPr lang="en-NZ" dirty="0"/>
                    </a:p>
                  </a:txBody>
                  <a:tcPr/>
                </a:tc>
                <a:tc>
                  <a:txBody>
                    <a:bodyPr/>
                    <a:lstStyle/>
                    <a:p>
                      <a:r>
                        <a:rPr lang="mi-NZ" dirty="0"/>
                        <a:t>Costs</a:t>
                      </a:r>
                      <a:endParaRPr lang="en-NZ" dirty="0"/>
                    </a:p>
                  </a:txBody>
                  <a:tcPr/>
                </a:tc>
                <a:extLst>
                  <a:ext uri="{0D108BD9-81ED-4DB2-BD59-A6C34878D82A}">
                    <a16:rowId xmlns:a16="http://schemas.microsoft.com/office/drawing/2014/main" val="1151562930"/>
                  </a:ext>
                </a:extLst>
              </a:tr>
              <a:tr h="370840">
                <a:tc>
                  <a:txBody>
                    <a:bodyPr/>
                    <a:lstStyle/>
                    <a:p>
                      <a:r>
                        <a:rPr lang="mi-NZ" dirty="0"/>
                        <a:t>Contract Works Insurance (as Principal)</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135622963"/>
                  </a:ext>
                </a:extLst>
              </a:tr>
              <a:tr h="370840">
                <a:tc>
                  <a:txBody>
                    <a:bodyPr/>
                    <a:lstStyle/>
                    <a:p>
                      <a:r>
                        <a:rPr lang="mi-NZ" dirty="0"/>
                        <a:t>Site Health and Safety hazards</a:t>
                      </a:r>
                      <a:endParaRPr lang="en-N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Health and Safety at Work Act 2015</a:t>
                      </a:r>
                      <a:endParaRPr lang="en-NZ" dirty="0"/>
                    </a:p>
                  </a:txBody>
                  <a:tcPr/>
                </a:tc>
                <a:tc>
                  <a:txBody>
                    <a:bodyPr/>
                    <a:lstStyle/>
                    <a:p>
                      <a:r>
                        <a:rPr lang="mi-NZ" dirty="0"/>
                        <a:t>Included</a:t>
                      </a:r>
                      <a:endParaRPr lang="en-NZ" dirty="0"/>
                    </a:p>
                  </a:txBody>
                  <a:tcPr/>
                </a:tc>
                <a:extLst>
                  <a:ext uri="{0D108BD9-81ED-4DB2-BD59-A6C34878D82A}">
                    <a16:rowId xmlns:a16="http://schemas.microsoft.com/office/drawing/2014/main" val="30416963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Engineer sign offs</a:t>
                      </a:r>
                      <a:endParaRPr lang="en-N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Local council sign offs</a:t>
                      </a:r>
                      <a:endParaRPr lang="en-NZ" dirty="0"/>
                    </a:p>
                  </a:txBody>
                  <a:tcPr/>
                </a:tc>
                <a:tc>
                  <a:txBody>
                    <a:bodyPr/>
                    <a:lstStyle/>
                    <a:p>
                      <a:r>
                        <a:rPr lang="mi-NZ" dirty="0"/>
                        <a:t>Sign offs</a:t>
                      </a:r>
                      <a:endParaRPr lang="en-NZ" dirty="0"/>
                    </a:p>
                  </a:txBody>
                  <a:tcPr/>
                </a:tc>
                <a:extLst>
                  <a:ext uri="{0D108BD9-81ED-4DB2-BD59-A6C34878D82A}">
                    <a16:rowId xmlns:a16="http://schemas.microsoft.com/office/drawing/2014/main" val="1252801310"/>
                  </a:ext>
                </a:extLst>
              </a:tr>
              <a:tr h="370840">
                <a:tc>
                  <a:txBody>
                    <a:bodyPr/>
                    <a:lstStyle/>
                    <a:p>
                      <a:r>
                        <a:rPr lang="mi-NZ" dirty="0"/>
                        <a:t>Public Liability (Contractor’s)</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212952571"/>
                  </a:ext>
                </a:extLst>
              </a:tr>
              <a:tr h="370840">
                <a:tc>
                  <a:txBody>
                    <a:bodyPr/>
                    <a:lstStyle/>
                    <a:p>
                      <a:r>
                        <a:rPr lang="mi-NZ" dirty="0"/>
                        <a:t>Storage</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145510971"/>
                  </a:ext>
                </a:extLst>
              </a:tr>
            </a:tbl>
          </a:graphicData>
        </a:graphic>
      </p:graphicFrame>
      <p:sp>
        <p:nvSpPr>
          <p:cNvPr id="4" name="Slide Number Placeholder 3">
            <a:extLst>
              <a:ext uri="{FF2B5EF4-FFF2-40B4-BE49-F238E27FC236}">
                <a16:creationId xmlns:a16="http://schemas.microsoft.com/office/drawing/2014/main" id="{D2FB81E0-E265-4673-AFE0-FAB032C8B9C4}"/>
              </a:ext>
            </a:extLst>
          </p:cNvPr>
          <p:cNvSpPr>
            <a:spLocks noGrp="1"/>
          </p:cNvSpPr>
          <p:nvPr>
            <p:ph type="sldNum" sz="quarter" idx="12"/>
          </p:nvPr>
        </p:nvSpPr>
        <p:spPr/>
        <p:txBody>
          <a:bodyPr/>
          <a:lstStyle/>
          <a:p>
            <a:fld id="{A7B37317-5730-47F1-B7FE-A237834E48C9}" type="slidenum">
              <a:rPr lang="en-NZ" smtClean="0"/>
              <a:t>11</a:t>
            </a:fld>
            <a:endParaRPr lang="en-NZ" dirty="0"/>
          </a:p>
        </p:txBody>
      </p:sp>
    </p:spTree>
    <p:extLst>
      <p:ext uri="{BB962C8B-B14F-4D97-AF65-F5344CB8AC3E}">
        <p14:creationId xmlns:p14="http://schemas.microsoft.com/office/powerpoint/2010/main" val="256806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5FC-EF11-45AC-B111-31881C017220}"/>
              </a:ext>
            </a:extLst>
          </p:cNvPr>
          <p:cNvSpPr>
            <a:spLocks noGrp="1"/>
          </p:cNvSpPr>
          <p:nvPr>
            <p:ph type="title"/>
          </p:nvPr>
        </p:nvSpPr>
        <p:spPr/>
        <p:txBody>
          <a:bodyPr/>
          <a:lstStyle/>
          <a:p>
            <a:r>
              <a:rPr lang="mi-NZ" dirty="0"/>
              <a:t>5.  In-progress/variations</a:t>
            </a:r>
            <a:endParaRPr lang="en-NZ" dirty="0"/>
          </a:p>
        </p:txBody>
      </p:sp>
      <p:graphicFrame>
        <p:nvGraphicFramePr>
          <p:cNvPr id="5" name="Table 5">
            <a:extLst>
              <a:ext uri="{FF2B5EF4-FFF2-40B4-BE49-F238E27FC236}">
                <a16:creationId xmlns:a16="http://schemas.microsoft.com/office/drawing/2014/main" id="{1DC9E112-A585-4E6F-BC88-58E491DDFB9D}"/>
              </a:ext>
            </a:extLst>
          </p:cNvPr>
          <p:cNvGraphicFramePr>
            <a:graphicFrameLocks noGrp="1"/>
          </p:cNvGraphicFramePr>
          <p:nvPr>
            <p:ph idx="1"/>
            <p:extLst>
              <p:ext uri="{D42A27DB-BD31-4B8C-83A1-F6EECF244321}">
                <p14:modId xmlns:p14="http://schemas.microsoft.com/office/powerpoint/2010/main" val="2527041999"/>
              </p:ext>
            </p:extLst>
          </p:nvPr>
        </p:nvGraphicFramePr>
        <p:xfrm>
          <a:off x="1328738" y="2319338"/>
          <a:ext cx="10241692" cy="1112520"/>
        </p:xfrm>
        <a:graphic>
          <a:graphicData uri="http://schemas.openxmlformats.org/drawingml/2006/table">
            <a:tbl>
              <a:tblPr firstRow="1" bandRow="1">
                <a:tableStyleId>{5C22544A-7EE6-4342-B048-85BDC9FD1C3A}</a:tableStyleId>
              </a:tblPr>
              <a:tblGrid>
                <a:gridCol w="4024312">
                  <a:extLst>
                    <a:ext uri="{9D8B030D-6E8A-4147-A177-3AD203B41FA5}">
                      <a16:colId xmlns:a16="http://schemas.microsoft.com/office/drawing/2014/main" val="3166522849"/>
                    </a:ext>
                  </a:extLst>
                </a:gridCol>
                <a:gridCol w="4705350">
                  <a:extLst>
                    <a:ext uri="{9D8B030D-6E8A-4147-A177-3AD203B41FA5}">
                      <a16:colId xmlns:a16="http://schemas.microsoft.com/office/drawing/2014/main" val="2780584194"/>
                    </a:ext>
                  </a:extLst>
                </a:gridCol>
                <a:gridCol w="1512030">
                  <a:extLst>
                    <a:ext uri="{9D8B030D-6E8A-4147-A177-3AD203B41FA5}">
                      <a16:colId xmlns:a16="http://schemas.microsoft.com/office/drawing/2014/main" val="2316496490"/>
                    </a:ext>
                  </a:extLst>
                </a:gridCol>
              </a:tblGrid>
              <a:tr h="370840">
                <a:tc>
                  <a:txBody>
                    <a:bodyPr/>
                    <a:lstStyle/>
                    <a:p>
                      <a:r>
                        <a:rPr lang="mi-NZ" dirty="0"/>
                        <a:t>Best practice (church process)</a:t>
                      </a:r>
                      <a:endParaRPr lang="en-NZ" dirty="0"/>
                    </a:p>
                  </a:txBody>
                  <a:tcPr/>
                </a:tc>
                <a:tc>
                  <a:txBody>
                    <a:bodyPr/>
                    <a:lstStyle/>
                    <a:p>
                      <a:r>
                        <a:rPr lang="mi-NZ" dirty="0"/>
                        <a:t>Governmental compliance</a:t>
                      </a:r>
                      <a:endParaRPr lang="en-NZ" dirty="0"/>
                    </a:p>
                  </a:txBody>
                  <a:tcPr/>
                </a:tc>
                <a:tc>
                  <a:txBody>
                    <a:bodyPr/>
                    <a:lstStyle/>
                    <a:p>
                      <a:r>
                        <a:rPr lang="mi-NZ" dirty="0"/>
                        <a:t>Costs</a:t>
                      </a:r>
                      <a:endParaRPr lang="en-NZ" dirty="0"/>
                    </a:p>
                  </a:txBody>
                  <a:tcPr/>
                </a:tc>
                <a:extLst>
                  <a:ext uri="{0D108BD9-81ED-4DB2-BD59-A6C34878D82A}">
                    <a16:rowId xmlns:a16="http://schemas.microsoft.com/office/drawing/2014/main" val="1151562930"/>
                  </a:ext>
                </a:extLst>
              </a:tr>
              <a:tr h="370840">
                <a:tc>
                  <a:txBody>
                    <a:bodyPr/>
                    <a:lstStyle/>
                    <a:p>
                      <a:endParaRPr lang="en-N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D4D4D"/>
                          </a:solidFill>
                          <a:effectLst/>
                          <a:latin typeface="Gustan Light"/>
                        </a:rPr>
                        <a:t>Construction Contracts Amendment Act 2015 </a:t>
                      </a:r>
                      <a:endParaRPr lang="en-NZ" dirty="0"/>
                    </a:p>
                  </a:txBody>
                  <a:tcPr/>
                </a:tc>
                <a:tc>
                  <a:txBody>
                    <a:bodyPr/>
                    <a:lstStyle/>
                    <a:p>
                      <a:endParaRPr lang="en-NZ" dirty="0"/>
                    </a:p>
                  </a:txBody>
                  <a:tcPr/>
                </a:tc>
                <a:extLst>
                  <a:ext uri="{0D108BD9-81ED-4DB2-BD59-A6C34878D82A}">
                    <a16:rowId xmlns:a16="http://schemas.microsoft.com/office/drawing/2014/main" val="1135622963"/>
                  </a:ext>
                </a:extLst>
              </a:tr>
              <a:tr h="370840">
                <a:tc>
                  <a:txBody>
                    <a:bodyPr/>
                    <a:lstStyle/>
                    <a:p>
                      <a:r>
                        <a:rPr lang="mi-NZ" dirty="0"/>
                        <a:t>Ongoing Health and Safety hazards</a:t>
                      </a:r>
                      <a:endParaRPr lang="en-N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Health and Safety at Work Act 2015</a:t>
                      </a:r>
                      <a:endParaRPr lang="en-NZ" dirty="0"/>
                    </a:p>
                  </a:txBody>
                  <a:tcPr/>
                </a:tc>
                <a:tc>
                  <a:txBody>
                    <a:bodyPr/>
                    <a:lstStyle/>
                    <a:p>
                      <a:r>
                        <a:rPr lang="mi-NZ" dirty="0"/>
                        <a:t>Included</a:t>
                      </a:r>
                      <a:endParaRPr lang="en-NZ" dirty="0"/>
                    </a:p>
                  </a:txBody>
                  <a:tcPr/>
                </a:tc>
                <a:extLst>
                  <a:ext uri="{0D108BD9-81ED-4DB2-BD59-A6C34878D82A}">
                    <a16:rowId xmlns:a16="http://schemas.microsoft.com/office/drawing/2014/main" val="3041696326"/>
                  </a:ext>
                </a:extLst>
              </a:tr>
            </a:tbl>
          </a:graphicData>
        </a:graphic>
      </p:graphicFrame>
      <p:sp>
        <p:nvSpPr>
          <p:cNvPr id="4" name="Slide Number Placeholder 3">
            <a:extLst>
              <a:ext uri="{FF2B5EF4-FFF2-40B4-BE49-F238E27FC236}">
                <a16:creationId xmlns:a16="http://schemas.microsoft.com/office/drawing/2014/main" id="{D2FB81E0-E265-4673-AFE0-FAB032C8B9C4}"/>
              </a:ext>
            </a:extLst>
          </p:cNvPr>
          <p:cNvSpPr>
            <a:spLocks noGrp="1"/>
          </p:cNvSpPr>
          <p:nvPr>
            <p:ph type="sldNum" sz="quarter" idx="12"/>
          </p:nvPr>
        </p:nvSpPr>
        <p:spPr/>
        <p:txBody>
          <a:bodyPr/>
          <a:lstStyle/>
          <a:p>
            <a:fld id="{A7B37317-5730-47F1-B7FE-A237834E48C9}" type="slidenum">
              <a:rPr lang="en-NZ" smtClean="0"/>
              <a:t>12</a:t>
            </a:fld>
            <a:endParaRPr lang="en-NZ" dirty="0"/>
          </a:p>
        </p:txBody>
      </p:sp>
    </p:spTree>
    <p:extLst>
      <p:ext uri="{BB962C8B-B14F-4D97-AF65-F5344CB8AC3E}">
        <p14:creationId xmlns:p14="http://schemas.microsoft.com/office/powerpoint/2010/main" val="1576933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EC8C-EF19-4924-906E-7D81AE49D053}"/>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52894C39-C505-4E85-9E98-9A0762C6C25D}"/>
              </a:ext>
            </a:extLst>
          </p:cNvPr>
          <p:cNvSpPr>
            <a:spLocks noGrp="1"/>
          </p:cNvSpPr>
          <p:nvPr>
            <p:ph idx="1"/>
          </p:nvPr>
        </p:nvSpPr>
        <p:spPr/>
        <p:txBody>
          <a:bodyPr/>
          <a:lstStyle/>
          <a:p>
            <a:endParaRPr lang="en-NZ"/>
          </a:p>
        </p:txBody>
      </p:sp>
      <p:sp>
        <p:nvSpPr>
          <p:cNvPr id="4" name="Slide Number Placeholder 3">
            <a:extLst>
              <a:ext uri="{FF2B5EF4-FFF2-40B4-BE49-F238E27FC236}">
                <a16:creationId xmlns:a16="http://schemas.microsoft.com/office/drawing/2014/main" id="{AEBB2004-1468-433F-A18F-A59633561474}"/>
              </a:ext>
            </a:extLst>
          </p:cNvPr>
          <p:cNvSpPr>
            <a:spLocks noGrp="1"/>
          </p:cNvSpPr>
          <p:nvPr>
            <p:ph type="sldNum" sz="quarter" idx="12"/>
          </p:nvPr>
        </p:nvSpPr>
        <p:spPr/>
        <p:txBody>
          <a:bodyPr/>
          <a:lstStyle/>
          <a:p>
            <a:fld id="{A7B37317-5730-47F1-B7FE-A237834E48C9}" type="slidenum">
              <a:rPr lang="en-NZ" smtClean="0"/>
              <a:t>13</a:t>
            </a:fld>
            <a:endParaRPr lang="en-NZ" dirty="0"/>
          </a:p>
        </p:txBody>
      </p:sp>
      <p:graphicFrame>
        <p:nvGraphicFramePr>
          <p:cNvPr id="5" name="Content Placeholder 6">
            <a:extLst>
              <a:ext uri="{FF2B5EF4-FFF2-40B4-BE49-F238E27FC236}">
                <a16:creationId xmlns:a16="http://schemas.microsoft.com/office/drawing/2014/main" id="{81DCD442-3E19-4A0E-B321-A19CE23358DB}"/>
              </a:ext>
            </a:extLst>
          </p:cNvPr>
          <p:cNvGraphicFramePr>
            <a:graphicFrameLocks/>
          </p:cNvGraphicFramePr>
          <p:nvPr>
            <p:extLst>
              <p:ext uri="{D42A27DB-BD31-4B8C-83A1-F6EECF244321}">
                <p14:modId xmlns:p14="http://schemas.microsoft.com/office/powerpoint/2010/main" val="3124298404"/>
              </p:ext>
            </p:extLst>
          </p:nvPr>
        </p:nvGraphicFramePr>
        <p:xfrm>
          <a:off x="2180492" y="967155"/>
          <a:ext cx="9442939" cy="538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5697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5FC-EF11-45AC-B111-31881C017220}"/>
              </a:ext>
            </a:extLst>
          </p:cNvPr>
          <p:cNvSpPr>
            <a:spLocks noGrp="1"/>
          </p:cNvSpPr>
          <p:nvPr>
            <p:ph type="title"/>
          </p:nvPr>
        </p:nvSpPr>
        <p:spPr/>
        <p:txBody>
          <a:bodyPr/>
          <a:lstStyle/>
          <a:p>
            <a:r>
              <a:rPr lang="mi-NZ" dirty="0"/>
              <a:t>6.  Practical Completion</a:t>
            </a:r>
            <a:endParaRPr lang="en-NZ" dirty="0"/>
          </a:p>
        </p:txBody>
      </p:sp>
      <p:graphicFrame>
        <p:nvGraphicFramePr>
          <p:cNvPr id="5" name="Table 5">
            <a:extLst>
              <a:ext uri="{FF2B5EF4-FFF2-40B4-BE49-F238E27FC236}">
                <a16:creationId xmlns:a16="http://schemas.microsoft.com/office/drawing/2014/main" id="{1DC9E112-A585-4E6F-BC88-58E491DDFB9D}"/>
              </a:ext>
            </a:extLst>
          </p:cNvPr>
          <p:cNvGraphicFramePr>
            <a:graphicFrameLocks noGrp="1"/>
          </p:cNvGraphicFramePr>
          <p:nvPr>
            <p:ph idx="1"/>
            <p:extLst>
              <p:ext uri="{D42A27DB-BD31-4B8C-83A1-F6EECF244321}">
                <p14:modId xmlns:p14="http://schemas.microsoft.com/office/powerpoint/2010/main" val="3417115440"/>
              </p:ext>
            </p:extLst>
          </p:nvPr>
        </p:nvGraphicFramePr>
        <p:xfrm>
          <a:off x="1328738" y="2319338"/>
          <a:ext cx="10241692" cy="2763520"/>
        </p:xfrm>
        <a:graphic>
          <a:graphicData uri="http://schemas.openxmlformats.org/drawingml/2006/table">
            <a:tbl>
              <a:tblPr firstRow="1" bandRow="1">
                <a:tableStyleId>{5C22544A-7EE6-4342-B048-85BDC9FD1C3A}</a:tableStyleId>
              </a:tblPr>
              <a:tblGrid>
                <a:gridCol w="4024312">
                  <a:extLst>
                    <a:ext uri="{9D8B030D-6E8A-4147-A177-3AD203B41FA5}">
                      <a16:colId xmlns:a16="http://schemas.microsoft.com/office/drawing/2014/main" val="3166522849"/>
                    </a:ext>
                  </a:extLst>
                </a:gridCol>
                <a:gridCol w="4705350">
                  <a:extLst>
                    <a:ext uri="{9D8B030D-6E8A-4147-A177-3AD203B41FA5}">
                      <a16:colId xmlns:a16="http://schemas.microsoft.com/office/drawing/2014/main" val="2780584194"/>
                    </a:ext>
                  </a:extLst>
                </a:gridCol>
                <a:gridCol w="1512030">
                  <a:extLst>
                    <a:ext uri="{9D8B030D-6E8A-4147-A177-3AD203B41FA5}">
                      <a16:colId xmlns:a16="http://schemas.microsoft.com/office/drawing/2014/main" val="2316496490"/>
                    </a:ext>
                  </a:extLst>
                </a:gridCol>
              </a:tblGrid>
              <a:tr h="370840">
                <a:tc>
                  <a:txBody>
                    <a:bodyPr/>
                    <a:lstStyle/>
                    <a:p>
                      <a:r>
                        <a:rPr lang="mi-NZ" dirty="0"/>
                        <a:t>Best practice (church process)</a:t>
                      </a:r>
                      <a:endParaRPr lang="en-NZ" dirty="0"/>
                    </a:p>
                  </a:txBody>
                  <a:tcPr/>
                </a:tc>
                <a:tc>
                  <a:txBody>
                    <a:bodyPr/>
                    <a:lstStyle/>
                    <a:p>
                      <a:r>
                        <a:rPr lang="mi-NZ" dirty="0"/>
                        <a:t>Governmental compliance</a:t>
                      </a:r>
                      <a:endParaRPr lang="en-NZ" dirty="0"/>
                    </a:p>
                  </a:txBody>
                  <a:tcPr/>
                </a:tc>
                <a:tc>
                  <a:txBody>
                    <a:bodyPr/>
                    <a:lstStyle/>
                    <a:p>
                      <a:r>
                        <a:rPr lang="mi-NZ" dirty="0"/>
                        <a:t>Costs</a:t>
                      </a:r>
                      <a:endParaRPr lang="en-NZ" dirty="0"/>
                    </a:p>
                  </a:txBody>
                  <a:tcPr/>
                </a:tc>
                <a:extLst>
                  <a:ext uri="{0D108BD9-81ED-4DB2-BD59-A6C34878D82A}">
                    <a16:rowId xmlns:a16="http://schemas.microsoft.com/office/drawing/2014/main" val="1151562930"/>
                  </a:ext>
                </a:extLst>
              </a:tr>
              <a:tr h="370840">
                <a:tc>
                  <a:txBody>
                    <a:bodyPr/>
                    <a:lstStyle/>
                    <a:p>
                      <a:r>
                        <a:rPr lang="mi-NZ" dirty="0"/>
                        <a:t>Client Sign offs</a:t>
                      </a:r>
                      <a:endParaRPr lang="en-N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Local council – licence to occupy</a:t>
                      </a:r>
                      <a:endParaRPr lang="en-NZ" dirty="0"/>
                    </a:p>
                  </a:txBody>
                  <a:tcPr/>
                </a:tc>
                <a:tc>
                  <a:txBody>
                    <a:bodyPr/>
                    <a:lstStyle/>
                    <a:p>
                      <a:r>
                        <a:rPr lang="mi-NZ" dirty="0"/>
                        <a:t>Yes</a:t>
                      </a:r>
                      <a:endParaRPr lang="en-NZ" dirty="0"/>
                    </a:p>
                  </a:txBody>
                  <a:tcPr/>
                </a:tc>
                <a:extLst>
                  <a:ext uri="{0D108BD9-81ED-4DB2-BD59-A6C34878D82A}">
                    <a16:rowId xmlns:a16="http://schemas.microsoft.com/office/drawing/2014/main" val="1135622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Defects meeting</a:t>
                      </a:r>
                      <a:endParaRPr lang="en-NZ" dirty="0"/>
                    </a:p>
                  </a:txBody>
                  <a:tcPr/>
                </a:tc>
                <a:tc>
                  <a:txBody>
                    <a:bodyPr/>
                    <a:lstStyle/>
                    <a:p>
                      <a:r>
                        <a:rPr lang="mi-NZ" dirty="0"/>
                        <a:t>Building Title – mulitple buildings on one site</a:t>
                      </a:r>
                      <a:endParaRPr lang="en-NZ" dirty="0"/>
                    </a:p>
                  </a:txBody>
                  <a:tcPr/>
                </a:tc>
                <a:tc>
                  <a:txBody>
                    <a:bodyPr/>
                    <a:lstStyle/>
                    <a:p>
                      <a:r>
                        <a:rPr lang="mi-NZ" dirty="0"/>
                        <a:t>Yes</a:t>
                      </a:r>
                      <a:endParaRPr lang="en-NZ" dirty="0"/>
                    </a:p>
                  </a:txBody>
                  <a:tcPr/>
                </a:tc>
                <a:extLst>
                  <a:ext uri="{0D108BD9-81ED-4DB2-BD59-A6C34878D82A}">
                    <a16:rowId xmlns:a16="http://schemas.microsoft.com/office/drawing/2014/main" val="1441150621"/>
                  </a:ext>
                </a:extLst>
              </a:tr>
              <a:tr h="370840">
                <a:tc>
                  <a:txBody>
                    <a:bodyPr/>
                    <a:lstStyle/>
                    <a:p>
                      <a:r>
                        <a:rPr lang="mi-NZ" dirty="0"/>
                        <a:t>Construction producer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PS1-PS4</a:t>
                      </a:r>
                      <a:endParaRPr lang="en-NZ" dirty="0"/>
                    </a:p>
                  </a:txBody>
                  <a:tcPr/>
                </a:tc>
                <a:tc>
                  <a:txBody>
                    <a:bodyPr/>
                    <a:lstStyle/>
                    <a:p>
                      <a:r>
                        <a:rPr lang="mi-NZ" dirty="0"/>
                        <a:t>Local council - Code of Compliance (approx 6 weeks)</a:t>
                      </a:r>
                      <a:endParaRPr lang="en-NZ" dirty="0"/>
                    </a:p>
                  </a:txBody>
                  <a:tcPr/>
                </a:tc>
                <a:tc>
                  <a:txBody>
                    <a:bodyPr/>
                    <a:lstStyle/>
                    <a:p>
                      <a:r>
                        <a:rPr lang="mi-NZ" dirty="0"/>
                        <a:t>Yes</a:t>
                      </a:r>
                      <a:endParaRPr lang="en-NZ" dirty="0"/>
                    </a:p>
                  </a:txBody>
                  <a:tcPr/>
                </a:tc>
                <a:extLst>
                  <a:ext uri="{0D108BD9-81ED-4DB2-BD59-A6C34878D82A}">
                    <a16:rowId xmlns:a16="http://schemas.microsoft.com/office/drawing/2014/main" val="41754631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Completion Certificates - Electrical, Gas, Plumbing, fire, mechanical</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2278189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Asbestos removal clearance certificates</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557799928"/>
                  </a:ext>
                </a:extLst>
              </a:tr>
            </a:tbl>
          </a:graphicData>
        </a:graphic>
      </p:graphicFrame>
      <p:sp>
        <p:nvSpPr>
          <p:cNvPr id="4" name="Slide Number Placeholder 3">
            <a:extLst>
              <a:ext uri="{FF2B5EF4-FFF2-40B4-BE49-F238E27FC236}">
                <a16:creationId xmlns:a16="http://schemas.microsoft.com/office/drawing/2014/main" id="{D2FB81E0-E265-4673-AFE0-FAB032C8B9C4}"/>
              </a:ext>
            </a:extLst>
          </p:cNvPr>
          <p:cNvSpPr>
            <a:spLocks noGrp="1"/>
          </p:cNvSpPr>
          <p:nvPr>
            <p:ph type="sldNum" sz="quarter" idx="12"/>
          </p:nvPr>
        </p:nvSpPr>
        <p:spPr/>
        <p:txBody>
          <a:bodyPr/>
          <a:lstStyle/>
          <a:p>
            <a:fld id="{A7B37317-5730-47F1-B7FE-A237834E48C9}" type="slidenum">
              <a:rPr lang="en-NZ" smtClean="0"/>
              <a:t>14</a:t>
            </a:fld>
            <a:endParaRPr lang="en-NZ" dirty="0"/>
          </a:p>
        </p:txBody>
      </p:sp>
    </p:spTree>
    <p:extLst>
      <p:ext uri="{BB962C8B-B14F-4D97-AF65-F5344CB8AC3E}">
        <p14:creationId xmlns:p14="http://schemas.microsoft.com/office/powerpoint/2010/main" val="241448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5FC-EF11-45AC-B111-31881C017220}"/>
              </a:ext>
            </a:extLst>
          </p:cNvPr>
          <p:cNvSpPr>
            <a:spLocks noGrp="1"/>
          </p:cNvSpPr>
          <p:nvPr>
            <p:ph type="title"/>
          </p:nvPr>
        </p:nvSpPr>
        <p:spPr/>
        <p:txBody>
          <a:bodyPr/>
          <a:lstStyle/>
          <a:p>
            <a:r>
              <a:rPr lang="mi-NZ" dirty="0"/>
              <a:t>7.  Defects Liability Period</a:t>
            </a:r>
            <a:endParaRPr lang="en-NZ" dirty="0"/>
          </a:p>
        </p:txBody>
      </p:sp>
      <p:graphicFrame>
        <p:nvGraphicFramePr>
          <p:cNvPr id="5" name="Table 5">
            <a:extLst>
              <a:ext uri="{FF2B5EF4-FFF2-40B4-BE49-F238E27FC236}">
                <a16:creationId xmlns:a16="http://schemas.microsoft.com/office/drawing/2014/main" id="{1DC9E112-A585-4E6F-BC88-58E491DDFB9D}"/>
              </a:ext>
            </a:extLst>
          </p:cNvPr>
          <p:cNvGraphicFramePr>
            <a:graphicFrameLocks noGrp="1"/>
          </p:cNvGraphicFramePr>
          <p:nvPr>
            <p:ph idx="1"/>
            <p:extLst>
              <p:ext uri="{D42A27DB-BD31-4B8C-83A1-F6EECF244321}">
                <p14:modId xmlns:p14="http://schemas.microsoft.com/office/powerpoint/2010/main" val="2257017061"/>
              </p:ext>
            </p:extLst>
          </p:nvPr>
        </p:nvGraphicFramePr>
        <p:xfrm>
          <a:off x="1328738" y="2319338"/>
          <a:ext cx="10241692" cy="741680"/>
        </p:xfrm>
        <a:graphic>
          <a:graphicData uri="http://schemas.openxmlformats.org/drawingml/2006/table">
            <a:tbl>
              <a:tblPr firstRow="1" bandRow="1">
                <a:tableStyleId>{5C22544A-7EE6-4342-B048-85BDC9FD1C3A}</a:tableStyleId>
              </a:tblPr>
              <a:tblGrid>
                <a:gridCol w="4024312">
                  <a:extLst>
                    <a:ext uri="{9D8B030D-6E8A-4147-A177-3AD203B41FA5}">
                      <a16:colId xmlns:a16="http://schemas.microsoft.com/office/drawing/2014/main" val="3166522849"/>
                    </a:ext>
                  </a:extLst>
                </a:gridCol>
                <a:gridCol w="4705350">
                  <a:extLst>
                    <a:ext uri="{9D8B030D-6E8A-4147-A177-3AD203B41FA5}">
                      <a16:colId xmlns:a16="http://schemas.microsoft.com/office/drawing/2014/main" val="2780584194"/>
                    </a:ext>
                  </a:extLst>
                </a:gridCol>
                <a:gridCol w="1512030">
                  <a:extLst>
                    <a:ext uri="{9D8B030D-6E8A-4147-A177-3AD203B41FA5}">
                      <a16:colId xmlns:a16="http://schemas.microsoft.com/office/drawing/2014/main" val="2316496490"/>
                    </a:ext>
                  </a:extLst>
                </a:gridCol>
              </a:tblGrid>
              <a:tr h="370840">
                <a:tc>
                  <a:txBody>
                    <a:bodyPr/>
                    <a:lstStyle/>
                    <a:p>
                      <a:r>
                        <a:rPr lang="mi-NZ" dirty="0"/>
                        <a:t>Best practice (church process)</a:t>
                      </a:r>
                      <a:endParaRPr lang="en-NZ" dirty="0"/>
                    </a:p>
                  </a:txBody>
                  <a:tcPr/>
                </a:tc>
                <a:tc>
                  <a:txBody>
                    <a:bodyPr/>
                    <a:lstStyle/>
                    <a:p>
                      <a:r>
                        <a:rPr lang="mi-NZ" dirty="0"/>
                        <a:t>Governmental compliance</a:t>
                      </a:r>
                      <a:endParaRPr lang="en-NZ" dirty="0"/>
                    </a:p>
                  </a:txBody>
                  <a:tcPr/>
                </a:tc>
                <a:tc>
                  <a:txBody>
                    <a:bodyPr/>
                    <a:lstStyle/>
                    <a:p>
                      <a:r>
                        <a:rPr lang="mi-NZ" dirty="0"/>
                        <a:t>Costs</a:t>
                      </a:r>
                      <a:endParaRPr lang="en-NZ" dirty="0"/>
                    </a:p>
                  </a:txBody>
                  <a:tcPr/>
                </a:tc>
                <a:extLst>
                  <a:ext uri="{0D108BD9-81ED-4DB2-BD59-A6C34878D82A}">
                    <a16:rowId xmlns:a16="http://schemas.microsoft.com/office/drawing/2014/main" val="1151562930"/>
                  </a:ext>
                </a:extLst>
              </a:tr>
              <a:tr h="370840">
                <a:tc>
                  <a:txBody>
                    <a:bodyPr/>
                    <a:lstStyle/>
                    <a:p>
                      <a:r>
                        <a:rPr lang="mi-NZ" dirty="0"/>
                        <a:t>Contract based liability periods</a:t>
                      </a:r>
                      <a:endParaRPr lang="en-N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D4D4D"/>
                          </a:solidFill>
                          <a:effectLst/>
                          <a:latin typeface="Gustan Light"/>
                        </a:rPr>
                        <a:t>Construction Contracts Amendment Act 2015 </a:t>
                      </a:r>
                      <a:endParaRPr lang="en-NZ" dirty="0"/>
                    </a:p>
                  </a:txBody>
                  <a:tcPr/>
                </a:tc>
                <a:tc>
                  <a:txBody>
                    <a:bodyPr/>
                    <a:lstStyle/>
                    <a:p>
                      <a:r>
                        <a:rPr lang="mi-NZ" dirty="0"/>
                        <a:t>Retentions</a:t>
                      </a:r>
                      <a:endParaRPr lang="en-NZ" dirty="0"/>
                    </a:p>
                  </a:txBody>
                  <a:tcPr/>
                </a:tc>
                <a:extLst>
                  <a:ext uri="{0D108BD9-81ED-4DB2-BD59-A6C34878D82A}">
                    <a16:rowId xmlns:a16="http://schemas.microsoft.com/office/drawing/2014/main" val="1135622963"/>
                  </a:ext>
                </a:extLst>
              </a:tr>
            </a:tbl>
          </a:graphicData>
        </a:graphic>
      </p:graphicFrame>
      <p:sp>
        <p:nvSpPr>
          <p:cNvPr id="4" name="Slide Number Placeholder 3">
            <a:extLst>
              <a:ext uri="{FF2B5EF4-FFF2-40B4-BE49-F238E27FC236}">
                <a16:creationId xmlns:a16="http://schemas.microsoft.com/office/drawing/2014/main" id="{D2FB81E0-E265-4673-AFE0-FAB032C8B9C4}"/>
              </a:ext>
            </a:extLst>
          </p:cNvPr>
          <p:cNvSpPr>
            <a:spLocks noGrp="1"/>
          </p:cNvSpPr>
          <p:nvPr>
            <p:ph type="sldNum" sz="quarter" idx="12"/>
          </p:nvPr>
        </p:nvSpPr>
        <p:spPr/>
        <p:txBody>
          <a:bodyPr/>
          <a:lstStyle/>
          <a:p>
            <a:fld id="{A7B37317-5730-47F1-B7FE-A237834E48C9}" type="slidenum">
              <a:rPr lang="en-NZ" smtClean="0"/>
              <a:t>15</a:t>
            </a:fld>
            <a:endParaRPr lang="en-NZ" dirty="0"/>
          </a:p>
        </p:txBody>
      </p:sp>
    </p:spTree>
    <p:extLst>
      <p:ext uri="{BB962C8B-B14F-4D97-AF65-F5344CB8AC3E}">
        <p14:creationId xmlns:p14="http://schemas.microsoft.com/office/powerpoint/2010/main" val="384450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5FC-EF11-45AC-B111-31881C017220}"/>
              </a:ext>
            </a:extLst>
          </p:cNvPr>
          <p:cNvSpPr>
            <a:spLocks noGrp="1"/>
          </p:cNvSpPr>
          <p:nvPr>
            <p:ph type="title"/>
          </p:nvPr>
        </p:nvSpPr>
        <p:spPr/>
        <p:txBody>
          <a:bodyPr/>
          <a:lstStyle/>
          <a:p>
            <a:r>
              <a:rPr lang="mi-NZ" dirty="0"/>
              <a:t>Ongoing (Residential)</a:t>
            </a:r>
            <a:endParaRPr lang="en-NZ" dirty="0"/>
          </a:p>
        </p:txBody>
      </p:sp>
      <p:graphicFrame>
        <p:nvGraphicFramePr>
          <p:cNvPr id="5" name="Table 5">
            <a:extLst>
              <a:ext uri="{FF2B5EF4-FFF2-40B4-BE49-F238E27FC236}">
                <a16:creationId xmlns:a16="http://schemas.microsoft.com/office/drawing/2014/main" id="{1DC9E112-A585-4E6F-BC88-58E491DDFB9D}"/>
              </a:ext>
            </a:extLst>
          </p:cNvPr>
          <p:cNvGraphicFramePr>
            <a:graphicFrameLocks noGrp="1"/>
          </p:cNvGraphicFramePr>
          <p:nvPr>
            <p:ph idx="1"/>
            <p:extLst>
              <p:ext uri="{D42A27DB-BD31-4B8C-83A1-F6EECF244321}">
                <p14:modId xmlns:p14="http://schemas.microsoft.com/office/powerpoint/2010/main" val="2355989710"/>
              </p:ext>
            </p:extLst>
          </p:nvPr>
        </p:nvGraphicFramePr>
        <p:xfrm>
          <a:off x="1328738" y="2319338"/>
          <a:ext cx="10241692" cy="4246880"/>
        </p:xfrm>
        <a:graphic>
          <a:graphicData uri="http://schemas.openxmlformats.org/drawingml/2006/table">
            <a:tbl>
              <a:tblPr firstRow="1" bandRow="1">
                <a:tableStyleId>{5C22544A-7EE6-4342-B048-85BDC9FD1C3A}</a:tableStyleId>
              </a:tblPr>
              <a:tblGrid>
                <a:gridCol w="4024312">
                  <a:extLst>
                    <a:ext uri="{9D8B030D-6E8A-4147-A177-3AD203B41FA5}">
                      <a16:colId xmlns:a16="http://schemas.microsoft.com/office/drawing/2014/main" val="3166522849"/>
                    </a:ext>
                  </a:extLst>
                </a:gridCol>
                <a:gridCol w="4705350">
                  <a:extLst>
                    <a:ext uri="{9D8B030D-6E8A-4147-A177-3AD203B41FA5}">
                      <a16:colId xmlns:a16="http://schemas.microsoft.com/office/drawing/2014/main" val="2780584194"/>
                    </a:ext>
                  </a:extLst>
                </a:gridCol>
                <a:gridCol w="1512030">
                  <a:extLst>
                    <a:ext uri="{9D8B030D-6E8A-4147-A177-3AD203B41FA5}">
                      <a16:colId xmlns:a16="http://schemas.microsoft.com/office/drawing/2014/main" val="2316496490"/>
                    </a:ext>
                  </a:extLst>
                </a:gridCol>
              </a:tblGrid>
              <a:tr h="370840">
                <a:tc>
                  <a:txBody>
                    <a:bodyPr/>
                    <a:lstStyle/>
                    <a:p>
                      <a:r>
                        <a:rPr lang="mi-NZ" dirty="0"/>
                        <a:t>Best practice (church process)</a:t>
                      </a:r>
                      <a:endParaRPr lang="en-NZ" dirty="0"/>
                    </a:p>
                  </a:txBody>
                  <a:tcPr/>
                </a:tc>
                <a:tc>
                  <a:txBody>
                    <a:bodyPr/>
                    <a:lstStyle/>
                    <a:p>
                      <a:r>
                        <a:rPr lang="mi-NZ" dirty="0"/>
                        <a:t>Governmental compliance</a:t>
                      </a:r>
                      <a:endParaRPr lang="en-NZ" dirty="0"/>
                    </a:p>
                  </a:txBody>
                  <a:tcPr/>
                </a:tc>
                <a:tc>
                  <a:txBody>
                    <a:bodyPr/>
                    <a:lstStyle/>
                    <a:p>
                      <a:r>
                        <a:rPr lang="mi-NZ" dirty="0"/>
                        <a:t>Costs</a:t>
                      </a:r>
                      <a:endParaRPr lang="en-NZ" dirty="0"/>
                    </a:p>
                  </a:txBody>
                  <a:tcPr/>
                </a:tc>
                <a:extLst>
                  <a:ext uri="{0D108BD9-81ED-4DB2-BD59-A6C34878D82A}">
                    <a16:rowId xmlns:a16="http://schemas.microsoft.com/office/drawing/2014/main" val="1151562930"/>
                  </a:ext>
                </a:extLst>
              </a:tr>
              <a:tr h="370840">
                <a:tc>
                  <a:txBody>
                    <a:bodyPr/>
                    <a:lstStyle/>
                    <a:p>
                      <a:r>
                        <a:rPr lang="mi-NZ" dirty="0"/>
                        <a:t>No less than annual inspectionsby synod (parsonage)</a:t>
                      </a:r>
                      <a:endParaRPr lang="en-NZ" dirty="0"/>
                    </a:p>
                  </a:txBody>
                  <a:tcPr/>
                </a:tc>
                <a:tc>
                  <a:txBody>
                    <a:bodyPr/>
                    <a:lstStyle/>
                    <a:p>
                      <a:r>
                        <a:rPr lang="mi-NZ" dirty="0"/>
                        <a:t>Tenancy Services - Healthy Homes</a:t>
                      </a:r>
                      <a:endParaRPr lang="en-NZ" dirty="0"/>
                    </a:p>
                  </a:txBody>
                  <a:tcPr/>
                </a:tc>
                <a:tc>
                  <a:txBody>
                    <a:bodyPr/>
                    <a:lstStyle/>
                    <a:p>
                      <a:endParaRPr lang="en-NZ" dirty="0"/>
                    </a:p>
                  </a:txBody>
                  <a:tcPr/>
                </a:tc>
                <a:extLst>
                  <a:ext uri="{0D108BD9-81ED-4DB2-BD59-A6C34878D82A}">
                    <a16:rowId xmlns:a16="http://schemas.microsoft.com/office/drawing/2014/main" val="1135622963"/>
                  </a:ext>
                </a:extLst>
              </a:tr>
              <a:tr h="370840">
                <a:tc>
                  <a:txBody>
                    <a:bodyPr/>
                    <a:lstStyle/>
                    <a:p>
                      <a:r>
                        <a:rPr lang="mi-NZ" dirty="0"/>
                        <a:t>Ideally 3 monthly (standard rentals)</a:t>
                      </a:r>
                      <a:endParaRPr lang="en-NZ" dirty="0"/>
                    </a:p>
                  </a:txBody>
                  <a:tcPr/>
                </a:tc>
                <a:tc>
                  <a:txBody>
                    <a:bodyPr/>
                    <a:lstStyle/>
                    <a:p>
                      <a:r>
                        <a:rPr lang="mi-NZ" dirty="0"/>
                        <a:t>Health and Safety at Work Act 2015</a:t>
                      </a:r>
                      <a:endParaRPr lang="en-NZ" dirty="0"/>
                    </a:p>
                  </a:txBody>
                  <a:tcPr/>
                </a:tc>
                <a:tc>
                  <a:txBody>
                    <a:bodyPr/>
                    <a:lstStyle/>
                    <a:p>
                      <a:endParaRPr lang="en-NZ" dirty="0"/>
                    </a:p>
                  </a:txBody>
                  <a:tcPr/>
                </a:tc>
                <a:extLst>
                  <a:ext uri="{0D108BD9-81ED-4DB2-BD59-A6C34878D82A}">
                    <a16:rowId xmlns:a16="http://schemas.microsoft.com/office/drawing/2014/main" val="3041696326"/>
                  </a:ext>
                </a:extLst>
              </a:tr>
              <a:tr h="370840">
                <a:tc>
                  <a:txBody>
                    <a:bodyPr/>
                    <a:lstStyle/>
                    <a:p>
                      <a:r>
                        <a:rPr lang="mi-NZ" dirty="0"/>
                        <a:t>Building insurance – new builds</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252801310"/>
                  </a:ext>
                </a:extLst>
              </a:tr>
              <a:tr h="370840">
                <a:tc>
                  <a:txBody>
                    <a:bodyPr/>
                    <a:lstStyle/>
                    <a:p>
                      <a:r>
                        <a:rPr lang="mi-NZ" dirty="0"/>
                        <a:t>Valuations (every 2 years)</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212952571"/>
                  </a:ext>
                </a:extLst>
              </a:tr>
              <a:tr h="370840">
                <a:tc>
                  <a:txBody>
                    <a:bodyPr/>
                    <a:lstStyle/>
                    <a:p>
                      <a:r>
                        <a:rPr lang="mi-NZ" dirty="0"/>
                        <a:t>Gas appliance inspections (every 2 years)</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145510971"/>
                  </a:ext>
                </a:extLst>
              </a:tr>
              <a:tr h="370840">
                <a:tc>
                  <a:txBody>
                    <a:bodyPr/>
                    <a:lstStyle/>
                    <a:p>
                      <a:r>
                        <a:rPr lang="mi-NZ" dirty="0"/>
                        <a:t>Heatpump service (annually)</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567020620"/>
                  </a:ext>
                </a:extLst>
              </a:tr>
              <a:tr h="370840">
                <a:tc>
                  <a:txBody>
                    <a:bodyPr/>
                    <a:lstStyle/>
                    <a:p>
                      <a:r>
                        <a:rPr lang="mi-NZ" dirty="0"/>
                        <a:t>Using reputable contractors</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577834132"/>
                  </a:ext>
                </a:extLst>
              </a:tr>
              <a:tr h="370840">
                <a:tc>
                  <a:txBody>
                    <a:bodyPr/>
                    <a:lstStyle/>
                    <a:p>
                      <a:r>
                        <a:rPr lang="mi-NZ" dirty="0"/>
                        <a:t>Completion certificates for maintenance works – electrical, gas, plumbing</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673309095"/>
                  </a:ext>
                </a:extLst>
              </a:tr>
              <a:tr h="370840">
                <a:tc>
                  <a:txBody>
                    <a:bodyPr/>
                    <a:lstStyle/>
                    <a:p>
                      <a:r>
                        <a:rPr lang="mi-NZ" dirty="0"/>
                        <a:t>Hazard awareness and controls</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49886217"/>
                  </a:ext>
                </a:extLst>
              </a:tr>
            </a:tbl>
          </a:graphicData>
        </a:graphic>
      </p:graphicFrame>
      <p:sp>
        <p:nvSpPr>
          <p:cNvPr id="4" name="Slide Number Placeholder 3">
            <a:extLst>
              <a:ext uri="{FF2B5EF4-FFF2-40B4-BE49-F238E27FC236}">
                <a16:creationId xmlns:a16="http://schemas.microsoft.com/office/drawing/2014/main" id="{D2FB81E0-E265-4673-AFE0-FAB032C8B9C4}"/>
              </a:ext>
            </a:extLst>
          </p:cNvPr>
          <p:cNvSpPr>
            <a:spLocks noGrp="1"/>
          </p:cNvSpPr>
          <p:nvPr>
            <p:ph type="sldNum" sz="quarter" idx="12"/>
          </p:nvPr>
        </p:nvSpPr>
        <p:spPr/>
        <p:txBody>
          <a:bodyPr/>
          <a:lstStyle/>
          <a:p>
            <a:fld id="{A7B37317-5730-47F1-B7FE-A237834E48C9}" type="slidenum">
              <a:rPr lang="en-NZ" smtClean="0"/>
              <a:t>16</a:t>
            </a:fld>
            <a:endParaRPr lang="en-NZ" dirty="0"/>
          </a:p>
        </p:txBody>
      </p:sp>
    </p:spTree>
    <p:extLst>
      <p:ext uri="{BB962C8B-B14F-4D97-AF65-F5344CB8AC3E}">
        <p14:creationId xmlns:p14="http://schemas.microsoft.com/office/powerpoint/2010/main" val="421438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C50A-5586-4016-86D5-06DAA1FDCBC9}"/>
              </a:ext>
            </a:extLst>
          </p:cNvPr>
          <p:cNvSpPr>
            <a:spLocks noGrp="1"/>
          </p:cNvSpPr>
          <p:nvPr>
            <p:ph type="title"/>
          </p:nvPr>
        </p:nvSpPr>
        <p:spPr/>
        <p:txBody>
          <a:bodyPr/>
          <a:lstStyle/>
          <a:p>
            <a:r>
              <a:rPr lang="mi-NZ" dirty="0"/>
              <a:t>Gas Incidents</a:t>
            </a:r>
            <a:endParaRPr lang="en-NZ" dirty="0"/>
          </a:p>
        </p:txBody>
      </p:sp>
      <p:sp>
        <p:nvSpPr>
          <p:cNvPr id="4" name="Slide Number Placeholder 3">
            <a:extLst>
              <a:ext uri="{FF2B5EF4-FFF2-40B4-BE49-F238E27FC236}">
                <a16:creationId xmlns:a16="http://schemas.microsoft.com/office/drawing/2014/main" id="{F128D5A5-E7DF-4414-A21C-7CAAAFF3EEE0}"/>
              </a:ext>
            </a:extLst>
          </p:cNvPr>
          <p:cNvSpPr>
            <a:spLocks noGrp="1"/>
          </p:cNvSpPr>
          <p:nvPr>
            <p:ph type="sldNum" sz="quarter" idx="12"/>
          </p:nvPr>
        </p:nvSpPr>
        <p:spPr/>
        <p:txBody>
          <a:bodyPr/>
          <a:lstStyle/>
          <a:p>
            <a:fld id="{A7B37317-5730-47F1-B7FE-A237834E48C9}" type="slidenum">
              <a:rPr lang="en-NZ" smtClean="0"/>
              <a:t>17</a:t>
            </a:fld>
            <a:endParaRPr lang="en-NZ" dirty="0"/>
          </a:p>
        </p:txBody>
      </p:sp>
      <p:pic>
        <p:nvPicPr>
          <p:cNvPr id="2050" name="Picture 2" descr="Gasfitter pleads guilty after devastating gas explosion in Christchurch -  NZ Herald">
            <a:extLst>
              <a:ext uri="{FF2B5EF4-FFF2-40B4-BE49-F238E27FC236}">
                <a16:creationId xmlns:a16="http://schemas.microsoft.com/office/drawing/2014/main" id="{DAF835D8-BFCA-4F14-BE08-8ADE0B6CB7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9769" y="2196379"/>
            <a:ext cx="6819289" cy="445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188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5FC-EF11-45AC-B111-31881C017220}"/>
              </a:ext>
            </a:extLst>
          </p:cNvPr>
          <p:cNvSpPr>
            <a:spLocks noGrp="1"/>
          </p:cNvSpPr>
          <p:nvPr>
            <p:ph type="title"/>
          </p:nvPr>
        </p:nvSpPr>
        <p:spPr/>
        <p:txBody>
          <a:bodyPr/>
          <a:lstStyle/>
          <a:p>
            <a:r>
              <a:rPr lang="mi-NZ" dirty="0"/>
              <a:t>Ongoing (Non-residential)</a:t>
            </a:r>
            <a:endParaRPr lang="en-NZ" dirty="0"/>
          </a:p>
        </p:txBody>
      </p:sp>
      <p:graphicFrame>
        <p:nvGraphicFramePr>
          <p:cNvPr id="5" name="Table 5">
            <a:extLst>
              <a:ext uri="{FF2B5EF4-FFF2-40B4-BE49-F238E27FC236}">
                <a16:creationId xmlns:a16="http://schemas.microsoft.com/office/drawing/2014/main" id="{1DC9E112-A585-4E6F-BC88-58E491DDFB9D}"/>
              </a:ext>
            </a:extLst>
          </p:cNvPr>
          <p:cNvGraphicFramePr>
            <a:graphicFrameLocks noGrp="1"/>
          </p:cNvGraphicFramePr>
          <p:nvPr>
            <p:ph idx="1"/>
            <p:extLst>
              <p:ext uri="{D42A27DB-BD31-4B8C-83A1-F6EECF244321}">
                <p14:modId xmlns:p14="http://schemas.microsoft.com/office/powerpoint/2010/main" val="867291127"/>
              </p:ext>
            </p:extLst>
          </p:nvPr>
        </p:nvGraphicFramePr>
        <p:xfrm>
          <a:off x="1328738" y="2319338"/>
          <a:ext cx="10241692" cy="3235960"/>
        </p:xfrm>
        <a:graphic>
          <a:graphicData uri="http://schemas.openxmlformats.org/drawingml/2006/table">
            <a:tbl>
              <a:tblPr firstRow="1" bandRow="1">
                <a:tableStyleId>{5C22544A-7EE6-4342-B048-85BDC9FD1C3A}</a:tableStyleId>
              </a:tblPr>
              <a:tblGrid>
                <a:gridCol w="4024312">
                  <a:extLst>
                    <a:ext uri="{9D8B030D-6E8A-4147-A177-3AD203B41FA5}">
                      <a16:colId xmlns:a16="http://schemas.microsoft.com/office/drawing/2014/main" val="3166522849"/>
                    </a:ext>
                  </a:extLst>
                </a:gridCol>
                <a:gridCol w="4705350">
                  <a:extLst>
                    <a:ext uri="{9D8B030D-6E8A-4147-A177-3AD203B41FA5}">
                      <a16:colId xmlns:a16="http://schemas.microsoft.com/office/drawing/2014/main" val="2780584194"/>
                    </a:ext>
                  </a:extLst>
                </a:gridCol>
                <a:gridCol w="1512030">
                  <a:extLst>
                    <a:ext uri="{9D8B030D-6E8A-4147-A177-3AD203B41FA5}">
                      <a16:colId xmlns:a16="http://schemas.microsoft.com/office/drawing/2014/main" val="2316496490"/>
                    </a:ext>
                  </a:extLst>
                </a:gridCol>
              </a:tblGrid>
              <a:tr h="370840">
                <a:tc>
                  <a:txBody>
                    <a:bodyPr/>
                    <a:lstStyle/>
                    <a:p>
                      <a:r>
                        <a:rPr lang="mi-NZ" dirty="0"/>
                        <a:t>Best practice (church process)</a:t>
                      </a:r>
                      <a:endParaRPr lang="en-NZ" dirty="0"/>
                    </a:p>
                  </a:txBody>
                  <a:tcPr/>
                </a:tc>
                <a:tc>
                  <a:txBody>
                    <a:bodyPr/>
                    <a:lstStyle/>
                    <a:p>
                      <a:r>
                        <a:rPr lang="mi-NZ" dirty="0"/>
                        <a:t>Governmental compliance</a:t>
                      </a:r>
                      <a:endParaRPr lang="en-NZ" dirty="0"/>
                    </a:p>
                  </a:txBody>
                  <a:tcPr/>
                </a:tc>
                <a:tc>
                  <a:txBody>
                    <a:bodyPr/>
                    <a:lstStyle/>
                    <a:p>
                      <a:r>
                        <a:rPr lang="mi-NZ" dirty="0"/>
                        <a:t>Costs</a:t>
                      </a:r>
                      <a:endParaRPr lang="en-NZ" dirty="0"/>
                    </a:p>
                  </a:txBody>
                  <a:tcPr/>
                </a:tc>
                <a:extLst>
                  <a:ext uri="{0D108BD9-81ED-4DB2-BD59-A6C34878D82A}">
                    <a16:rowId xmlns:a16="http://schemas.microsoft.com/office/drawing/2014/main" val="1151562930"/>
                  </a:ext>
                </a:extLst>
              </a:tr>
              <a:tr h="370840">
                <a:tc>
                  <a:txBody>
                    <a:bodyPr/>
                    <a:lstStyle/>
                    <a:p>
                      <a:r>
                        <a:rPr lang="mi-NZ" dirty="0"/>
                        <a:t>Emergency Response Plan</a:t>
                      </a:r>
                      <a:endParaRPr lang="en-NZ" dirty="0"/>
                    </a:p>
                  </a:txBody>
                  <a:tcPr/>
                </a:tc>
                <a:tc>
                  <a:txBody>
                    <a:bodyPr/>
                    <a:lstStyle/>
                    <a:p>
                      <a:r>
                        <a:rPr lang="mi-NZ" dirty="0"/>
                        <a:t>Local council - Building Warrant of fitness</a:t>
                      </a:r>
                      <a:endParaRPr lang="en-NZ" dirty="0"/>
                    </a:p>
                  </a:txBody>
                  <a:tcPr/>
                </a:tc>
                <a:tc>
                  <a:txBody>
                    <a:bodyPr/>
                    <a:lstStyle/>
                    <a:p>
                      <a:r>
                        <a:rPr lang="mi-NZ" dirty="0"/>
                        <a:t>Mthly/Ann</a:t>
                      </a:r>
                      <a:endParaRPr lang="en-NZ" dirty="0"/>
                    </a:p>
                  </a:txBody>
                  <a:tcPr/>
                </a:tc>
                <a:extLst>
                  <a:ext uri="{0D108BD9-81ED-4DB2-BD59-A6C34878D82A}">
                    <a16:rowId xmlns:a16="http://schemas.microsoft.com/office/drawing/2014/main" val="1135622963"/>
                  </a:ext>
                </a:extLst>
              </a:tr>
              <a:tr h="370840">
                <a:tc>
                  <a:txBody>
                    <a:bodyPr/>
                    <a:lstStyle/>
                    <a:p>
                      <a:r>
                        <a:rPr lang="mi-NZ" dirty="0"/>
                        <a:t>Incident Reporting</a:t>
                      </a:r>
                      <a:endParaRPr lang="en-NZ" dirty="0"/>
                    </a:p>
                  </a:txBody>
                  <a:tcPr/>
                </a:tc>
                <a:tc>
                  <a:txBody>
                    <a:bodyPr/>
                    <a:lstStyle/>
                    <a:p>
                      <a:r>
                        <a:rPr lang="mi-NZ" dirty="0"/>
                        <a:t>Health and Safety at Work Act 2015</a:t>
                      </a:r>
                      <a:endParaRPr lang="en-NZ" dirty="0"/>
                    </a:p>
                  </a:txBody>
                  <a:tcPr/>
                </a:tc>
                <a:tc>
                  <a:txBody>
                    <a:bodyPr/>
                    <a:lstStyle/>
                    <a:p>
                      <a:endParaRPr lang="en-NZ" dirty="0"/>
                    </a:p>
                  </a:txBody>
                  <a:tcPr/>
                </a:tc>
                <a:extLst>
                  <a:ext uri="{0D108BD9-81ED-4DB2-BD59-A6C34878D82A}">
                    <a16:rowId xmlns:a16="http://schemas.microsoft.com/office/drawing/2014/main" val="3041696326"/>
                  </a:ext>
                </a:extLst>
              </a:tr>
              <a:tr h="370840">
                <a:tc>
                  <a:txBody>
                    <a:bodyPr/>
                    <a:lstStyle/>
                    <a:p>
                      <a:r>
                        <a:rPr lang="mi-NZ" dirty="0"/>
                        <a:t>Sign in books</a:t>
                      </a:r>
                      <a:endParaRPr lang="en-NZ" dirty="0"/>
                    </a:p>
                  </a:txBody>
                  <a:tcPr/>
                </a:tc>
                <a:tc>
                  <a:txBody>
                    <a:bodyPr/>
                    <a:lstStyle/>
                    <a:p>
                      <a:r>
                        <a:rPr lang="mi-NZ" dirty="0"/>
                        <a:t>Fire and Emergency NZ</a:t>
                      </a:r>
                      <a:endParaRPr lang="en-NZ" dirty="0"/>
                    </a:p>
                  </a:txBody>
                  <a:tcPr/>
                </a:tc>
                <a:tc>
                  <a:txBody>
                    <a:bodyPr/>
                    <a:lstStyle/>
                    <a:p>
                      <a:endParaRPr lang="en-NZ" dirty="0"/>
                    </a:p>
                  </a:txBody>
                  <a:tcPr/>
                </a:tc>
                <a:extLst>
                  <a:ext uri="{0D108BD9-81ED-4DB2-BD59-A6C34878D82A}">
                    <a16:rowId xmlns:a16="http://schemas.microsoft.com/office/drawing/2014/main" val="1252801310"/>
                  </a:ext>
                </a:extLst>
              </a:tr>
              <a:tr h="370840">
                <a:tc>
                  <a:txBody>
                    <a:bodyPr/>
                    <a:lstStyle/>
                    <a:p>
                      <a:r>
                        <a:rPr lang="mi-NZ" dirty="0"/>
                        <a:t>Signage</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212952571"/>
                  </a:ext>
                </a:extLst>
              </a:tr>
              <a:tr h="370840">
                <a:tc>
                  <a:txBody>
                    <a:bodyPr/>
                    <a:lstStyle/>
                    <a:p>
                      <a:r>
                        <a:rPr lang="mi-NZ" dirty="0"/>
                        <a:t>Asbestos Management</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145510971"/>
                  </a:ext>
                </a:extLst>
              </a:tr>
              <a:tr h="370840">
                <a:tc>
                  <a:txBody>
                    <a:bodyPr/>
                    <a:lstStyle/>
                    <a:p>
                      <a:r>
                        <a:rPr lang="mi-NZ" dirty="0"/>
                        <a:t>Property/maintenance inspections (by parish)</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567020620"/>
                  </a:ext>
                </a:extLst>
              </a:tr>
              <a:tr h="370840">
                <a:tc>
                  <a:txBody>
                    <a:bodyPr/>
                    <a:lstStyle/>
                    <a:p>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577834132"/>
                  </a:ext>
                </a:extLst>
              </a:tr>
            </a:tbl>
          </a:graphicData>
        </a:graphic>
      </p:graphicFrame>
      <p:sp>
        <p:nvSpPr>
          <p:cNvPr id="4" name="Slide Number Placeholder 3">
            <a:extLst>
              <a:ext uri="{FF2B5EF4-FFF2-40B4-BE49-F238E27FC236}">
                <a16:creationId xmlns:a16="http://schemas.microsoft.com/office/drawing/2014/main" id="{D2FB81E0-E265-4673-AFE0-FAB032C8B9C4}"/>
              </a:ext>
            </a:extLst>
          </p:cNvPr>
          <p:cNvSpPr>
            <a:spLocks noGrp="1"/>
          </p:cNvSpPr>
          <p:nvPr>
            <p:ph type="sldNum" sz="quarter" idx="12"/>
          </p:nvPr>
        </p:nvSpPr>
        <p:spPr/>
        <p:txBody>
          <a:bodyPr/>
          <a:lstStyle/>
          <a:p>
            <a:fld id="{A7B37317-5730-47F1-B7FE-A237834E48C9}" type="slidenum">
              <a:rPr lang="en-NZ" smtClean="0"/>
              <a:t>18</a:t>
            </a:fld>
            <a:endParaRPr lang="en-NZ" dirty="0"/>
          </a:p>
        </p:txBody>
      </p:sp>
    </p:spTree>
    <p:extLst>
      <p:ext uri="{BB962C8B-B14F-4D97-AF65-F5344CB8AC3E}">
        <p14:creationId xmlns:p14="http://schemas.microsoft.com/office/powerpoint/2010/main" val="4232823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29FB-31C9-42AC-B638-8A2DBCDBAAF0}"/>
              </a:ext>
            </a:extLst>
          </p:cNvPr>
          <p:cNvSpPr>
            <a:spLocks noGrp="1"/>
          </p:cNvSpPr>
          <p:nvPr>
            <p:ph type="title"/>
          </p:nvPr>
        </p:nvSpPr>
        <p:spPr/>
        <p:txBody>
          <a:bodyPr/>
          <a:lstStyle/>
          <a:p>
            <a:r>
              <a:rPr lang="mi-NZ" dirty="0"/>
              <a:t>Building warrant of fitness</a:t>
            </a:r>
            <a:endParaRPr lang="en-NZ" dirty="0"/>
          </a:p>
        </p:txBody>
      </p:sp>
      <p:pic>
        <p:nvPicPr>
          <p:cNvPr id="6" name="Content Placeholder 5">
            <a:extLst>
              <a:ext uri="{FF2B5EF4-FFF2-40B4-BE49-F238E27FC236}">
                <a16:creationId xmlns:a16="http://schemas.microsoft.com/office/drawing/2014/main" id="{D0DA7DBF-E809-4B4A-ACCB-5CCFAB2BF8C8}"/>
              </a:ext>
            </a:extLst>
          </p:cNvPr>
          <p:cNvPicPr>
            <a:picLocks noGrp="1" noChangeAspect="1"/>
          </p:cNvPicPr>
          <p:nvPr>
            <p:ph idx="1"/>
          </p:nvPr>
        </p:nvPicPr>
        <p:blipFill>
          <a:blip r:embed="rId3"/>
          <a:stretch>
            <a:fillRect/>
          </a:stretch>
        </p:blipFill>
        <p:spPr>
          <a:xfrm>
            <a:off x="6667241" y="-1"/>
            <a:ext cx="5518248" cy="6721475"/>
          </a:xfrm>
        </p:spPr>
      </p:pic>
      <p:sp>
        <p:nvSpPr>
          <p:cNvPr id="4" name="Slide Number Placeholder 3">
            <a:extLst>
              <a:ext uri="{FF2B5EF4-FFF2-40B4-BE49-F238E27FC236}">
                <a16:creationId xmlns:a16="http://schemas.microsoft.com/office/drawing/2014/main" id="{C50885B2-BF29-4B77-9380-39518C9B932E}"/>
              </a:ext>
            </a:extLst>
          </p:cNvPr>
          <p:cNvSpPr>
            <a:spLocks noGrp="1"/>
          </p:cNvSpPr>
          <p:nvPr>
            <p:ph type="sldNum" sz="quarter" idx="12"/>
          </p:nvPr>
        </p:nvSpPr>
        <p:spPr/>
        <p:txBody>
          <a:bodyPr/>
          <a:lstStyle/>
          <a:p>
            <a:fld id="{A7B37317-5730-47F1-B7FE-A237834E48C9}" type="slidenum">
              <a:rPr lang="en-NZ" smtClean="0"/>
              <a:t>19</a:t>
            </a:fld>
            <a:endParaRPr lang="en-NZ" dirty="0"/>
          </a:p>
        </p:txBody>
      </p:sp>
      <p:pic>
        <p:nvPicPr>
          <p:cNvPr id="8" name="Picture 7">
            <a:extLst>
              <a:ext uri="{FF2B5EF4-FFF2-40B4-BE49-F238E27FC236}">
                <a16:creationId xmlns:a16="http://schemas.microsoft.com/office/drawing/2014/main" id="{974DF8F5-C927-4C6C-916E-4AD99DC08EB6}"/>
              </a:ext>
            </a:extLst>
          </p:cNvPr>
          <p:cNvPicPr>
            <a:picLocks noChangeAspect="1"/>
          </p:cNvPicPr>
          <p:nvPr/>
        </p:nvPicPr>
        <p:blipFill>
          <a:blip r:embed="rId4"/>
          <a:stretch>
            <a:fillRect/>
          </a:stretch>
        </p:blipFill>
        <p:spPr>
          <a:xfrm>
            <a:off x="3669659" y="4295073"/>
            <a:ext cx="7906822" cy="1402342"/>
          </a:xfrm>
          <a:prstGeom prst="rect">
            <a:avLst/>
          </a:prstGeom>
        </p:spPr>
      </p:pic>
      <p:sp>
        <p:nvSpPr>
          <p:cNvPr id="9" name="Flowchart: Alternate Process 8">
            <a:extLst>
              <a:ext uri="{FF2B5EF4-FFF2-40B4-BE49-F238E27FC236}">
                <a16:creationId xmlns:a16="http://schemas.microsoft.com/office/drawing/2014/main" id="{DC2B8BAC-D001-4B96-9F65-3EEC4AD67C6C}"/>
              </a:ext>
            </a:extLst>
          </p:cNvPr>
          <p:cNvSpPr/>
          <p:nvPr/>
        </p:nvSpPr>
        <p:spPr>
          <a:xfrm>
            <a:off x="3669659" y="4536831"/>
            <a:ext cx="6142556" cy="386861"/>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3820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4500"/>
                            </p:stCondLst>
                            <p:childTnLst>
                              <p:par>
                                <p:cTn id="9" presetID="10" presetClass="entr" presetSubtype="0" fill="hold" grpId="0"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9378-560E-4EC8-BB00-8A4F644C8137}"/>
              </a:ext>
            </a:extLst>
          </p:cNvPr>
          <p:cNvSpPr>
            <a:spLocks noGrp="1"/>
          </p:cNvSpPr>
          <p:nvPr>
            <p:ph type="title"/>
          </p:nvPr>
        </p:nvSpPr>
        <p:spPr/>
        <p:txBody>
          <a:bodyPr/>
          <a:lstStyle/>
          <a:p>
            <a:r>
              <a:rPr lang="mi-NZ" dirty="0"/>
              <a:t>Use the Q&amp;A option to ask any questions</a:t>
            </a:r>
            <a:endParaRPr lang="en-NZ" dirty="0"/>
          </a:p>
        </p:txBody>
      </p:sp>
      <p:sp>
        <p:nvSpPr>
          <p:cNvPr id="4" name="Slide Number Placeholder 3">
            <a:extLst>
              <a:ext uri="{FF2B5EF4-FFF2-40B4-BE49-F238E27FC236}">
                <a16:creationId xmlns:a16="http://schemas.microsoft.com/office/drawing/2014/main" id="{EB958573-89DD-46EE-97AE-9782E06C2949}"/>
              </a:ext>
            </a:extLst>
          </p:cNvPr>
          <p:cNvSpPr>
            <a:spLocks noGrp="1"/>
          </p:cNvSpPr>
          <p:nvPr>
            <p:ph type="sldNum" sz="quarter" idx="12"/>
          </p:nvPr>
        </p:nvSpPr>
        <p:spPr/>
        <p:txBody>
          <a:bodyPr/>
          <a:lstStyle/>
          <a:p>
            <a:fld id="{A7B37317-5730-47F1-B7FE-A237834E48C9}" type="slidenum">
              <a:rPr lang="en-NZ" smtClean="0"/>
              <a:t>2</a:t>
            </a:fld>
            <a:endParaRPr lang="en-NZ" dirty="0"/>
          </a:p>
        </p:txBody>
      </p:sp>
      <p:pic>
        <p:nvPicPr>
          <p:cNvPr id="5" name="Content Placeholder 4">
            <a:extLst>
              <a:ext uri="{FF2B5EF4-FFF2-40B4-BE49-F238E27FC236}">
                <a16:creationId xmlns:a16="http://schemas.microsoft.com/office/drawing/2014/main" id="{97250927-F762-46CC-817C-F7FEAB1587AF}"/>
              </a:ext>
            </a:extLst>
          </p:cNvPr>
          <p:cNvPicPr>
            <a:picLocks noGrp="1" noChangeAspect="1"/>
          </p:cNvPicPr>
          <p:nvPr>
            <p:ph idx="1"/>
          </p:nvPr>
        </p:nvPicPr>
        <p:blipFill>
          <a:blip r:embed="rId3"/>
          <a:stretch>
            <a:fillRect/>
          </a:stretch>
        </p:blipFill>
        <p:spPr>
          <a:xfrm>
            <a:off x="2444261" y="2289845"/>
            <a:ext cx="6394939" cy="4272073"/>
          </a:xfrm>
          <a:prstGeom prst="rect">
            <a:avLst/>
          </a:prstGeom>
        </p:spPr>
      </p:pic>
      <p:grpSp>
        <p:nvGrpSpPr>
          <p:cNvPr id="6" name="Group 5">
            <a:extLst>
              <a:ext uri="{FF2B5EF4-FFF2-40B4-BE49-F238E27FC236}">
                <a16:creationId xmlns:a16="http://schemas.microsoft.com/office/drawing/2014/main" id="{49F5F7FA-FDA0-415E-8C06-ADF18237140C}"/>
              </a:ext>
            </a:extLst>
          </p:cNvPr>
          <p:cNvGrpSpPr/>
          <p:nvPr/>
        </p:nvGrpSpPr>
        <p:grpSpPr>
          <a:xfrm>
            <a:off x="6951903" y="3216012"/>
            <a:ext cx="2100264" cy="1404808"/>
            <a:chOff x="8400588" y="2536723"/>
            <a:chExt cx="2100264" cy="1404808"/>
          </a:xfrm>
        </p:grpSpPr>
        <p:pic>
          <p:nvPicPr>
            <p:cNvPr id="7" name="Picture 6">
              <a:extLst>
                <a:ext uri="{FF2B5EF4-FFF2-40B4-BE49-F238E27FC236}">
                  <a16:creationId xmlns:a16="http://schemas.microsoft.com/office/drawing/2014/main" id="{5390D520-7602-497D-915C-31584617F758}"/>
                </a:ext>
              </a:extLst>
            </p:cNvPr>
            <p:cNvPicPr>
              <a:picLocks noChangeAspect="1"/>
            </p:cNvPicPr>
            <p:nvPr/>
          </p:nvPicPr>
          <p:blipFill rotWithShape="1">
            <a:blip r:embed="rId3"/>
            <a:srcRect l="33099" t="93332" r="57895" b="-2234"/>
            <a:stretch/>
          </p:blipFill>
          <p:spPr>
            <a:xfrm>
              <a:off x="8400588" y="2639962"/>
              <a:ext cx="1967528" cy="1301569"/>
            </a:xfrm>
            <a:prstGeom prst="rect">
              <a:avLst/>
            </a:prstGeom>
          </p:spPr>
        </p:pic>
        <p:sp>
          <p:nvSpPr>
            <p:cNvPr id="8" name="Line Callout 1 6">
              <a:extLst>
                <a:ext uri="{FF2B5EF4-FFF2-40B4-BE49-F238E27FC236}">
                  <a16:creationId xmlns:a16="http://schemas.microsoft.com/office/drawing/2014/main" id="{0AD0CAA0-C9CC-44B2-BAF0-606CF5CC40AC}"/>
                </a:ext>
              </a:extLst>
            </p:cNvPr>
            <p:cNvSpPr/>
            <p:nvPr/>
          </p:nvSpPr>
          <p:spPr>
            <a:xfrm>
              <a:off x="8400588" y="2536723"/>
              <a:ext cx="2100264" cy="1194619"/>
            </a:xfrm>
            <a:prstGeom prst="borderCallout1">
              <a:avLst>
                <a:gd name="adj1" fmla="val 53389"/>
                <a:gd name="adj2" fmla="val 125"/>
                <a:gd name="adj3" fmla="val 256413"/>
                <a:gd name="adj4" fmla="val -9251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Oval 8">
            <a:extLst>
              <a:ext uri="{FF2B5EF4-FFF2-40B4-BE49-F238E27FC236}">
                <a16:creationId xmlns:a16="http://schemas.microsoft.com/office/drawing/2014/main" id="{E998BBBE-0CE8-4966-ACBD-4A79BF40D6EA}"/>
              </a:ext>
            </a:extLst>
          </p:cNvPr>
          <p:cNvSpPr/>
          <p:nvPr/>
        </p:nvSpPr>
        <p:spPr>
          <a:xfrm>
            <a:off x="4716017" y="6242542"/>
            <a:ext cx="342900" cy="3143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2547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CBB9-4C03-45A4-B101-03E1362E7F0D}"/>
              </a:ext>
            </a:extLst>
          </p:cNvPr>
          <p:cNvSpPr>
            <a:spLocks noGrp="1"/>
          </p:cNvSpPr>
          <p:nvPr>
            <p:ph type="title"/>
          </p:nvPr>
        </p:nvSpPr>
        <p:spPr/>
        <p:txBody>
          <a:bodyPr/>
          <a:lstStyle/>
          <a:p>
            <a:r>
              <a:rPr lang="mi-NZ" dirty="0"/>
              <a:t>Systems as per Building Act 2004</a:t>
            </a:r>
            <a:endParaRPr lang="en-NZ" dirty="0"/>
          </a:p>
        </p:txBody>
      </p:sp>
      <p:pic>
        <p:nvPicPr>
          <p:cNvPr id="6" name="Content Placeholder 5">
            <a:extLst>
              <a:ext uri="{FF2B5EF4-FFF2-40B4-BE49-F238E27FC236}">
                <a16:creationId xmlns:a16="http://schemas.microsoft.com/office/drawing/2014/main" id="{FBB14A4D-9FA5-4500-BB2D-A06FA710B659}"/>
              </a:ext>
            </a:extLst>
          </p:cNvPr>
          <p:cNvPicPr>
            <a:picLocks noGrp="1" noChangeAspect="1"/>
          </p:cNvPicPr>
          <p:nvPr>
            <p:ph idx="1"/>
          </p:nvPr>
        </p:nvPicPr>
        <p:blipFill>
          <a:blip r:embed="rId3"/>
          <a:stretch>
            <a:fillRect/>
          </a:stretch>
        </p:blipFill>
        <p:spPr>
          <a:xfrm>
            <a:off x="1334788" y="2301888"/>
            <a:ext cx="10402511" cy="3008665"/>
          </a:xfrm>
        </p:spPr>
      </p:pic>
      <p:sp>
        <p:nvSpPr>
          <p:cNvPr id="4" name="Slide Number Placeholder 3">
            <a:extLst>
              <a:ext uri="{FF2B5EF4-FFF2-40B4-BE49-F238E27FC236}">
                <a16:creationId xmlns:a16="http://schemas.microsoft.com/office/drawing/2014/main" id="{903E1384-F1E4-4F16-B7C4-FD5049FCBC6F}"/>
              </a:ext>
            </a:extLst>
          </p:cNvPr>
          <p:cNvSpPr>
            <a:spLocks noGrp="1"/>
          </p:cNvSpPr>
          <p:nvPr>
            <p:ph type="sldNum" sz="quarter" idx="12"/>
          </p:nvPr>
        </p:nvSpPr>
        <p:spPr/>
        <p:txBody>
          <a:bodyPr/>
          <a:lstStyle/>
          <a:p>
            <a:fld id="{A7B37317-5730-47F1-B7FE-A237834E48C9}" type="slidenum">
              <a:rPr lang="en-NZ" smtClean="0"/>
              <a:t>20</a:t>
            </a:fld>
            <a:endParaRPr lang="en-NZ" dirty="0"/>
          </a:p>
        </p:txBody>
      </p:sp>
    </p:spTree>
    <p:extLst>
      <p:ext uri="{BB962C8B-B14F-4D97-AF65-F5344CB8AC3E}">
        <p14:creationId xmlns:p14="http://schemas.microsoft.com/office/powerpoint/2010/main" val="1050293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F40A3B9-18D3-47B6-B455-E8146B9143B5}"/>
              </a:ext>
            </a:extLst>
          </p:cNvPr>
          <p:cNvPicPr>
            <a:picLocks noGrp="1" noChangeAspect="1"/>
          </p:cNvPicPr>
          <p:nvPr>
            <p:ph idx="1"/>
          </p:nvPr>
        </p:nvPicPr>
        <p:blipFill>
          <a:blip r:embed="rId3"/>
          <a:stretch>
            <a:fillRect/>
          </a:stretch>
        </p:blipFill>
        <p:spPr>
          <a:xfrm>
            <a:off x="2303585" y="1969477"/>
            <a:ext cx="7801484" cy="5028021"/>
          </a:xfrm>
        </p:spPr>
      </p:pic>
      <p:sp>
        <p:nvSpPr>
          <p:cNvPr id="2" name="Title 1">
            <a:extLst>
              <a:ext uri="{FF2B5EF4-FFF2-40B4-BE49-F238E27FC236}">
                <a16:creationId xmlns:a16="http://schemas.microsoft.com/office/drawing/2014/main" id="{D72FD6CF-6811-4F20-BE06-AB21091690AE}"/>
              </a:ext>
            </a:extLst>
          </p:cNvPr>
          <p:cNvSpPr>
            <a:spLocks noGrp="1"/>
          </p:cNvSpPr>
          <p:nvPr>
            <p:ph type="title"/>
          </p:nvPr>
        </p:nvSpPr>
        <p:spPr/>
        <p:txBody>
          <a:bodyPr/>
          <a:lstStyle/>
          <a:p>
            <a:r>
              <a:rPr lang="mi-NZ" dirty="0"/>
              <a:t>Compliance Schedule</a:t>
            </a:r>
            <a:endParaRPr lang="en-NZ" dirty="0"/>
          </a:p>
        </p:txBody>
      </p:sp>
      <p:sp>
        <p:nvSpPr>
          <p:cNvPr id="4" name="Slide Number Placeholder 3">
            <a:extLst>
              <a:ext uri="{FF2B5EF4-FFF2-40B4-BE49-F238E27FC236}">
                <a16:creationId xmlns:a16="http://schemas.microsoft.com/office/drawing/2014/main" id="{AA79FEAF-6F7C-4E9B-BFDA-482C0EC8DB50}"/>
              </a:ext>
            </a:extLst>
          </p:cNvPr>
          <p:cNvSpPr>
            <a:spLocks noGrp="1"/>
          </p:cNvSpPr>
          <p:nvPr>
            <p:ph type="sldNum" sz="quarter" idx="12"/>
          </p:nvPr>
        </p:nvSpPr>
        <p:spPr/>
        <p:txBody>
          <a:bodyPr/>
          <a:lstStyle/>
          <a:p>
            <a:fld id="{A7B37317-5730-47F1-B7FE-A237834E48C9}" type="slidenum">
              <a:rPr lang="en-NZ" smtClean="0"/>
              <a:t>21</a:t>
            </a:fld>
            <a:endParaRPr lang="en-NZ" dirty="0"/>
          </a:p>
        </p:txBody>
      </p:sp>
    </p:spTree>
    <p:extLst>
      <p:ext uri="{BB962C8B-B14F-4D97-AF65-F5344CB8AC3E}">
        <p14:creationId xmlns:p14="http://schemas.microsoft.com/office/powerpoint/2010/main" val="382851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9CD3-4818-42B3-A998-7C3CB5CD2A8C}"/>
              </a:ext>
            </a:extLst>
          </p:cNvPr>
          <p:cNvSpPr>
            <a:spLocks noGrp="1"/>
          </p:cNvSpPr>
          <p:nvPr>
            <p:ph type="title"/>
          </p:nvPr>
        </p:nvSpPr>
        <p:spPr/>
        <p:txBody>
          <a:bodyPr/>
          <a:lstStyle/>
          <a:p>
            <a:r>
              <a:rPr lang="mi-NZ" dirty="0"/>
              <a:t>Specified System</a:t>
            </a:r>
            <a:endParaRPr lang="en-NZ" dirty="0"/>
          </a:p>
        </p:txBody>
      </p:sp>
      <p:pic>
        <p:nvPicPr>
          <p:cNvPr id="8" name="Content Placeholder 7">
            <a:extLst>
              <a:ext uri="{FF2B5EF4-FFF2-40B4-BE49-F238E27FC236}">
                <a16:creationId xmlns:a16="http://schemas.microsoft.com/office/drawing/2014/main" id="{B4D5E8CA-776C-462E-A3E4-C923A860B7D2}"/>
              </a:ext>
            </a:extLst>
          </p:cNvPr>
          <p:cNvPicPr>
            <a:picLocks noGrp="1" noChangeAspect="1"/>
          </p:cNvPicPr>
          <p:nvPr>
            <p:ph idx="1"/>
          </p:nvPr>
        </p:nvPicPr>
        <p:blipFill>
          <a:blip r:embed="rId3"/>
          <a:stretch>
            <a:fillRect/>
          </a:stretch>
        </p:blipFill>
        <p:spPr>
          <a:xfrm>
            <a:off x="949372" y="2074769"/>
            <a:ext cx="11017417" cy="4330176"/>
          </a:xfrm>
        </p:spPr>
      </p:pic>
      <p:sp>
        <p:nvSpPr>
          <p:cNvPr id="4" name="Slide Number Placeholder 3">
            <a:extLst>
              <a:ext uri="{FF2B5EF4-FFF2-40B4-BE49-F238E27FC236}">
                <a16:creationId xmlns:a16="http://schemas.microsoft.com/office/drawing/2014/main" id="{234A1EBF-2017-4EDC-BBF2-D548262B93D4}"/>
              </a:ext>
            </a:extLst>
          </p:cNvPr>
          <p:cNvSpPr>
            <a:spLocks noGrp="1"/>
          </p:cNvSpPr>
          <p:nvPr>
            <p:ph type="sldNum" sz="quarter" idx="12"/>
          </p:nvPr>
        </p:nvSpPr>
        <p:spPr/>
        <p:txBody>
          <a:bodyPr/>
          <a:lstStyle/>
          <a:p>
            <a:fld id="{A7B37317-5730-47F1-B7FE-A237834E48C9}" type="slidenum">
              <a:rPr lang="en-NZ" smtClean="0"/>
              <a:t>22</a:t>
            </a:fld>
            <a:endParaRPr lang="en-NZ" dirty="0"/>
          </a:p>
        </p:txBody>
      </p:sp>
      <p:sp>
        <p:nvSpPr>
          <p:cNvPr id="9" name="Rectangle: Rounded Corners 8">
            <a:extLst>
              <a:ext uri="{FF2B5EF4-FFF2-40B4-BE49-F238E27FC236}">
                <a16:creationId xmlns:a16="http://schemas.microsoft.com/office/drawing/2014/main" id="{E57F6AC1-28A5-4BA0-9BD5-87ECF3E36C2D}"/>
              </a:ext>
            </a:extLst>
          </p:cNvPr>
          <p:cNvSpPr/>
          <p:nvPr/>
        </p:nvSpPr>
        <p:spPr>
          <a:xfrm>
            <a:off x="6260123" y="5152292"/>
            <a:ext cx="1283677" cy="10726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Rounded Corners 9">
            <a:extLst>
              <a:ext uri="{FF2B5EF4-FFF2-40B4-BE49-F238E27FC236}">
                <a16:creationId xmlns:a16="http://schemas.microsoft.com/office/drawing/2014/main" id="{12AEDBA8-50D8-40A3-A4FF-F7A6159F11ED}"/>
              </a:ext>
            </a:extLst>
          </p:cNvPr>
          <p:cNvSpPr/>
          <p:nvPr/>
        </p:nvSpPr>
        <p:spPr>
          <a:xfrm>
            <a:off x="10439403" y="5216767"/>
            <a:ext cx="1527386" cy="11881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059220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1ED3-62A8-4878-B765-9D99F9478C7B}"/>
              </a:ext>
            </a:extLst>
          </p:cNvPr>
          <p:cNvSpPr>
            <a:spLocks noGrp="1"/>
          </p:cNvSpPr>
          <p:nvPr>
            <p:ph type="title"/>
          </p:nvPr>
        </p:nvSpPr>
        <p:spPr/>
        <p:txBody>
          <a:bodyPr/>
          <a:lstStyle/>
          <a:p>
            <a:r>
              <a:rPr lang="mi-NZ" dirty="0"/>
              <a:t>Form 12A</a:t>
            </a:r>
            <a:endParaRPr lang="en-NZ" dirty="0"/>
          </a:p>
        </p:txBody>
      </p:sp>
      <p:pic>
        <p:nvPicPr>
          <p:cNvPr id="6" name="Content Placeholder 5" descr="Text&#10;&#10;Description automatically generated">
            <a:extLst>
              <a:ext uri="{FF2B5EF4-FFF2-40B4-BE49-F238E27FC236}">
                <a16:creationId xmlns:a16="http://schemas.microsoft.com/office/drawing/2014/main" id="{1493B164-BB63-4216-8642-75DD5BA1157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5877168" y="1011850"/>
            <a:ext cx="7002588" cy="5251940"/>
          </a:xfrm>
        </p:spPr>
      </p:pic>
      <p:sp>
        <p:nvSpPr>
          <p:cNvPr id="4" name="Slide Number Placeholder 3">
            <a:extLst>
              <a:ext uri="{FF2B5EF4-FFF2-40B4-BE49-F238E27FC236}">
                <a16:creationId xmlns:a16="http://schemas.microsoft.com/office/drawing/2014/main" id="{97AADE81-5BDD-47E1-9559-763EFB692B10}"/>
              </a:ext>
            </a:extLst>
          </p:cNvPr>
          <p:cNvSpPr>
            <a:spLocks noGrp="1"/>
          </p:cNvSpPr>
          <p:nvPr>
            <p:ph type="sldNum" sz="quarter" idx="12"/>
          </p:nvPr>
        </p:nvSpPr>
        <p:spPr/>
        <p:txBody>
          <a:bodyPr/>
          <a:lstStyle/>
          <a:p>
            <a:fld id="{A7B37317-5730-47F1-B7FE-A237834E48C9}" type="slidenum">
              <a:rPr lang="en-NZ" smtClean="0"/>
              <a:t>23</a:t>
            </a:fld>
            <a:endParaRPr lang="en-NZ" dirty="0"/>
          </a:p>
        </p:txBody>
      </p:sp>
      <p:pic>
        <p:nvPicPr>
          <p:cNvPr id="8" name="Content Placeholder 5" descr="Text&#10;&#10;Description automatically generated">
            <a:extLst>
              <a:ext uri="{FF2B5EF4-FFF2-40B4-BE49-F238E27FC236}">
                <a16:creationId xmlns:a16="http://schemas.microsoft.com/office/drawing/2014/main" id="{0D7760BF-7B82-47C9-B006-8E545DB3D9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125" r="5964"/>
          <a:stretch/>
        </p:blipFill>
        <p:spPr>
          <a:xfrm rot="5400000">
            <a:off x="5134584" y="-898098"/>
            <a:ext cx="3094894" cy="10131308"/>
          </a:xfrm>
          <a:prstGeom prst="rect">
            <a:avLst/>
          </a:prstGeom>
          <a:ln>
            <a:solidFill>
              <a:schemeClr val="tx2"/>
            </a:solidFill>
          </a:ln>
        </p:spPr>
      </p:pic>
      <p:cxnSp>
        <p:nvCxnSpPr>
          <p:cNvPr id="10" name="Straight Connector 9">
            <a:extLst>
              <a:ext uri="{FF2B5EF4-FFF2-40B4-BE49-F238E27FC236}">
                <a16:creationId xmlns:a16="http://schemas.microsoft.com/office/drawing/2014/main" id="{2639FECF-0898-4065-8F95-4C2A299379BB}"/>
              </a:ext>
            </a:extLst>
          </p:cNvPr>
          <p:cNvCxnSpPr/>
          <p:nvPr/>
        </p:nvCxnSpPr>
        <p:spPr>
          <a:xfrm>
            <a:off x="8581292" y="3886200"/>
            <a:ext cx="128367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E2DF74-D90C-429A-823B-544FF45D7830}"/>
              </a:ext>
            </a:extLst>
          </p:cNvPr>
          <p:cNvCxnSpPr>
            <a:cxnSpLocks/>
          </p:cNvCxnSpPr>
          <p:nvPr/>
        </p:nvCxnSpPr>
        <p:spPr>
          <a:xfrm>
            <a:off x="1822938" y="3352798"/>
            <a:ext cx="6178062" cy="58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975765B-9199-4B9D-B824-F5100A17019A}"/>
              </a:ext>
            </a:extLst>
          </p:cNvPr>
          <p:cNvCxnSpPr>
            <a:cxnSpLocks/>
          </p:cNvCxnSpPr>
          <p:nvPr/>
        </p:nvCxnSpPr>
        <p:spPr>
          <a:xfrm>
            <a:off x="1805357" y="3757243"/>
            <a:ext cx="54395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05025B-2204-4C74-9193-D8B2F21F9355}"/>
              </a:ext>
            </a:extLst>
          </p:cNvPr>
          <p:cNvCxnSpPr>
            <a:cxnSpLocks/>
          </p:cNvCxnSpPr>
          <p:nvPr/>
        </p:nvCxnSpPr>
        <p:spPr>
          <a:xfrm>
            <a:off x="1805357" y="4443050"/>
            <a:ext cx="42906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66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4B38-85CA-4A0A-AAA5-FA9153591C78}"/>
              </a:ext>
            </a:extLst>
          </p:cNvPr>
          <p:cNvSpPr>
            <a:spLocks noGrp="1"/>
          </p:cNvSpPr>
          <p:nvPr>
            <p:ph type="title"/>
          </p:nvPr>
        </p:nvSpPr>
        <p:spPr/>
        <p:txBody>
          <a:bodyPr/>
          <a:lstStyle/>
          <a:p>
            <a:r>
              <a:rPr lang="mi-NZ" dirty="0"/>
              <a:t>Questions?</a:t>
            </a:r>
            <a:endParaRPr lang="en-NZ" dirty="0"/>
          </a:p>
        </p:txBody>
      </p:sp>
      <p:sp>
        <p:nvSpPr>
          <p:cNvPr id="3" name="Content Placeholder 2">
            <a:extLst>
              <a:ext uri="{FF2B5EF4-FFF2-40B4-BE49-F238E27FC236}">
                <a16:creationId xmlns:a16="http://schemas.microsoft.com/office/drawing/2014/main" id="{23BB5C82-714C-42AB-AD27-A8AD81B92E0C}"/>
              </a:ext>
            </a:extLst>
          </p:cNvPr>
          <p:cNvSpPr>
            <a:spLocks noGrp="1"/>
          </p:cNvSpPr>
          <p:nvPr>
            <p:ph idx="1"/>
          </p:nvPr>
        </p:nvSpPr>
        <p:spPr>
          <a:xfrm>
            <a:off x="1329302" y="2409094"/>
            <a:ext cx="10241692" cy="2901461"/>
          </a:xfrm>
        </p:spPr>
        <p:txBody>
          <a:bodyPr>
            <a:normAutofit fontScale="92500" lnSpcReduction="10000"/>
          </a:bodyPr>
          <a:lstStyle/>
          <a:p>
            <a:pPr marL="0" indent="0">
              <a:buNone/>
            </a:pPr>
            <a:r>
              <a:rPr lang="mi-NZ" dirty="0"/>
              <a:t>The recording of this webinar, and all relevant information will be made available on the MCNZ website.</a:t>
            </a:r>
          </a:p>
          <a:p>
            <a:pPr marL="0" indent="0">
              <a:buNone/>
            </a:pPr>
            <a:r>
              <a:rPr lang="mi-NZ" dirty="0">
                <a:hlinkClick r:id="rId3"/>
              </a:rPr>
              <a:t>https://www.methodist.org.nz/tangata/connexional-resources/webinars/</a:t>
            </a:r>
            <a:r>
              <a:rPr lang="mi-NZ" dirty="0"/>
              <a:t> </a:t>
            </a:r>
          </a:p>
          <a:p>
            <a:pPr marL="0" indent="0">
              <a:buNone/>
            </a:pPr>
            <a:endParaRPr lang="mi-NZ" dirty="0"/>
          </a:p>
          <a:p>
            <a:pPr marL="0" indent="0" algn="ctr">
              <a:buNone/>
            </a:pPr>
            <a:r>
              <a:rPr lang="mi-NZ" dirty="0"/>
              <a:t>Questions can be directed to either</a:t>
            </a:r>
          </a:p>
          <a:p>
            <a:pPr marL="0" indent="0" algn="ctr">
              <a:buNone/>
            </a:pPr>
            <a:r>
              <a:rPr lang="mi-NZ" b="1" dirty="0"/>
              <a:t>Trudy Downes </a:t>
            </a:r>
            <a:r>
              <a:rPr lang="mi-NZ" dirty="0"/>
              <a:t>or </a:t>
            </a:r>
            <a:r>
              <a:rPr lang="mi-NZ" b="1" dirty="0"/>
              <a:t>Wendy Anderson</a:t>
            </a:r>
          </a:p>
          <a:p>
            <a:pPr marL="0" indent="0" algn="ctr">
              <a:buNone/>
            </a:pPr>
            <a:r>
              <a:rPr lang="mi-NZ" dirty="0">
                <a:hlinkClick r:id="rId4"/>
              </a:rPr>
              <a:t>trudyd@methodist.org.nz</a:t>
            </a:r>
            <a:r>
              <a:rPr lang="mi-NZ" dirty="0"/>
              <a:t>	</a:t>
            </a:r>
            <a:r>
              <a:rPr lang="mi-NZ" dirty="0">
                <a:hlinkClick r:id="rId5"/>
              </a:rPr>
              <a:t>Wendya@methodist.org.nz</a:t>
            </a:r>
            <a:r>
              <a:rPr lang="mi-NZ" dirty="0"/>
              <a:t> </a:t>
            </a:r>
            <a:endParaRPr lang="en-NZ" dirty="0"/>
          </a:p>
        </p:txBody>
      </p:sp>
      <p:sp>
        <p:nvSpPr>
          <p:cNvPr id="4" name="Slide Number Placeholder 3">
            <a:extLst>
              <a:ext uri="{FF2B5EF4-FFF2-40B4-BE49-F238E27FC236}">
                <a16:creationId xmlns:a16="http://schemas.microsoft.com/office/drawing/2014/main" id="{37640583-6184-4A73-A5E8-33E8906273D7}"/>
              </a:ext>
            </a:extLst>
          </p:cNvPr>
          <p:cNvSpPr>
            <a:spLocks noGrp="1"/>
          </p:cNvSpPr>
          <p:nvPr>
            <p:ph type="sldNum" sz="quarter" idx="12"/>
          </p:nvPr>
        </p:nvSpPr>
        <p:spPr/>
        <p:txBody>
          <a:bodyPr/>
          <a:lstStyle/>
          <a:p>
            <a:fld id="{A7B37317-5730-47F1-B7FE-A237834E48C9}" type="slidenum">
              <a:rPr lang="en-NZ" smtClean="0"/>
              <a:t>24</a:t>
            </a:fld>
            <a:endParaRPr lang="en-NZ" dirty="0"/>
          </a:p>
        </p:txBody>
      </p:sp>
    </p:spTree>
    <p:extLst>
      <p:ext uri="{BB962C8B-B14F-4D97-AF65-F5344CB8AC3E}">
        <p14:creationId xmlns:p14="http://schemas.microsoft.com/office/powerpoint/2010/main" val="5054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D3B9-531D-487B-BFC1-9AB5E860F85F}"/>
              </a:ext>
            </a:extLst>
          </p:cNvPr>
          <p:cNvSpPr>
            <a:spLocks noGrp="1"/>
          </p:cNvSpPr>
          <p:nvPr>
            <p:ph type="title"/>
          </p:nvPr>
        </p:nvSpPr>
        <p:spPr/>
        <p:txBody>
          <a:bodyPr/>
          <a:lstStyle/>
          <a:p>
            <a:r>
              <a:rPr lang="mi-NZ" dirty="0"/>
              <a:t>Building Management Compliance Webinar agenda</a:t>
            </a:r>
            <a:endParaRPr lang="en-NZ" dirty="0"/>
          </a:p>
        </p:txBody>
      </p:sp>
      <p:sp>
        <p:nvSpPr>
          <p:cNvPr id="3" name="Content Placeholder 2">
            <a:extLst>
              <a:ext uri="{FF2B5EF4-FFF2-40B4-BE49-F238E27FC236}">
                <a16:creationId xmlns:a16="http://schemas.microsoft.com/office/drawing/2014/main" id="{DED35719-47FB-4D84-AF4D-2100360F30D9}"/>
              </a:ext>
            </a:extLst>
          </p:cNvPr>
          <p:cNvSpPr>
            <a:spLocks noGrp="1"/>
          </p:cNvSpPr>
          <p:nvPr>
            <p:ph idx="1"/>
          </p:nvPr>
        </p:nvSpPr>
        <p:spPr/>
        <p:txBody>
          <a:bodyPr/>
          <a:lstStyle/>
          <a:p>
            <a:pPr marL="457200" indent="-457200">
              <a:buFont typeface="+mj-lt"/>
              <a:buAutoNum type="arabicPeriod"/>
            </a:pPr>
            <a:r>
              <a:rPr lang="mi-NZ" dirty="0"/>
              <a:t>Governing bodies: Local, regional and central government</a:t>
            </a:r>
          </a:p>
          <a:p>
            <a:pPr marL="457200" indent="-457200">
              <a:buFont typeface="+mj-lt"/>
              <a:buAutoNum type="arabicPeriod"/>
            </a:pPr>
            <a:r>
              <a:rPr lang="mi-NZ" dirty="0"/>
              <a:t>Building stages</a:t>
            </a:r>
          </a:p>
        </p:txBody>
      </p:sp>
      <p:sp>
        <p:nvSpPr>
          <p:cNvPr id="4" name="Slide Number Placeholder 3">
            <a:extLst>
              <a:ext uri="{FF2B5EF4-FFF2-40B4-BE49-F238E27FC236}">
                <a16:creationId xmlns:a16="http://schemas.microsoft.com/office/drawing/2014/main" id="{A1BC9BF5-3DCF-4B9A-A1FB-BD6667BE4152}"/>
              </a:ext>
            </a:extLst>
          </p:cNvPr>
          <p:cNvSpPr>
            <a:spLocks noGrp="1"/>
          </p:cNvSpPr>
          <p:nvPr>
            <p:ph type="sldNum" sz="quarter" idx="12"/>
          </p:nvPr>
        </p:nvSpPr>
        <p:spPr/>
        <p:txBody>
          <a:bodyPr/>
          <a:lstStyle/>
          <a:p>
            <a:fld id="{A7B37317-5730-47F1-B7FE-A237834E48C9}" type="slidenum">
              <a:rPr lang="en-NZ" smtClean="0"/>
              <a:t>3</a:t>
            </a:fld>
            <a:endParaRPr lang="en-NZ" dirty="0"/>
          </a:p>
        </p:txBody>
      </p:sp>
    </p:spTree>
    <p:extLst>
      <p:ext uri="{BB962C8B-B14F-4D97-AF65-F5344CB8AC3E}">
        <p14:creationId xmlns:p14="http://schemas.microsoft.com/office/powerpoint/2010/main" val="2471378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5F49-1691-4E17-855E-50468FE67153}"/>
              </a:ext>
            </a:extLst>
          </p:cNvPr>
          <p:cNvSpPr>
            <a:spLocks noGrp="1"/>
          </p:cNvSpPr>
          <p:nvPr>
            <p:ph type="title"/>
          </p:nvPr>
        </p:nvSpPr>
        <p:spPr>
          <a:xfrm>
            <a:off x="1334789" y="1375722"/>
            <a:ext cx="10241692" cy="673211"/>
          </a:xfrm>
        </p:spPr>
        <p:txBody>
          <a:bodyPr/>
          <a:lstStyle/>
          <a:p>
            <a:r>
              <a:rPr lang="mi-NZ" dirty="0"/>
              <a:t>Governing bodies</a:t>
            </a:r>
          </a:p>
        </p:txBody>
      </p:sp>
      <p:sp>
        <p:nvSpPr>
          <p:cNvPr id="3" name="Content Placeholder 2">
            <a:extLst>
              <a:ext uri="{FF2B5EF4-FFF2-40B4-BE49-F238E27FC236}">
                <a16:creationId xmlns:a16="http://schemas.microsoft.com/office/drawing/2014/main" id="{2F39A4D1-431B-4577-9D21-EA0FAB32EA98}"/>
              </a:ext>
            </a:extLst>
          </p:cNvPr>
          <p:cNvSpPr>
            <a:spLocks noGrp="1"/>
          </p:cNvSpPr>
          <p:nvPr>
            <p:ph idx="1"/>
          </p:nvPr>
        </p:nvSpPr>
        <p:spPr>
          <a:xfrm>
            <a:off x="1329302" y="2048934"/>
            <a:ext cx="10241692" cy="4672542"/>
          </a:xfrm>
        </p:spPr>
        <p:txBody>
          <a:bodyPr>
            <a:normAutofit fontScale="92500"/>
          </a:bodyPr>
          <a:lstStyle/>
          <a:p>
            <a:r>
              <a:rPr lang="mi-NZ" dirty="0"/>
              <a:t>Local councils</a:t>
            </a:r>
          </a:p>
          <a:p>
            <a:r>
              <a:rPr lang="mi-NZ" dirty="0"/>
              <a:t>Regional environmental councils</a:t>
            </a:r>
          </a:p>
          <a:p>
            <a:r>
              <a:rPr lang="mi-NZ" dirty="0"/>
              <a:t>Heritage New Zealand Pouhere Taonga</a:t>
            </a:r>
          </a:p>
          <a:p>
            <a:r>
              <a:rPr lang="mi-NZ" dirty="0"/>
              <a:t>Department of Internal Affairs</a:t>
            </a:r>
          </a:p>
          <a:p>
            <a:pPr lvl="1"/>
            <a:r>
              <a:rPr lang="mi-NZ" dirty="0"/>
              <a:t>Fire and Emergency NZ</a:t>
            </a:r>
          </a:p>
          <a:p>
            <a:r>
              <a:rPr lang="mi-NZ" dirty="0"/>
              <a:t>MBIE (Ministry of Business Innovation and Employment)</a:t>
            </a:r>
          </a:p>
          <a:p>
            <a:pPr lvl="1"/>
            <a:r>
              <a:rPr lang="mi-NZ" dirty="0"/>
              <a:t>WorkSafe</a:t>
            </a:r>
          </a:p>
          <a:p>
            <a:pPr lvl="1"/>
            <a:r>
              <a:rPr lang="mi-NZ" dirty="0"/>
              <a:t>Tenancy Services</a:t>
            </a:r>
          </a:p>
          <a:p>
            <a:pPr lvl="1"/>
            <a:r>
              <a:rPr lang="mi-NZ" dirty="0"/>
              <a:t>Building Act 2004</a:t>
            </a:r>
          </a:p>
          <a:p>
            <a:pPr lvl="1"/>
            <a:r>
              <a:rPr lang="mi-NZ" dirty="0"/>
              <a:t>Earthquake/Siesmic strengthening</a:t>
            </a:r>
          </a:p>
          <a:p>
            <a:r>
              <a:rPr lang="mi-NZ" dirty="0"/>
              <a:t>Ministry of Justice</a:t>
            </a:r>
          </a:p>
          <a:p>
            <a:pPr lvl="1"/>
            <a:r>
              <a:rPr lang="mi-NZ" dirty="0"/>
              <a:t>Anti-Money Laundering and Countering Financing of Terrorism Act 2009</a:t>
            </a:r>
          </a:p>
          <a:p>
            <a:endParaRPr lang="en-NZ" dirty="0"/>
          </a:p>
        </p:txBody>
      </p:sp>
      <p:sp>
        <p:nvSpPr>
          <p:cNvPr id="4" name="Slide Number Placeholder 3">
            <a:extLst>
              <a:ext uri="{FF2B5EF4-FFF2-40B4-BE49-F238E27FC236}">
                <a16:creationId xmlns:a16="http://schemas.microsoft.com/office/drawing/2014/main" id="{27F403F8-CE3B-4CDF-83C7-DD1E997E44D4}"/>
              </a:ext>
            </a:extLst>
          </p:cNvPr>
          <p:cNvSpPr>
            <a:spLocks noGrp="1"/>
          </p:cNvSpPr>
          <p:nvPr>
            <p:ph type="sldNum" sz="quarter" idx="12"/>
          </p:nvPr>
        </p:nvSpPr>
        <p:spPr/>
        <p:txBody>
          <a:bodyPr/>
          <a:lstStyle/>
          <a:p>
            <a:fld id="{A7B37317-5730-47F1-B7FE-A237834E48C9}" type="slidenum">
              <a:rPr lang="en-NZ" smtClean="0"/>
              <a:t>4</a:t>
            </a:fld>
            <a:endParaRPr lang="en-NZ" dirty="0"/>
          </a:p>
        </p:txBody>
      </p:sp>
    </p:spTree>
    <p:extLst>
      <p:ext uri="{BB962C8B-B14F-4D97-AF65-F5344CB8AC3E}">
        <p14:creationId xmlns:p14="http://schemas.microsoft.com/office/powerpoint/2010/main" val="18074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574D-7D94-49CD-80F1-BBBC960928AA}"/>
              </a:ext>
            </a:extLst>
          </p:cNvPr>
          <p:cNvSpPr>
            <a:spLocks noGrp="1"/>
          </p:cNvSpPr>
          <p:nvPr>
            <p:ph type="title"/>
          </p:nvPr>
        </p:nvSpPr>
        <p:spPr/>
        <p:txBody>
          <a:bodyPr/>
          <a:lstStyle/>
          <a:p>
            <a:r>
              <a:rPr lang="mi-NZ" dirty="0"/>
              <a:t>Building Stages</a:t>
            </a:r>
            <a:endParaRPr lang="en-NZ" dirty="0"/>
          </a:p>
        </p:txBody>
      </p:sp>
      <p:graphicFrame>
        <p:nvGraphicFramePr>
          <p:cNvPr id="5" name="Content Placeholder 4">
            <a:extLst>
              <a:ext uri="{FF2B5EF4-FFF2-40B4-BE49-F238E27FC236}">
                <a16:creationId xmlns:a16="http://schemas.microsoft.com/office/drawing/2014/main" id="{3A38EDAA-EB8A-425F-929F-F42AE54E74AF}"/>
              </a:ext>
            </a:extLst>
          </p:cNvPr>
          <p:cNvGraphicFramePr>
            <a:graphicFrameLocks noGrp="1"/>
          </p:cNvGraphicFramePr>
          <p:nvPr>
            <p:ph idx="1"/>
            <p:extLst>
              <p:ext uri="{D42A27DB-BD31-4B8C-83A1-F6EECF244321}">
                <p14:modId xmlns:p14="http://schemas.microsoft.com/office/powerpoint/2010/main" val="1232039446"/>
              </p:ext>
            </p:extLst>
          </p:nvPr>
        </p:nvGraphicFramePr>
        <p:xfrm>
          <a:off x="1328738" y="2319338"/>
          <a:ext cx="10242550" cy="4011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763E0A4-7BFF-4451-BD37-A79A4DA83FCF}"/>
              </a:ext>
            </a:extLst>
          </p:cNvPr>
          <p:cNvSpPr>
            <a:spLocks noGrp="1"/>
          </p:cNvSpPr>
          <p:nvPr>
            <p:ph type="sldNum" sz="quarter" idx="12"/>
          </p:nvPr>
        </p:nvSpPr>
        <p:spPr/>
        <p:txBody>
          <a:bodyPr/>
          <a:lstStyle/>
          <a:p>
            <a:fld id="{A7B37317-5730-47F1-B7FE-A237834E48C9}" type="slidenum">
              <a:rPr lang="en-NZ" smtClean="0"/>
              <a:t>5</a:t>
            </a:fld>
            <a:endParaRPr lang="en-NZ" dirty="0"/>
          </a:p>
        </p:txBody>
      </p:sp>
    </p:spTree>
    <p:extLst>
      <p:ext uri="{BB962C8B-B14F-4D97-AF65-F5344CB8AC3E}">
        <p14:creationId xmlns:p14="http://schemas.microsoft.com/office/powerpoint/2010/main" val="242623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5FC-EF11-45AC-B111-31881C017220}"/>
              </a:ext>
            </a:extLst>
          </p:cNvPr>
          <p:cNvSpPr>
            <a:spLocks noGrp="1"/>
          </p:cNvSpPr>
          <p:nvPr>
            <p:ph type="title"/>
          </p:nvPr>
        </p:nvSpPr>
        <p:spPr/>
        <p:txBody>
          <a:bodyPr/>
          <a:lstStyle/>
          <a:p>
            <a:r>
              <a:rPr lang="mi-NZ" dirty="0"/>
              <a:t>1.  Concept</a:t>
            </a:r>
            <a:endParaRPr lang="en-NZ" dirty="0"/>
          </a:p>
        </p:txBody>
      </p:sp>
      <p:graphicFrame>
        <p:nvGraphicFramePr>
          <p:cNvPr id="5" name="Table 5">
            <a:extLst>
              <a:ext uri="{FF2B5EF4-FFF2-40B4-BE49-F238E27FC236}">
                <a16:creationId xmlns:a16="http://schemas.microsoft.com/office/drawing/2014/main" id="{1DC9E112-A585-4E6F-BC88-58E491DDFB9D}"/>
              </a:ext>
            </a:extLst>
          </p:cNvPr>
          <p:cNvGraphicFramePr>
            <a:graphicFrameLocks noGrp="1"/>
          </p:cNvGraphicFramePr>
          <p:nvPr>
            <p:ph idx="1"/>
            <p:extLst>
              <p:ext uri="{D42A27DB-BD31-4B8C-83A1-F6EECF244321}">
                <p14:modId xmlns:p14="http://schemas.microsoft.com/office/powerpoint/2010/main" val="3486835766"/>
              </p:ext>
            </p:extLst>
          </p:nvPr>
        </p:nvGraphicFramePr>
        <p:xfrm>
          <a:off x="1204669" y="2301889"/>
          <a:ext cx="10609262" cy="3235960"/>
        </p:xfrm>
        <a:graphic>
          <a:graphicData uri="http://schemas.openxmlformats.org/drawingml/2006/table">
            <a:tbl>
              <a:tblPr firstRow="1" bandRow="1">
                <a:tableStyleId>{5C22544A-7EE6-4342-B048-85BDC9FD1C3A}</a:tableStyleId>
              </a:tblPr>
              <a:tblGrid>
                <a:gridCol w="3175529">
                  <a:extLst>
                    <a:ext uri="{9D8B030D-6E8A-4147-A177-3AD203B41FA5}">
                      <a16:colId xmlns:a16="http://schemas.microsoft.com/office/drawing/2014/main" val="3166522849"/>
                    </a:ext>
                  </a:extLst>
                </a:gridCol>
                <a:gridCol w="5554133">
                  <a:extLst>
                    <a:ext uri="{9D8B030D-6E8A-4147-A177-3AD203B41FA5}">
                      <a16:colId xmlns:a16="http://schemas.microsoft.com/office/drawing/2014/main" val="2780584194"/>
                    </a:ext>
                  </a:extLst>
                </a:gridCol>
                <a:gridCol w="1879600">
                  <a:extLst>
                    <a:ext uri="{9D8B030D-6E8A-4147-A177-3AD203B41FA5}">
                      <a16:colId xmlns:a16="http://schemas.microsoft.com/office/drawing/2014/main" val="2316496490"/>
                    </a:ext>
                  </a:extLst>
                </a:gridCol>
              </a:tblGrid>
              <a:tr h="370840">
                <a:tc>
                  <a:txBody>
                    <a:bodyPr/>
                    <a:lstStyle/>
                    <a:p>
                      <a:r>
                        <a:rPr lang="mi-NZ" dirty="0"/>
                        <a:t>Best practice (church process)</a:t>
                      </a:r>
                      <a:endParaRPr lang="en-NZ" dirty="0"/>
                    </a:p>
                  </a:txBody>
                  <a:tcPr/>
                </a:tc>
                <a:tc>
                  <a:txBody>
                    <a:bodyPr/>
                    <a:lstStyle/>
                    <a:p>
                      <a:r>
                        <a:rPr lang="mi-NZ" dirty="0"/>
                        <a:t>Governmental compliance</a:t>
                      </a:r>
                      <a:endParaRPr lang="en-NZ" dirty="0"/>
                    </a:p>
                  </a:txBody>
                  <a:tcPr/>
                </a:tc>
                <a:tc>
                  <a:txBody>
                    <a:bodyPr/>
                    <a:lstStyle/>
                    <a:p>
                      <a:r>
                        <a:rPr lang="mi-NZ" dirty="0"/>
                        <a:t>Costs</a:t>
                      </a:r>
                      <a:endParaRPr lang="en-NZ" dirty="0"/>
                    </a:p>
                  </a:txBody>
                  <a:tcPr/>
                </a:tc>
                <a:extLst>
                  <a:ext uri="{0D108BD9-81ED-4DB2-BD59-A6C34878D82A}">
                    <a16:rowId xmlns:a16="http://schemas.microsoft.com/office/drawing/2014/main" val="1151562930"/>
                  </a:ext>
                </a:extLst>
              </a:tr>
              <a:tr h="370840">
                <a:tc>
                  <a:txBody>
                    <a:bodyPr/>
                    <a:lstStyle/>
                    <a:p>
                      <a:r>
                        <a:rPr lang="mi-NZ" dirty="0"/>
                        <a:t>Project Management</a:t>
                      </a:r>
                    </a:p>
                  </a:txBody>
                  <a:tcPr/>
                </a:tc>
                <a:tc>
                  <a:txBody>
                    <a:bodyPr/>
                    <a:lstStyle/>
                    <a:p>
                      <a:r>
                        <a:rPr lang="mi-NZ" dirty="0"/>
                        <a:t>Asbestos Management Plan (webinar Aug 2021)</a:t>
                      </a:r>
                      <a:endParaRPr lang="en-NZ" dirty="0"/>
                    </a:p>
                  </a:txBody>
                  <a:tcPr/>
                </a:tc>
                <a:tc>
                  <a:txBody>
                    <a:bodyPr/>
                    <a:lstStyle/>
                    <a:p>
                      <a:r>
                        <a:rPr lang="mi-NZ" dirty="0"/>
                        <a:t>Original Survey</a:t>
                      </a:r>
                      <a:endParaRPr lang="en-NZ" dirty="0"/>
                    </a:p>
                  </a:txBody>
                  <a:tcPr/>
                </a:tc>
                <a:extLst>
                  <a:ext uri="{0D108BD9-81ED-4DB2-BD59-A6C34878D82A}">
                    <a16:rowId xmlns:a16="http://schemas.microsoft.com/office/drawing/2014/main" val="1135622963"/>
                  </a:ext>
                </a:extLst>
              </a:tr>
              <a:tr h="370840">
                <a:tc>
                  <a:txBody>
                    <a:bodyPr/>
                    <a:lstStyle/>
                    <a:p>
                      <a:r>
                        <a:rPr lang="mi-NZ" dirty="0"/>
                        <a:t>Architect</a:t>
                      </a:r>
                      <a:endParaRPr lang="en-NZ" dirty="0"/>
                    </a:p>
                  </a:txBody>
                  <a:tcPr/>
                </a:tc>
                <a:tc>
                  <a:txBody>
                    <a:bodyPr/>
                    <a:lstStyle/>
                    <a:p>
                      <a:r>
                        <a:rPr lang="mi-NZ" dirty="0"/>
                        <a:t>Heritage NZ consultation</a:t>
                      </a:r>
                      <a:endParaRPr lang="en-NZ" dirty="0"/>
                    </a:p>
                  </a:txBody>
                  <a:tcPr/>
                </a:tc>
                <a:tc>
                  <a:txBody>
                    <a:bodyPr/>
                    <a:lstStyle/>
                    <a:p>
                      <a:r>
                        <a:rPr lang="mi-NZ" dirty="0"/>
                        <a:t>N/A</a:t>
                      </a:r>
                      <a:endParaRPr lang="en-NZ" dirty="0"/>
                    </a:p>
                  </a:txBody>
                  <a:tcPr/>
                </a:tc>
                <a:extLst>
                  <a:ext uri="{0D108BD9-81ED-4DB2-BD59-A6C34878D82A}">
                    <a16:rowId xmlns:a16="http://schemas.microsoft.com/office/drawing/2014/main" val="3041696326"/>
                  </a:ext>
                </a:extLst>
              </a:tr>
              <a:tr h="370840">
                <a:tc>
                  <a:txBody>
                    <a:bodyPr/>
                    <a:lstStyle/>
                    <a:p>
                      <a:r>
                        <a:rPr lang="mi-NZ" dirty="0"/>
                        <a:t>Quantity Surveyor</a:t>
                      </a:r>
                      <a:endParaRPr lang="en-NZ" dirty="0"/>
                    </a:p>
                  </a:txBody>
                  <a:tcPr/>
                </a:tc>
                <a:tc>
                  <a:txBody>
                    <a:bodyPr/>
                    <a:lstStyle/>
                    <a:p>
                      <a:r>
                        <a:rPr lang="mi-NZ" dirty="0"/>
                        <a:t>Local council for Resource Consent (administering the Building Act and bylaws)</a:t>
                      </a:r>
                      <a:endParaRPr lang="en-NZ" dirty="0"/>
                    </a:p>
                  </a:txBody>
                  <a:tcPr/>
                </a:tc>
                <a:tc>
                  <a:txBody>
                    <a:bodyPr/>
                    <a:lstStyle/>
                    <a:p>
                      <a:r>
                        <a:rPr lang="mi-NZ" dirty="0"/>
                        <a:t>May be triggered</a:t>
                      </a:r>
                      <a:endParaRPr lang="en-NZ" dirty="0"/>
                    </a:p>
                  </a:txBody>
                  <a:tcPr/>
                </a:tc>
                <a:extLst>
                  <a:ext uri="{0D108BD9-81ED-4DB2-BD59-A6C34878D82A}">
                    <a16:rowId xmlns:a16="http://schemas.microsoft.com/office/drawing/2014/main" val="1252801310"/>
                  </a:ext>
                </a:extLst>
              </a:tr>
              <a:tr h="370840">
                <a:tc>
                  <a:txBody>
                    <a:bodyPr/>
                    <a:lstStyle/>
                    <a:p>
                      <a:r>
                        <a:rPr lang="mi-NZ" dirty="0"/>
                        <a:t>Fire Consultant</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212952571"/>
                  </a:ext>
                </a:extLst>
              </a:tr>
              <a:tr h="370840">
                <a:tc>
                  <a:txBody>
                    <a:bodyPr/>
                    <a:lstStyle/>
                    <a:p>
                      <a:r>
                        <a:rPr lang="mi-NZ" dirty="0"/>
                        <a:t>Geotech engineer</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145510971"/>
                  </a:ext>
                </a:extLst>
              </a:tr>
              <a:tr h="370840">
                <a:tc>
                  <a:txBody>
                    <a:bodyPr/>
                    <a:lstStyle/>
                    <a:p>
                      <a:r>
                        <a:rPr lang="mi-NZ" dirty="0"/>
                        <a:t>Strategic Plan</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504558086"/>
                  </a:ext>
                </a:extLst>
              </a:tr>
              <a:tr h="370840">
                <a:tc>
                  <a:txBody>
                    <a:bodyPr/>
                    <a:lstStyle/>
                    <a:p>
                      <a:r>
                        <a:rPr lang="mi-NZ" dirty="0"/>
                        <a:t>Local iwi consultation</a:t>
                      </a:r>
                      <a:endParaRPr lang="en-NZ" dirty="0"/>
                    </a:p>
                  </a:txBody>
                  <a:tcPr/>
                </a:tc>
                <a:tc>
                  <a:txBody>
                    <a:bodyPr/>
                    <a:lstStyle/>
                    <a:p>
                      <a:endParaRPr lang="en-NZ" dirty="0"/>
                    </a:p>
                  </a:txBody>
                  <a:tcPr/>
                </a:tc>
                <a:tc>
                  <a:txBody>
                    <a:bodyPr/>
                    <a:lstStyle/>
                    <a:p>
                      <a:endParaRPr lang="en-NZ" dirty="0"/>
                    </a:p>
                  </a:txBody>
                  <a:tcPr/>
                </a:tc>
                <a:extLst>
                  <a:ext uri="{0D108BD9-81ED-4DB2-BD59-A6C34878D82A}">
                    <a16:rowId xmlns:a16="http://schemas.microsoft.com/office/drawing/2014/main" val="284350351"/>
                  </a:ext>
                </a:extLst>
              </a:tr>
            </a:tbl>
          </a:graphicData>
        </a:graphic>
      </p:graphicFrame>
      <p:sp>
        <p:nvSpPr>
          <p:cNvPr id="4" name="Slide Number Placeholder 3">
            <a:extLst>
              <a:ext uri="{FF2B5EF4-FFF2-40B4-BE49-F238E27FC236}">
                <a16:creationId xmlns:a16="http://schemas.microsoft.com/office/drawing/2014/main" id="{D2FB81E0-E265-4673-AFE0-FAB032C8B9C4}"/>
              </a:ext>
            </a:extLst>
          </p:cNvPr>
          <p:cNvSpPr>
            <a:spLocks noGrp="1"/>
          </p:cNvSpPr>
          <p:nvPr>
            <p:ph type="sldNum" sz="quarter" idx="12"/>
          </p:nvPr>
        </p:nvSpPr>
        <p:spPr/>
        <p:txBody>
          <a:bodyPr/>
          <a:lstStyle/>
          <a:p>
            <a:fld id="{A7B37317-5730-47F1-B7FE-A237834E48C9}" type="slidenum">
              <a:rPr lang="en-NZ" smtClean="0"/>
              <a:t>6</a:t>
            </a:fld>
            <a:endParaRPr lang="en-NZ" dirty="0"/>
          </a:p>
        </p:txBody>
      </p:sp>
    </p:spTree>
    <p:extLst>
      <p:ext uri="{BB962C8B-B14F-4D97-AF65-F5344CB8AC3E}">
        <p14:creationId xmlns:p14="http://schemas.microsoft.com/office/powerpoint/2010/main" val="414240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F8C8-D3ED-411D-AB32-0F1FC1C08B84}"/>
              </a:ext>
            </a:extLst>
          </p:cNvPr>
          <p:cNvSpPr>
            <a:spLocks noGrp="1"/>
          </p:cNvSpPr>
          <p:nvPr>
            <p:ph type="title"/>
          </p:nvPr>
        </p:nvSpPr>
        <p:spPr/>
        <p:txBody>
          <a:bodyPr/>
          <a:lstStyle/>
          <a:p>
            <a:r>
              <a:rPr lang="mi-NZ" dirty="0"/>
              <a:t>Christchurch Basilica</a:t>
            </a:r>
            <a:endParaRPr lang="en-NZ" dirty="0"/>
          </a:p>
        </p:txBody>
      </p:sp>
      <p:sp>
        <p:nvSpPr>
          <p:cNvPr id="4" name="Slide Number Placeholder 3">
            <a:extLst>
              <a:ext uri="{FF2B5EF4-FFF2-40B4-BE49-F238E27FC236}">
                <a16:creationId xmlns:a16="http://schemas.microsoft.com/office/drawing/2014/main" id="{0164873A-6987-42EC-BDEE-97A1D478E0F8}"/>
              </a:ext>
            </a:extLst>
          </p:cNvPr>
          <p:cNvSpPr>
            <a:spLocks noGrp="1"/>
          </p:cNvSpPr>
          <p:nvPr>
            <p:ph type="sldNum" sz="quarter" idx="12"/>
          </p:nvPr>
        </p:nvSpPr>
        <p:spPr/>
        <p:txBody>
          <a:bodyPr/>
          <a:lstStyle/>
          <a:p>
            <a:fld id="{A7B37317-5730-47F1-B7FE-A237834E48C9}" type="slidenum">
              <a:rPr lang="en-NZ" smtClean="0"/>
              <a:t>7</a:t>
            </a:fld>
            <a:endParaRPr lang="en-NZ" dirty="0"/>
          </a:p>
        </p:txBody>
      </p:sp>
      <p:pic>
        <p:nvPicPr>
          <p:cNvPr id="1028" name="Picture 4" descr="Christchurch Catholic Basilica deconstruction: &amp;amp;#39;The building is very  dangerous&amp;amp;#39; | RNZ News">
            <a:extLst>
              <a:ext uri="{FF2B5EF4-FFF2-40B4-BE49-F238E27FC236}">
                <a16:creationId xmlns:a16="http://schemas.microsoft.com/office/drawing/2014/main" id="{2100FBB8-16A7-4398-AB2B-BCB229A01A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25907" y="2061303"/>
            <a:ext cx="7456276" cy="466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19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5FC-EF11-45AC-B111-31881C017220}"/>
              </a:ext>
            </a:extLst>
          </p:cNvPr>
          <p:cNvSpPr>
            <a:spLocks noGrp="1"/>
          </p:cNvSpPr>
          <p:nvPr>
            <p:ph type="title"/>
          </p:nvPr>
        </p:nvSpPr>
        <p:spPr/>
        <p:txBody>
          <a:bodyPr/>
          <a:lstStyle/>
          <a:p>
            <a:r>
              <a:rPr lang="mi-NZ" dirty="0"/>
              <a:t>2.  Consent</a:t>
            </a:r>
            <a:endParaRPr lang="en-NZ" dirty="0"/>
          </a:p>
        </p:txBody>
      </p:sp>
      <p:graphicFrame>
        <p:nvGraphicFramePr>
          <p:cNvPr id="5" name="Table 5">
            <a:extLst>
              <a:ext uri="{FF2B5EF4-FFF2-40B4-BE49-F238E27FC236}">
                <a16:creationId xmlns:a16="http://schemas.microsoft.com/office/drawing/2014/main" id="{1DC9E112-A585-4E6F-BC88-58E491DDFB9D}"/>
              </a:ext>
            </a:extLst>
          </p:cNvPr>
          <p:cNvGraphicFramePr>
            <a:graphicFrameLocks noGrp="1"/>
          </p:cNvGraphicFramePr>
          <p:nvPr>
            <p:ph idx="1"/>
            <p:extLst>
              <p:ext uri="{D42A27DB-BD31-4B8C-83A1-F6EECF244321}">
                <p14:modId xmlns:p14="http://schemas.microsoft.com/office/powerpoint/2010/main" val="3118322907"/>
              </p:ext>
            </p:extLst>
          </p:nvPr>
        </p:nvGraphicFramePr>
        <p:xfrm>
          <a:off x="1328738" y="2319338"/>
          <a:ext cx="10241692" cy="2123440"/>
        </p:xfrm>
        <a:graphic>
          <a:graphicData uri="http://schemas.openxmlformats.org/drawingml/2006/table">
            <a:tbl>
              <a:tblPr firstRow="1" bandRow="1">
                <a:tableStyleId>{5C22544A-7EE6-4342-B048-85BDC9FD1C3A}</a:tableStyleId>
              </a:tblPr>
              <a:tblGrid>
                <a:gridCol w="4024312">
                  <a:extLst>
                    <a:ext uri="{9D8B030D-6E8A-4147-A177-3AD203B41FA5}">
                      <a16:colId xmlns:a16="http://schemas.microsoft.com/office/drawing/2014/main" val="3166522849"/>
                    </a:ext>
                  </a:extLst>
                </a:gridCol>
                <a:gridCol w="4705350">
                  <a:extLst>
                    <a:ext uri="{9D8B030D-6E8A-4147-A177-3AD203B41FA5}">
                      <a16:colId xmlns:a16="http://schemas.microsoft.com/office/drawing/2014/main" val="2780584194"/>
                    </a:ext>
                  </a:extLst>
                </a:gridCol>
                <a:gridCol w="1512030">
                  <a:extLst>
                    <a:ext uri="{9D8B030D-6E8A-4147-A177-3AD203B41FA5}">
                      <a16:colId xmlns:a16="http://schemas.microsoft.com/office/drawing/2014/main" val="2316496490"/>
                    </a:ext>
                  </a:extLst>
                </a:gridCol>
              </a:tblGrid>
              <a:tr h="370840">
                <a:tc>
                  <a:txBody>
                    <a:bodyPr/>
                    <a:lstStyle/>
                    <a:p>
                      <a:r>
                        <a:rPr lang="mi-NZ" dirty="0"/>
                        <a:t>Best practice (church process)</a:t>
                      </a:r>
                      <a:endParaRPr lang="en-NZ" dirty="0"/>
                    </a:p>
                  </a:txBody>
                  <a:tcPr/>
                </a:tc>
                <a:tc>
                  <a:txBody>
                    <a:bodyPr/>
                    <a:lstStyle/>
                    <a:p>
                      <a:r>
                        <a:rPr lang="mi-NZ" dirty="0"/>
                        <a:t>Governmental compliance</a:t>
                      </a:r>
                      <a:endParaRPr lang="en-NZ" dirty="0"/>
                    </a:p>
                  </a:txBody>
                  <a:tcPr/>
                </a:tc>
                <a:tc>
                  <a:txBody>
                    <a:bodyPr/>
                    <a:lstStyle/>
                    <a:p>
                      <a:r>
                        <a:rPr lang="mi-NZ" dirty="0"/>
                        <a:t>Costs</a:t>
                      </a:r>
                      <a:endParaRPr lang="en-NZ" dirty="0"/>
                    </a:p>
                  </a:txBody>
                  <a:tcPr/>
                </a:tc>
                <a:extLst>
                  <a:ext uri="{0D108BD9-81ED-4DB2-BD59-A6C34878D82A}">
                    <a16:rowId xmlns:a16="http://schemas.microsoft.com/office/drawing/2014/main" val="1151562930"/>
                  </a:ext>
                </a:extLst>
              </a:tr>
              <a:tr h="370840">
                <a:tc>
                  <a:txBody>
                    <a:bodyPr/>
                    <a:lstStyle/>
                    <a:p>
                      <a:r>
                        <a:rPr lang="mi-NZ" dirty="0"/>
                        <a:t>Heritage Architect (liaising with Heritage NZ)</a:t>
                      </a:r>
                      <a:endParaRPr lang="en-NZ" dirty="0"/>
                    </a:p>
                  </a:txBody>
                  <a:tcPr/>
                </a:tc>
                <a:tc>
                  <a:txBody>
                    <a:bodyPr/>
                    <a:lstStyle/>
                    <a:p>
                      <a:r>
                        <a:rPr lang="mi-NZ" dirty="0"/>
                        <a:t>Local council for building consent (District Plan, and Building Act 2004)</a:t>
                      </a:r>
                      <a:endParaRPr lang="en-NZ" dirty="0"/>
                    </a:p>
                  </a:txBody>
                  <a:tcPr/>
                </a:tc>
                <a:tc>
                  <a:txBody>
                    <a:bodyPr/>
                    <a:lstStyle/>
                    <a:p>
                      <a:r>
                        <a:rPr lang="mi-NZ" dirty="0"/>
                        <a:t>Lodgement</a:t>
                      </a:r>
                      <a:endParaRPr lang="en-NZ" dirty="0"/>
                    </a:p>
                  </a:txBody>
                  <a:tcPr/>
                </a:tc>
                <a:extLst>
                  <a:ext uri="{0D108BD9-81ED-4DB2-BD59-A6C34878D82A}">
                    <a16:rowId xmlns:a16="http://schemas.microsoft.com/office/drawing/2014/main" val="1135622963"/>
                  </a:ext>
                </a:extLst>
              </a:tr>
              <a:tr h="370840">
                <a:tc>
                  <a:txBody>
                    <a:bodyPr/>
                    <a:lstStyle/>
                    <a:p>
                      <a:r>
                        <a:rPr lang="mi-NZ" dirty="0"/>
                        <a:t>Archaelogical consultant</a:t>
                      </a:r>
                      <a:endParaRPr lang="en-N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txBody>
                  <a:tcPr/>
                </a:tc>
                <a:tc>
                  <a:txBody>
                    <a:bodyPr/>
                    <a:lstStyle/>
                    <a:p>
                      <a:endParaRPr lang="en-NZ" dirty="0"/>
                    </a:p>
                  </a:txBody>
                  <a:tcPr/>
                </a:tc>
                <a:extLst>
                  <a:ext uri="{0D108BD9-81ED-4DB2-BD59-A6C34878D82A}">
                    <a16:rowId xmlns:a16="http://schemas.microsoft.com/office/drawing/2014/main" val="3041696326"/>
                  </a:ext>
                </a:extLst>
              </a:tr>
              <a:tr h="370840">
                <a:tc>
                  <a:txBody>
                    <a:bodyPr/>
                    <a:lstStyle/>
                    <a:p>
                      <a:r>
                        <a:rPr lang="mi-NZ" dirty="0"/>
                        <a:t>Invite tenders (indicative costings)</a:t>
                      </a:r>
                      <a:endParaRPr lang="en-N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Health and Safety at Work Act 2015</a:t>
                      </a:r>
                      <a:endParaRPr lang="en-NZ" dirty="0"/>
                    </a:p>
                  </a:txBody>
                  <a:tcPr/>
                </a:tc>
                <a:tc>
                  <a:txBody>
                    <a:bodyPr/>
                    <a:lstStyle/>
                    <a:p>
                      <a:endParaRPr lang="en-NZ" dirty="0"/>
                    </a:p>
                  </a:txBody>
                  <a:tcPr/>
                </a:tc>
                <a:extLst>
                  <a:ext uri="{0D108BD9-81ED-4DB2-BD59-A6C34878D82A}">
                    <a16:rowId xmlns:a16="http://schemas.microsoft.com/office/drawing/2014/main" val="2818018364"/>
                  </a:ext>
                </a:extLst>
              </a:tr>
              <a:tr h="370840">
                <a:tc>
                  <a:txBody>
                    <a:bodyPr/>
                    <a:lstStyle/>
                    <a:p>
                      <a:endParaRPr lang="en-N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Asbestos Refurbishment/Demolition Survey</a:t>
                      </a:r>
                      <a:endParaRPr lang="en-NZ" dirty="0"/>
                    </a:p>
                  </a:txBody>
                  <a:tcPr/>
                </a:tc>
                <a:tc>
                  <a:txBody>
                    <a:bodyPr/>
                    <a:lstStyle/>
                    <a:p>
                      <a:endParaRPr lang="en-NZ" dirty="0"/>
                    </a:p>
                  </a:txBody>
                  <a:tcPr/>
                </a:tc>
                <a:extLst>
                  <a:ext uri="{0D108BD9-81ED-4DB2-BD59-A6C34878D82A}">
                    <a16:rowId xmlns:a16="http://schemas.microsoft.com/office/drawing/2014/main" val="4280678123"/>
                  </a:ext>
                </a:extLst>
              </a:tr>
            </a:tbl>
          </a:graphicData>
        </a:graphic>
      </p:graphicFrame>
      <p:sp>
        <p:nvSpPr>
          <p:cNvPr id="4" name="Slide Number Placeholder 3">
            <a:extLst>
              <a:ext uri="{FF2B5EF4-FFF2-40B4-BE49-F238E27FC236}">
                <a16:creationId xmlns:a16="http://schemas.microsoft.com/office/drawing/2014/main" id="{D2FB81E0-E265-4673-AFE0-FAB032C8B9C4}"/>
              </a:ext>
            </a:extLst>
          </p:cNvPr>
          <p:cNvSpPr>
            <a:spLocks noGrp="1"/>
          </p:cNvSpPr>
          <p:nvPr>
            <p:ph type="sldNum" sz="quarter" idx="12"/>
          </p:nvPr>
        </p:nvSpPr>
        <p:spPr/>
        <p:txBody>
          <a:bodyPr/>
          <a:lstStyle/>
          <a:p>
            <a:fld id="{A7B37317-5730-47F1-B7FE-A237834E48C9}" type="slidenum">
              <a:rPr lang="en-NZ" smtClean="0"/>
              <a:t>8</a:t>
            </a:fld>
            <a:endParaRPr lang="en-NZ" dirty="0"/>
          </a:p>
        </p:txBody>
      </p:sp>
    </p:spTree>
    <p:extLst>
      <p:ext uri="{BB962C8B-B14F-4D97-AF65-F5344CB8AC3E}">
        <p14:creationId xmlns:p14="http://schemas.microsoft.com/office/powerpoint/2010/main" val="151867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A230-2972-44E7-BF70-40E3652AC755}"/>
              </a:ext>
            </a:extLst>
          </p:cNvPr>
          <p:cNvSpPr>
            <a:spLocks noGrp="1"/>
          </p:cNvSpPr>
          <p:nvPr>
            <p:ph type="title"/>
          </p:nvPr>
        </p:nvSpPr>
        <p:spPr/>
        <p:txBody>
          <a:bodyPr/>
          <a:lstStyle/>
          <a:p>
            <a:r>
              <a:rPr lang="mi-NZ" dirty="0"/>
              <a:t>Construction projects</a:t>
            </a:r>
            <a:endParaRPr lang="en-NZ" dirty="0"/>
          </a:p>
        </p:txBody>
      </p:sp>
      <p:pic>
        <p:nvPicPr>
          <p:cNvPr id="6" name="Content Placeholder 5">
            <a:extLst>
              <a:ext uri="{FF2B5EF4-FFF2-40B4-BE49-F238E27FC236}">
                <a16:creationId xmlns:a16="http://schemas.microsoft.com/office/drawing/2014/main" id="{27D7D58A-1FA7-4EB5-BBD8-E1E8149E7FAB}"/>
              </a:ext>
            </a:extLst>
          </p:cNvPr>
          <p:cNvPicPr>
            <a:picLocks noGrp="1" noChangeAspect="1"/>
          </p:cNvPicPr>
          <p:nvPr>
            <p:ph idx="1"/>
          </p:nvPr>
        </p:nvPicPr>
        <p:blipFill>
          <a:blip r:embed="rId3"/>
          <a:stretch>
            <a:fillRect/>
          </a:stretch>
        </p:blipFill>
        <p:spPr>
          <a:xfrm>
            <a:off x="2171701" y="2272059"/>
            <a:ext cx="8890430" cy="4714374"/>
          </a:xfrm>
        </p:spPr>
      </p:pic>
      <p:sp>
        <p:nvSpPr>
          <p:cNvPr id="4" name="Slide Number Placeholder 3">
            <a:extLst>
              <a:ext uri="{FF2B5EF4-FFF2-40B4-BE49-F238E27FC236}">
                <a16:creationId xmlns:a16="http://schemas.microsoft.com/office/drawing/2014/main" id="{088218CD-3C1E-4E5B-BDDC-5C85E720414B}"/>
              </a:ext>
            </a:extLst>
          </p:cNvPr>
          <p:cNvSpPr>
            <a:spLocks noGrp="1"/>
          </p:cNvSpPr>
          <p:nvPr>
            <p:ph type="sldNum" sz="quarter" idx="12"/>
          </p:nvPr>
        </p:nvSpPr>
        <p:spPr/>
        <p:txBody>
          <a:bodyPr/>
          <a:lstStyle/>
          <a:p>
            <a:fld id="{A7B37317-5730-47F1-B7FE-A237834E48C9}" type="slidenum">
              <a:rPr lang="en-NZ" smtClean="0"/>
              <a:t>9</a:t>
            </a:fld>
            <a:endParaRPr lang="en-NZ" dirty="0"/>
          </a:p>
        </p:txBody>
      </p:sp>
      <p:sp>
        <p:nvSpPr>
          <p:cNvPr id="7" name="Rectangle 6">
            <a:extLst>
              <a:ext uri="{FF2B5EF4-FFF2-40B4-BE49-F238E27FC236}">
                <a16:creationId xmlns:a16="http://schemas.microsoft.com/office/drawing/2014/main" id="{1206DED7-3A6B-4107-BCD9-1F0B0D30209E}"/>
              </a:ext>
            </a:extLst>
          </p:cNvPr>
          <p:cNvSpPr/>
          <p:nvPr/>
        </p:nvSpPr>
        <p:spPr>
          <a:xfrm>
            <a:off x="5791200" y="2381249"/>
            <a:ext cx="2019300" cy="574661"/>
          </a:xfrm>
          <a:prstGeom prst="rect">
            <a:avLst/>
          </a:prstGeom>
          <a:solidFill>
            <a:srgbClr val="F89E53"/>
          </a:solidFill>
          <a:ln>
            <a:solidFill>
              <a:srgbClr val="F89E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2000" b="1" dirty="0">
                <a:solidFill>
                  <a:schemeClr val="bg1"/>
                </a:solidFill>
              </a:rPr>
              <a:t>ORGANISATIONS</a:t>
            </a:r>
            <a:endParaRPr lang="en-NZ" sz="2000" b="1" dirty="0">
              <a:solidFill>
                <a:schemeClr val="bg1"/>
              </a:solidFill>
            </a:endParaRPr>
          </a:p>
        </p:txBody>
      </p:sp>
    </p:spTree>
    <p:extLst>
      <p:ext uri="{BB962C8B-B14F-4D97-AF65-F5344CB8AC3E}">
        <p14:creationId xmlns:p14="http://schemas.microsoft.com/office/powerpoint/2010/main" val="1697498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5068</TotalTime>
  <Words>2156</Words>
  <Application>Microsoft Office PowerPoint</Application>
  <PresentationFormat>Widescreen</PresentationFormat>
  <Paragraphs>366</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Arial</vt:lpstr>
      <vt:lpstr>Calibri</vt:lpstr>
      <vt:lpstr>Calibri Light</vt:lpstr>
      <vt:lpstr>Courier New</vt:lpstr>
      <vt:lpstr>Fira Sans Regular</vt:lpstr>
      <vt:lpstr>Gustan Light</vt:lpstr>
      <vt:lpstr>Proxima Nova Lt</vt:lpstr>
      <vt:lpstr>Symbol</vt:lpstr>
      <vt:lpstr>Verdana</vt:lpstr>
      <vt:lpstr>Wingdings</vt:lpstr>
      <vt:lpstr>Office Theme</vt:lpstr>
      <vt:lpstr>Compliance</vt:lpstr>
      <vt:lpstr>Use the Q&amp;A option to ask any questions</vt:lpstr>
      <vt:lpstr>Building Management Compliance Webinar agenda</vt:lpstr>
      <vt:lpstr>Governing bodies</vt:lpstr>
      <vt:lpstr>Building Stages</vt:lpstr>
      <vt:lpstr>1.  Concept</vt:lpstr>
      <vt:lpstr>Christchurch Basilica</vt:lpstr>
      <vt:lpstr>2.  Consent</vt:lpstr>
      <vt:lpstr>Construction projects</vt:lpstr>
      <vt:lpstr>3.  Tender/Award Contracts</vt:lpstr>
      <vt:lpstr>4.  Commence</vt:lpstr>
      <vt:lpstr>5.  In-progress/variations</vt:lpstr>
      <vt:lpstr>PowerPoint Presentation</vt:lpstr>
      <vt:lpstr>6.  Practical Completion</vt:lpstr>
      <vt:lpstr>7.  Defects Liability Period</vt:lpstr>
      <vt:lpstr>Ongoing (Residential)</vt:lpstr>
      <vt:lpstr>Gas Incidents</vt:lpstr>
      <vt:lpstr>Ongoing (Non-residential)</vt:lpstr>
      <vt:lpstr>Building warrant of fitness</vt:lpstr>
      <vt:lpstr>Systems as per Building Act 2004</vt:lpstr>
      <vt:lpstr>Compliance Schedule</vt:lpstr>
      <vt:lpstr>Specified System</vt:lpstr>
      <vt:lpstr>Form 12A</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Connexional Offerings to assist with with Health and Safety</dc:title>
  <dc:creator>Trudy Downes</dc:creator>
  <cp:lastModifiedBy>Trudy Downes</cp:lastModifiedBy>
  <cp:revision>185</cp:revision>
  <cp:lastPrinted>2022-01-25T23:47:12Z</cp:lastPrinted>
  <dcterms:created xsi:type="dcterms:W3CDTF">2019-03-27T00:57:08Z</dcterms:created>
  <dcterms:modified xsi:type="dcterms:W3CDTF">2022-03-08T02:00:43Z</dcterms:modified>
</cp:coreProperties>
</file>