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2"/>
  </p:notesMasterIdLst>
  <p:sldIdLst>
    <p:sldId id="256" r:id="rId2"/>
    <p:sldId id="259" r:id="rId3"/>
    <p:sldId id="262" r:id="rId4"/>
    <p:sldId id="260" r:id="rId5"/>
    <p:sldId id="258" r:id="rId6"/>
    <p:sldId id="265" r:id="rId7"/>
    <p:sldId id="261" r:id="rId8"/>
    <p:sldId id="266" r:id="rId9"/>
    <p:sldId id="263" r:id="rId10"/>
    <p:sldId id="264" r:id="rId11"/>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007" autoAdjust="0"/>
    <p:restoredTop sz="93676" autoAdjust="0"/>
  </p:normalViewPr>
  <p:slideViewPr>
    <p:cSldViewPr snapToGrid="0">
      <p:cViewPr varScale="1">
        <p:scale>
          <a:sx n="108" d="100"/>
          <a:sy n="108" d="100"/>
        </p:scale>
        <p:origin x="111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12" y="-78"/>
      </p:cViewPr>
      <p:guideLst>
        <p:guide orient="horz" pos="31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DF479078-9E3E-427D-9D63-022106BA619E}" type="datetimeFigureOut">
              <a:rPr lang="en-NZ" smtClean="0"/>
              <a:t>21/03/2022</a:t>
            </a:fld>
            <a:endParaRPr lang="en-NZ"/>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AE0A343E-A536-4CC6-85B0-B04760FDE547}" type="slidenum">
              <a:rPr lang="en-NZ" smtClean="0"/>
              <a:t>‹#›</a:t>
            </a:fld>
            <a:endParaRPr lang="en-NZ"/>
          </a:p>
        </p:txBody>
      </p:sp>
    </p:spTree>
    <p:extLst>
      <p:ext uri="{BB962C8B-B14F-4D97-AF65-F5344CB8AC3E}">
        <p14:creationId xmlns:p14="http://schemas.microsoft.com/office/powerpoint/2010/main" val="181115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pc.int/updates/blog/2022/03/covid-19-pacific-community-updat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pc.int/updates/blog/2022/03/covid-19-pacific-community-upd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raising funds for the women and children in Palestine over the last two years with </a:t>
            </a:r>
            <a:r>
              <a:rPr lang="en-US" dirty="0"/>
              <a:t>Christian World </a:t>
            </a:r>
            <a:r>
              <a:rPr lang="en-US" dirty="0" smtClean="0"/>
              <a:t>Service.  It has been a difficult time for many people.  Thank you for praying for the work we do together – especially for Syrian and Palestinian refugees</a:t>
            </a:r>
            <a:r>
              <a:rPr lang="en-US" dirty="0"/>
              <a:t> </a:t>
            </a:r>
            <a:r>
              <a:rPr lang="en-US" dirty="0" smtClean="0"/>
              <a:t>and sharing the task of caring for people in need.</a:t>
            </a:r>
          </a:p>
          <a:p>
            <a:endParaRPr lang="en-US" dirty="0" smtClean="0"/>
          </a:p>
          <a:p>
            <a:r>
              <a:rPr lang="en-NZ" dirty="0" smtClean="0"/>
              <a:t>Over the last two years, the Special Project raised $26,785 for Palestine.  Your donations mean more women can earn the extra income that helps them to do a little more than survive.  In Jordan these mothers (above) are pickling beetroot, cauliflower, potatoes, kohlrabi and other vegetables with salt, a little sugar and water before preserving them.  The women make bags and food items to sell at the market in Amman as well as attend classes on issues like gender.</a:t>
            </a:r>
          </a:p>
          <a:p>
            <a:endParaRPr lang="en-NZ" dirty="0"/>
          </a:p>
          <a:p>
            <a:r>
              <a:rPr lang="en-NZ" dirty="0" smtClean="0"/>
              <a:t>The economic crisis in Lebanon affects most people.  There are three hours of electricity a day except for the Palestinian camps where there is only one unless people can run their own generator.  DSPR Lebanon has moved into smaller premises where they continue to support education programmes for all ages.</a:t>
            </a:r>
          </a:p>
          <a:p>
            <a:endParaRPr lang="en-NZ" dirty="0"/>
          </a:p>
          <a:p>
            <a:r>
              <a:rPr lang="en-NZ" dirty="0" smtClean="0"/>
              <a:t>March 15 was the eleventh anniversary of the Syrian uprising that is recognised as the beginning of the conflict.  Neighbouring countries are hosting 5.7 million refugees, many of whom want to return but it is not yet safe.  Your gifts are giving them hope and community – thank you!</a:t>
            </a:r>
            <a:endParaRPr lang="en-US" dirty="0" smtClean="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1</a:t>
            </a:fld>
            <a:endParaRPr lang="en-NZ"/>
          </a:p>
        </p:txBody>
      </p:sp>
    </p:spTree>
    <p:extLst>
      <p:ext uri="{BB962C8B-B14F-4D97-AF65-F5344CB8AC3E}">
        <p14:creationId xmlns:p14="http://schemas.microsoft.com/office/powerpoint/2010/main" val="137517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Murray Overton started as the National Director last year.  He looks forward to meeting you in the months and years ahead.  Please pass on his message to your group:</a:t>
            </a:r>
          </a:p>
          <a:p>
            <a:endParaRPr lang="en-NZ" dirty="0"/>
          </a:p>
          <a:p>
            <a:r>
              <a:rPr lang="en-NZ" dirty="0" smtClean="0"/>
              <a:t>“Thank </a:t>
            </a:r>
            <a:r>
              <a:rPr lang="en-NZ" dirty="0"/>
              <a:t>you for supporting the work of Christian World Service each year in the Special Project. We truly appreciate your interest in the work taking place overseas, and the wonderful way you work to assist others through the funds you raise. </a:t>
            </a:r>
            <a:endParaRPr lang="en-NZ" dirty="0" smtClean="0"/>
          </a:p>
          <a:p>
            <a:endParaRPr lang="en-NZ" dirty="0"/>
          </a:p>
          <a:p>
            <a:r>
              <a:rPr lang="en-NZ" dirty="0"/>
              <a:t>This year your support will make such a positive difference to individuals, families and communities in the Pacific who are struggling with the affects of </a:t>
            </a:r>
            <a:r>
              <a:rPr lang="en-NZ" dirty="0" err="1"/>
              <a:t>Covid</a:t>
            </a:r>
            <a:r>
              <a:rPr lang="en-NZ" dirty="0"/>
              <a:t> in particular. The economic impact, felt by many, is an ongoing challenge</a:t>
            </a:r>
            <a:r>
              <a:rPr lang="en-NZ" dirty="0" smtClean="0"/>
              <a:t>.</a:t>
            </a:r>
          </a:p>
          <a:p>
            <a:endParaRPr lang="en-NZ" dirty="0"/>
          </a:p>
          <a:p>
            <a:r>
              <a:rPr lang="en-NZ" dirty="0"/>
              <a:t>Thank you for partnering with us and for your ongoing interest in helping our family and neighbours in the Pacific</a:t>
            </a:r>
            <a:r>
              <a:rPr lang="en-NZ" dirty="0" smtClean="0"/>
              <a:t>.”</a:t>
            </a:r>
            <a:endParaRPr lang="en-NZ" i="1" dirty="0" smtClean="0"/>
          </a:p>
          <a:p>
            <a:endParaRPr lang="en-US" i="1" dirty="0"/>
          </a:p>
          <a:p>
            <a:r>
              <a:rPr lang="en-NZ" i="1" dirty="0" smtClean="0"/>
              <a:t>Thank you from all of us at Christian World Service.</a:t>
            </a:r>
            <a:r>
              <a:rPr lang="en-NZ" i="1" dirty="0"/>
              <a:t> </a:t>
            </a:r>
            <a:endParaRPr lang="en-NZ" dirty="0"/>
          </a:p>
          <a:p>
            <a:r>
              <a:rPr lang="en-NZ" dirty="0"/>
              <a:t> </a:t>
            </a:r>
          </a:p>
        </p:txBody>
      </p:sp>
      <p:sp>
        <p:nvSpPr>
          <p:cNvPr id="4" name="Slide Number Placeholder 3"/>
          <p:cNvSpPr>
            <a:spLocks noGrp="1"/>
          </p:cNvSpPr>
          <p:nvPr>
            <p:ph type="sldNum" sz="quarter" idx="10"/>
          </p:nvPr>
        </p:nvSpPr>
        <p:spPr/>
        <p:txBody>
          <a:bodyPr/>
          <a:lstStyle/>
          <a:p>
            <a:fld id="{AE0A343E-A536-4CC6-85B0-B04760FDE547}" type="slidenum">
              <a:rPr lang="en-NZ" smtClean="0"/>
              <a:t>10</a:t>
            </a:fld>
            <a:endParaRPr lang="en-NZ"/>
          </a:p>
        </p:txBody>
      </p:sp>
    </p:spTree>
    <p:extLst>
      <p:ext uri="{BB962C8B-B14F-4D97-AF65-F5344CB8AC3E}">
        <p14:creationId xmlns:p14="http://schemas.microsoft.com/office/powerpoint/2010/main" val="178954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focus of this year’s Special Project is the Pacific.  We are focusing on supporting family well-being.  </a:t>
            </a:r>
          </a:p>
          <a:p>
            <a:endParaRPr lang="en-NZ" dirty="0"/>
          </a:p>
          <a:p>
            <a:r>
              <a:rPr lang="en-NZ" dirty="0" smtClean="0"/>
              <a:t>During the </a:t>
            </a:r>
            <a:r>
              <a:rPr lang="en-NZ" dirty="0" err="1" smtClean="0"/>
              <a:t>Covid</a:t>
            </a:r>
            <a:r>
              <a:rPr lang="en-NZ" dirty="0" smtClean="0"/>
              <a:t> pandemic, life has become more difficult for many families, especially when their income falls.  In Fiji, the tourism industry collapsed, cutting the Gross Domestic Product by 15.7% in 2020 alone.  An industry that once employed 150,000 people directly and indirectly stopped quickly, leaving families dependent on outside help.  Rural villages could not feed all of the returning workers and many urban workers  were stuck with no land to make a garden.  Often there was little warning of lockdown and people had no money to stock up on supplies, leaving them hungry and isolated.</a:t>
            </a:r>
          </a:p>
          <a:p>
            <a:endParaRPr lang="en-NZ" dirty="0"/>
          </a:p>
          <a:p>
            <a:r>
              <a:rPr lang="en-NZ" dirty="0" smtClean="0"/>
              <a:t>Domestic and family violence increase with lockdowns and as community support becomes out of reach.  Our partners the Social Empowerment and Education Programme (SEEP) are training women’s groups to monitor and assist where they can – so far this is working.  Another partner the Pacific Conference of Churches is running training programmes for church leaders in order to protect people from harm.</a:t>
            </a:r>
            <a:endParaRPr lang="en-US" dirty="0" smtClean="0"/>
          </a:p>
          <a:p>
            <a:endParaRPr lang="en-US" dirty="0" smtClean="0"/>
          </a:p>
          <a:p>
            <a:r>
              <a:rPr lang="en-US" i="1" dirty="0" smtClean="0"/>
              <a:t>Ask: Do you have family connection s to a special place in the Pacific?  Do you know how they have managed during the pandemic?  If so, you might like to share a story.</a:t>
            </a:r>
            <a:endParaRPr lang="en-US" i="1" dirty="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2</a:t>
            </a:fld>
            <a:endParaRPr lang="en-NZ"/>
          </a:p>
        </p:txBody>
      </p:sp>
    </p:spTree>
    <p:extLst>
      <p:ext uri="{BB962C8B-B14F-4D97-AF65-F5344CB8AC3E}">
        <p14:creationId xmlns:p14="http://schemas.microsoft.com/office/powerpoint/2010/main" val="403724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Covid</a:t>
            </a:r>
            <a:r>
              <a:rPr lang="en-US" b="1" dirty="0" smtClean="0"/>
              <a:t> in the Pacific</a:t>
            </a:r>
            <a:endParaRPr lang="en-US" b="1" dirty="0"/>
          </a:p>
          <a:p>
            <a:r>
              <a:rPr lang="en-NZ" dirty="0" smtClean="0"/>
              <a:t>16 countries have reported cases and deaths due to </a:t>
            </a:r>
            <a:r>
              <a:rPr lang="en-NZ" dirty="0" err="1" smtClean="0"/>
              <a:t>Covid</a:t>
            </a:r>
            <a:r>
              <a:rPr lang="en-NZ" dirty="0" smtClean="0"/>
              <a:t>.  By mid-March, Fiji had lost the highest number of people to </a:t>
            </a:r>
            <a:r>
              <a:rPr lang="en-NZ" dirty="0" err="1" smtClean="0"/>
              <a:t>Covid</a:t>
            </a:r>
            <a:r>
              <a:rPr lang="en-NZ" dirty="0" smtClean="0"/>
              <a:t> – 834 followed by </a:t>
            </a:r>
            <a:r>
              <a:rPr lang="en-NZ" dirty="0" err="1" smtClean="0"/>
              <a:t>Maohi</a:t>
            </a:r>
            <a:r>
              <a:rPr lang="en-NZ" dirty="0" smtClean="0"/>
              <a:t> Nui (French Polynesia) where</a:t>
            </a:r>
            <a:r>
              <a:rPr lang="en-NZ" dirty="0"/>
              <a:t> </a:t>
            </a:r>
            <a:r>
              <a:rPr lang="en-NZ" dirty="0" smtClean="0"/>
              <a:t>645 have passed away.</a:t>
            </a:r>
          </a:p>
          <a:p>
            <a:endParaRPr lang="en-NZ" dirty="0"/>
          </a:p>
          <a:p>
            <a:r>
              <a:rPr lang="en-NZ" b="1" dirty="0" smtClean="0"/>
              <a:t>You can check the most recent </a:t>
            </a:r>
            <a:r>
              <a:rPr lang="en-NZ" b="1" dirty="0"/>
              <a:t>figures here: </a:t>
            </a:r>
            <a:r>
              <a:rPr lang="en-NZ" b="1" dirty="0">
                <a:hlinkClick r:id="rId3"/>
              </a:rPr>
              <a:t>https://</a:t>
            </a:r>
            <a:r>
              <a:rPr lang="en-NZ" b="1" dirty="0" smtClean="0">
                <a:hlinkClick r:id="rId3"/>
              </a:rPr>
              <a:t>www.spc.int/updates/blog/2022/03/covid-19-pacific-community-updates</a:t>
            </a:r>
            <a:endParaRPr lang="en-NZ" b="1" dirty="0" smtClean="0"/>
          </a:p>
          <a:p>
            <a:endParaRPr lang="en-NZ" dirty="0"/>
          </a:p>
          <a:p>
            <a:r>
              <a:rPr lang="en-NZ" dirty="0" smtClean="0"/>
              <a:t>Across the Pacific families have lost jobs and income from remittances has fallen.  Where they can, families have returned to traditional livelihoods but this has not always been possible.  In places like Fiji lockdowns have happened quickly giving people little time to prepare.  Health advice is not always available and sometimes people find it difficult to work out who to believe.</a:t>
            </a:r>
          </a:p>
          <a:p>
            <a:endParaRPr lang="en-NZ" dirty="0"/>
          </a:p>
          <a:p>
            <a:r>
              <a:rPr lang="en-NZ" b="1" i="1" dirty="0" smtClean="0"/>
              <a:t>Ask: </a:t>
            </a:r>
            <a:r>
              <a:rPr lang="en-NZ" i="1" dirty="0" smtClean="0"/>
              <a:t>Over the last two years what ways has Covid-19 affected the communities you are part of?  What have you found challenging?  What has been good?</a:t>
            </a:r>
          </a:p>
          <a:p>
            <a:endParaRPr lang="en-NZ" dirty="0" smtClean="0"/>
          </a:p>
          <a:p>
            <a:endParaRPr lang="en-NZ" dirty="0" smtClean="0"/>
          </a:p>
          <a:p>
            <a:endParaRPr lang="en-NZ" dirty="0"/>
          </a:p>
          <a:p>
            <a:endParaRPr lang="en-NZ" dirty="0"/>
          </a:p>
          <a:p>
            <a:endParaRPr lang="en-NZ" dirty="0"/>
          </a:p>
          <a:p>
            <a:r>
              <a:rPr lang="en-NZ" dirty="0"/>
              <a:t> </a:t>
            </a: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3</a:t>
            </a:fld>
            <a:endParaRPr lang="en-NZ"/>
          </a:p>
        </p:txBody>
      </p:sp>
    </p:spTree>
    <p:extLst>
      <p:ext uri="{BB962C8B-B14F-4D97-AF65-F5344CB8AC3E}">
        <p14:creationId xmlns:p14="http://schemas.microsoft.com/office/powerpoint/2010/main" val="22138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Starting in Fiji</a:t>
            </a:r>
          </a:p>
          <a:p>
            <a:endParaRPr lang="en-NZ" dirty="0" smtClean="0"/>
          </a:p>
          <a:p>
            <a:r>
              <a:rPr lang="en-NZ" sz="1200" kern="1200" dirty="0" smtClean="0">
                <a:solidFill>
                  <a:schemeClr val="tx1"/>
                </a:solidFill>
                <a:effectLst/>
                <a:latin typeface="+mn-lt"/>
                <a:ea typeface="+mn-ea"/>
                <a:cs typeface="+mn-cs"/>
              </a:rPr>
              <a:t>The Special Project is raising funds to continue the work of SEEP.  SEEP is now working with 48 rural villages </a:t>
            </a:r>
            <a:r>
              <a:rPr lang="en-NZ" dirty="0" smtClean="0"/>
              <a:t>on development.  Staff have kept in touch with them, often by phone, providing the latest health information on </a:t>
            </a:r>
            <a:r>
              <a:rPr lang="en-NZ" dirty="0" err="1" smtClean="0"/>
              <a:t>Covid</a:t>
            </a:r>
            <a:r>
              <a:rPr lang="en-NZ" dirty="0" smtClean="0"/>
              <a:t> and other non-communicable diseases like leptospirosis.  In addition, they have raised awareness about domestic violence.  At the time of writing, no one has had </a:t>
            </a:r>
            <a:r>
              <a:rPr lang="en-NZ" dirty="0" err="1" smtClean="0"/>
              <a:t>Covid</a:t>
            </a:r>
            <a:r>
              <a:rPr lang="en-NZ" dirty="0" smtClean="0"/>
              <a:t> or leptospirosis, and there have been zero incidents of domestic violence despite all that has happened.</a:t>
            </a:r>
          </a:p>
          <a:p>
            <a:endParaRPr lang="en-NZ" sz="1200" kern="1200" dirty="0">
              <a:solidFill>
                <a:schemeClr val="tx1"/>
              </a:solidFill>
              <a:effectLst/>
              <a:latin typeface="+mn-lt"/>
              <a:ea typeface="+mn-ea"/>
              <a:cs typeface="+mn-cs"/>
            </a:endParaRPr>
          </a:p>
          <a:p>
            <a:r>
              <a:rPr lang="en-NZ" dirty="0" smtClean="0"/>
              <a:t>SEEP has distributed emergency food rations and hygiene kits to some families stuck at home with nothing.  SEEP began with the most vulnerable senior citizens, single mothers and young people.  When they can, staff purchase food from the rural villages where they work, promoting the ‘circular economy’ which keeps money in local hands.  The government has provided some support like bus fares and food vouchers but it has not always been enough.</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0A343E-A536-4CC6-85B0-B04760FDE547}" type="slidenum">
              <a:rPr lang="en-NZ" smtClean="0"/>
              <a:t>4</a:t>
            </a:fld>
            <a:endParaRPr lang="en-NZ"/>
          </a:p>
        </p:txBody>
      </p:sp>
    </p:spTree>
    <p:extLst>
      <p:ext uri="{BB962C8B-B14F-4D97-AF65-F5344CB8AC3E}">
        <p14:creationId xmlns:p14="http://schemas.microsoft.com/office/powerpoint/2010/main" val="51775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0631" y="4716814"/>
            <a:ext cx="5486400" cy="3887986"/>
          </a:xfrm>
        </p:spPr>
        <p:txBody>
          <a:bodyPr/>
          <a:lstStyle/>
          <a:p>
            <a:r>
              <a:rPr lang="en-NZ" dirty="0"/>
              <a:t>More recently, </a:t>
            </a:r>
            <a:r>
              <a:rPr lang="en-NZ" dirty="0" smtClean="0"/>
              <a:t>SEEP has begun </a:t>
            </a:r>
            <a:r>
              <a:rPr lang="en-NZ" dirty="0"/>
              <a:t>work on helping these families to establish backyard gardens.  </a:t>
            </a:r>
            <a:r>
              <a:rPr lang="en-NZ" dirty="0" smtClean="0"/>
              <a:t>Not all families have access to land but if they can grow at least some of the food they need, their well-being will improve.  They need tools, seeds and plants to make things grow.  </a:t>
            </a:r>
          </a:p>
          <a:p>
            <a:r>
              <a:rPr lang="en-US" dirty="0"/>
              <a:t/>
            </a:r>
            <a:br>
              <a:rPr lang="en-US" dirty="0"/>
            </a:br>
            <a:r>
              <a:rPr lang="en-US" dirty="0" smtClean="0"/>
              <a:t>SEEP is running a new Livelihood Hand-up Project to set up small cooperatives in 15 rural villages and informal settlements.  It will train five women who are struggling more than most, to set up and run a community canteen.  The canteen will supply basic food items and it is hoped the canteens will become self-funding.</a:t>
            </a:r>
            <a:endParaRPr lang="en-NZ" dirty="0"/>
          </a:p>
          <a:p>
            <a:endParaRPr lang="en-NZ" dirty="0" smtClean="0"/>
          </a:p>
          <a:p>
            <a:r>
              <a:rPr lang="en-NZ" dirty="0" smtClean="0"/>
              <a:t>According to the most recent data from the Asian Development Bank, 29.9% of Fijians lived below the poverty line.</a:t>
            </a:r>
          </a:p>
          <a:p>
            <a:endParaRPr lang="en-NZ" dirty="0"/>
          </a:p>
          <a:p>
            <a:r>
              <a:rPr lang="en-NZ" dirty="0" smtClean="0"/>
              <a:t>People </a:t>
            </a:r>
            <a:r>
              <a:rPr lang="en-NZ" dirty="0"/>
              <a:t>are being vaccinated but the economy will take much longer to recover.</a:t>
            </a:r>
          </a:p>
          <a:p>
            <a:endParaRPr lang="en-NZ" dirty="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5</a:t>
            </a:fld>
            <a:endParaRPr lang="en-NZ"/>
          </a:p>
        </p:txBody>
      </p:sp>
    </p:spTree>
    <p:extLst>
      <p:ext uri="{BB962C8B-B14F-4D97-AF65-F5344CB8AC3E}">
        <p14:creationId xmlns:p14="http://schemas.microsoft.com/office/powerpoint/2010/main" val="157821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Another way SEEP is assisting the most vulnerable people is through Go Organic, its gardening programme.  They promote family well-being by passing on gardening skills and the need for healthy eating to new generations. If families can grow at least some of their own food, they have more security.  Gardening can relieve tension and foster family and community life.</a:t>
            </a:r>
          </a:p>
          <a:p>
            <a:endParaRPr lang="en-US" dirty="0"/>
          </a:p>
          <a:p>
            <a:endParaRPr lang="en-NZ" dirty="0" smtClean="0"/>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6</a:t>
            </a:fld>
            <a:endParaRPr lang="en-NZ"/>
          </a:p>
        </p:txBody>
      </p:sp>
    </p:spTree>
    <p:extLst>
      <p:ext uri="{BB962C8B-B14F-4D97-AF65-F5344CB8AC3E}">
        <p14:creationId xmlns:p14="http://schemas.microsoft.com/office/powerpoint/2010/main" val="259592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1233488"/>
            <a:ext cx="5924550" cy="3333750"/>
          </a:xfrm>
        </p:spPr>
      </p:sp>
      <p:sp>
        <p:nvSpPr>
          <p:cNvPr id="3" name="Notes Placeholder 2"/>
          <p:cNvSpPr>
            <a:spLocks noGrp="1"/>
          </p:cNvSpPr>
          <p:nvPr>
            <p:ph type="body" idx="1"/>
          </p:nvPr>
        </p:nvSpPr>
        <p:spPr/>
        <p:txBody>
          <a:bodyPr/>
          <a:lstStyle/>
          <a:p>
            <a:r>
              <a:rPr lang="en-NZ" dirty="0" smtClean="0"/>
              <a:t>The eruption of </a:t>
            </a:r>
            <a:r>
              <a:rPr lang="en-NZ" dirty="0" err="1" smtClean="0"/>
              <a:t>Hunga</a:t>
            </a:r>
            <a:r>
              <a:rPr lang="en-NZ" dirty="0" smtClean="0"/>
              <a:t> Tonga-</a:t>
            </a:r>
            <a:r>
              <a:rPr lang="en-NZ" dirty="0" err="1" smtClean="0"/>
              <a:t>Hunga</a:t>
            </a:r>
            <a:r>
              <a:rPr lang="en-NZ" dirty="0" smtClean="0"/>
              <a:t> </a:t>
            </a:r>
            <a:r>
              <a:rPr lang="en-NZ" dirty="0" err="1" smtClean="0"/>
              <a:t>Ha’apai</a:t>
            </a:r>
            <a:r>
              <a:rPr lang="en-NZ" dirty="0" smtClean="0"/>
              <a:t> volcano in January was a sudden reminder of how vulnerable the Pacific is to natural disasters.  Tongans have shown great strength in their response.  Unfortunately, </a:t>
            </a:r>
            <a:r>
              <a:rPr lang="en-NZ" dirty="0" err="1" smtClean="0"/>
              <a:t>Covid</a:t>
            </a:r>
            <a:r>
              <a:rPr lang="en-NZ" dirty="0" smtClean="0"/>
              <a:t> has now entered the country and first deaths have been recorded.</a:t>
            </a:r>
          </a:p>
          <a:p>
            <a:endParaRPr lang="en-NZ" dirty="0"/>
          </a:p>
          <a:p>
            <a:r>
              <a:rPr lang="en-NZ" dirty="0" smtClean="0"/>
              <a:t>The recovery from the eruption will be slower and the added health pressures from </a:t>
            </a:r>
            <a:r>
              <a:rPr lang="en-NZ" dirty="0" err="1" smtClean="0"/>
              <a:t>Covid</a:t>
            </a:r>
            <a:r>
              <a:rPr lang="en-NZ" dirty="0" smtClean="0"/>
              <a:t> are a great worry.  The Special Project may also assist families in Samoa, Tonga, the Solomon Islands or other Pacific nations struggling to deal with the effects of </a:t>
            </a:r>
            <a:r>
              <a:rPr lang="en-NZ" dirty="0" err="1" smtClean="0"/>
              <a:t>Covid</a:t>
            </a:r>
            <a:r>
              <a:rPr lang="en-NZ" dirty="0"/>
              <a:t>.</a:t>
            </a:r>
            <a:r>
              <a:rPr lang="en-NZ" dirty="0" smtClean="0"/>
              <a: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7</a:t>
            </a:fld>
            <a:endParaRPr lang="en-NZ"/>
          </a:p>
        </p:txBody>
      </p:sp>
    </p:spTree>
    <p:extLst>
      <p:ext uri="{BB962C8B-B14F-4D97-AF65-F5344CB8AC3E}">
        <p14:creationId xmlns:p14="http://schemas.microsoft.com/office/powerpoint/2010/main" val="156997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smtClean="0"/>
              <a:t>Here is a map from the Pacific Community showing the spread of </a:t>
            </a:r>
            <a:r>
              <a:rPr lang="en-NZ" dirty="0" err="1" smtClean="0"/>
              <a:t>Covid</a:t>
            </a:r>
            <a:r>
              <a:rPr lang="en-NZ" dirty="0" smtClean="0"/>
              <a:t> in the Pacific on a specific day.  You may like to replace it with the most recent version.  You </a:t>
            </a:r>
            <a:r>
              <a:rPr lang="en-NZ" dirty="0"/>
              <a:t>can download </a:t>
            </a:r>
            <a:r>
              <a:rPr lang="en-NZ" dirty="0" smtClean="0"/>
              <a:t>the most recent version here</a:t>
            </a:r>
            <a:r>
              <a:rPr lang="en-NZ" dirty="0"/>
              <a:t>: </a:t>
            </a:r>
            <a:r>
              <a:rPr lang="en-NZ" dirty="0">
                <a:hlinkClick r:id="rId3"/>
              </a:rPr>
              <a:t>https://</a:t>
            </a:r>
            <a:r>
              <a:rPr lang="en-NZ" dirty="0" smtClean="0">
                <a:hlinkClick r:id="rId3"/>
              </a:rPr>
              <a:t>www.spc.int/updates/blog/2022/03/covid-19-pacific-community-updates</a:t>
            </a:r>
            <a:endParaRPr lang="en-NZ" dirty="0" smtClean="0"/>
          </a:p>
          <a:p>
            <a:endParaRPr lang="en-NZ" i="1" dirty="0"/>
          </a:p>
          <a:p>
            <a:r>
              <a:rPr lang="en-US" i="1" dirty="0" smtClean="0"/>
              <a:t>There is a statistical table reporting on each country underneath the map on the page.</a:t>
            </a:r>
            <a:endParaRPr lang="en-NZ" i="1" dirty="0" smtClean="0"/>
          </a:p>
          <a:p>
            <a:endParaRPr lang="en-NZ" i="1" dirty="0"/>
          </a:p>
          <a:p>
            <a:r>
              <a:rPr lang="en-NZ" i="1" dirty="0" smtClean="0"/>
              <a:t>If you hover over each country you can find more information.</a:t>
            </a:r>
            <a:endParaRPr lang="en-NZ" i="1" dirty="0"/>
          </a:p>
        </p:txBody>
      </p:sp>
      <p:sp>
        <p:nvSpPr>
          <p:cNvPr id="4" name="Slide Number Placeholder 3"/>
          <p:cNvSpPr>
            <a:spLocks noGrp="1"/>
          </p:cNvSpPr>
          <p:nvPr>
            <p:ph type="sldNum" sz="quarter" idx="10"/>
          </p:nvPr>
        </p:nvSpPr>
        <p:spPr/>
        <p:txBody>
          <a:bodyPr/>
          <a:lstStyle/>
          <a:p>
            <a:fld id="{AE0A343E-A536-4CC6-85B0-B04760FDE547}" type="slidenum">
              <a:rPr lang="en-NZ" smtClean="0"/>
              <a:t>8</a:t>
            </a:fld>
            <a:endParaRPr lang="en-NZ"/>
          </a:p>
        </p:txBody>
      </p:sp>
    </p:spTree>
    <p:extLst>
      <p:ext uri="{BB962C8B-B14F-4D97-AF65-F5344CB8AC3E}">
        <p14:creationId xmlns:p14="http://schemas.microsoft.com/office/powerpoint/2010/main" val="1231679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Reweaving the Ecological Mat is a new project of the </a:t>
            </a:r>
            <a:r>
              <a:rPr lang="en-NZ" dirty="0"/>
              <a:t>Pacific Conference of Churches and the Pacific Theological College.  </a:t>
            </a:r>
            <a:r>
              <a:rPr lang="en-NZ" dirty="0" smtClean="0"/>
              <a:t>P</a:t>
            </a:r>
            <a:r>
              <a:rPr lang="en-NZ" dirty="0"/>
              <a:t>acific leaders want to rewrite the narrative, building on indigenous knowledge and understandings of well-being that have been at the heart of Pacific communities.  They say that the dominant economic model is built on exploitation and extraction.  As </a:t>
            </a:r>
            <a:r>
              <a:rPr lang="en-NZ" dirty="0" smtClean="0"/>
              <a:t>indigenous </a:t>
            </a:r>
            <a:r>
              <a:rPr lang="en-NZ" dirty="0"/>
              <a:t>people they carry the responsibility to protect the land, forest and </a:t>
            </a:r>
            <a:r>
              <a:rPr lang="en-NZ" dirty="0" smtClean="0"/>
              <a:t>sea. </a:t>
            </a:r>
            <a:r>
              <a:rPr lang="en-NZ" dirty="0" err="1"/>
              <a:t>Covid</a:t>
            </a:r>
            <a:r>
              <a:rPr lang="en-NZ" dirty="0"/>
              <a:t> and climate change are causing harm to the environment and to the community.</a:t>
            </a:r>
            <a:endParaRPr lang="en-NZ" dirty="0" smtClean="0"/>
          </a:p>
          <a:p>
            <a:endParaRPr lang="en-NZ" dirty="0" smtClean="0"/>
          </a:p>
          <a:p>
            <a:r>
              <a:rPr lang="en-NZ" dirty="0" smtClean="0"/>
              <a:t>For them the </a:t>
            </a:r>
            <a:r>
              <a:rPr lang="en-NZ" dirty="0" err="1" smtClean="0"/>
              <a:t>Covid</a:t>
            </a:r>
            <a:r>
              <a:rPr lang="en-NZ" dirty="0" smtClean="0"/>
              <a:t> pandemic shows the need </a:t>
            </a:r>
            <a:r>
              <a:rPr lang="en-NZ" dirty="0"/>
              <a:t>to reset the </a:t>
            </a:r>
            <a:r>
              <a:rPr lang="en-NZ" dirty="0" smtClean="0"/>
              <a:t>story about life in the Pacific. They </a:t>
            </a:r>
            <a:r>
              <a:rPr lang="en-NZ" dirty="0"/>
              <a:t>are advocating a new model that will sustain the land, the ocean and people for the future.</a:t>
            </a:r>
          </a:p>
          <a:p>
            <a:endParaRPr lang="en-NZ" dirty="0"/>
          </a:p>
          <a:p>
            <a:r>
              <a:rPr lang="en-NZ" dirty="0" err="1" smtClean="0"/>
              <a:t>Iemima</a:t>
            </a:r>
            <a:r>
              <a:rPr lang="en-NZ" dirty="0" smtClean="0"/>
              <a:t> (</a:t>
            </a:r>
            <a:r>
              <a:rPr lang="en-NZ" i="1" dirty="0" smtClean="0"/>
              <a:t>pictured above</a:t>
            </a:r>
            <a:r>
              <a:rPr lang="en-NZ" dirty="0" smtClean="0"/>
              <a:t>), originally from Samoa, works as an Ecumenical Enabler with the Pacific Conference of Churches.  Last year she attended the United Nations Climate Change talks – COP 26 (Council of Parties) – in Glasgow.  Standing alongside a handful of Pacific representatives , she advocated for climate justice.  </a:t>
            </a:r>
            <a:endParaRPr lang="en-NZ" dirty="0"/>
          </a:p>
          <a:p>
            <a:endParaRPr lang="en-NZ" dirty="0"/>
          </a:p>
          <a:p>
            <a:r>
              <a:rPr lang="en-NZ" b="1" i="1" dirty="0" smtClean="0"/>
              <a:t>Ask: </a:t>
            </a:r>
            <a:r>
              <a:rPr lang="en-NZ" i="1" dirty="0" smtClean="0"/>
              <a:t>Thinking about the Pacific Ocean –sometimes called the blue continent – what could you do to protect our shared future?</a:t>
            </a:r>
            <a:endParaRPr lang="en-NZ" i="1" dirty="0"/>
          </a:p>
          <a:p>
            <a:r>
              <a:rPr lang="en-NZ" i="1" dirty="0"/>
              <a:t> </a:t>
            </a:r>
          </a:p>
          <a:p>
            <a:endParaRPr lang="en-NZ" dirty="0"/>
          </a:p>
        </p:txBody>
      </p:sp>
      <p:sp>
        <p:nvSpPr>
          <p:cNvPr id="4" name="Slide Number Placeholder 3"/>
          <p:cNvSpPr>
            <a:spLocks noGrp="1"/>
          </p:cNvSpPr>
          <p:nvPr>
            <p:ph type="sldNum" sz="quarter" idx="10"/>
          </p:nvPr>
        </p:nvSpPr>
        <p:spPr/>
        <p:txBody>
          <a:bodyPr/>
          <a:lstStyle/>
          <a:p>
            <a:fld id="{AE0A343E-A536-4CC6-85B0-B04760FDE547}" type="slidenum">
              <a:rPr lang="en-NZ" smtClean="0"/>
              <a:t>9</a:t>
            </a:fld>
            <a:endParaRPr lang="en-NZ"/>
          </a:p>
        </p:txBody>
      </p:sp>
    </p:spTree>
    <p:extLst>
      <p:ext uri="{BB962C8B-B14F-4D97-AF65-F5344CB8AC3E}">
        <p14:creationId xmlns:p14="http://schemas.microsoft.com/office/powerpoint/2010/main" val="406116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51364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B0088A-C8D0-4920-A5A2-37CCE3A4A4E3}" type="datetimeFigureOut">
              <a:rPr lang="en-NZ" smtClean="0"/>
              <a:t>21/03/2022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61824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72867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470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53529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96875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195542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16645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80036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41351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4815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B0088A-C8D0-4920-A5A2-37CCE3A4A4E3}" type="datetimeFigureOut">
              <a:rPr lang="en-NZ" smtClean="0"/>
              <a:t>21/03/2022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80511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B0088A-C8D0-4920-A5A2-37CCE3A4A4E3}" type="datetimeFigureOut">
              <a:rPr lang="en-NZ" smtClean="0"/>
              <a:t>21/03/2022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73385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0881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356120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5B0088A-C8D0-4920-A5A2-37CCE3A4A4E3}" type="datetimeFigureOut">
              <a:rPr lang="en-NZ" smtClean="0"/>
              <a:t>21/03/2022</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33747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B0088A-C8D0-4920-A5A2-37CCE3A4A4E3}" type="datetimeFigureOut">
              <a:rPr lang="en-NZ" smtClean="0"/>
              <a:t>21/03/2022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5D61949-638B-444A-A5C4-F1C9D2C973E2}" type="slidenum">
              <a:rPr lang="en-NZ" smtClean="0"/>
              <a:t>‹#›</a:t>
            </a:fld>
            <a:endParaRPr lang="en-NZ"/>
          </a:p>
        </p:txBody>
      </p:sp>
    </p:spTree>
    <p:extLst>
      <p:ext uri="{BB962C8B-B14F-4D97-AF65-F5344CB8AC3E}">
        <p14:creationId xmlns:p14="http://schemas.microsoft.com/office/powerpoint/2010/main" val="25797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B0088A-C8D0-4920-A5A2-37CCE3A4A4E3}" type="datetimeFigureOut">
              <a:rPr lang="en-NZ" smtClean="0"/>
              <a:t>21/03/2022</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D61949-638B-444A-A5C4-F1C9D2C973E2}" type="slidenum">
              <a:rPr lang="en-NZ" smtClean="0"/>
              <a:t>‹#›</a:t>
            </a:fld>
            <a:endParaRPr lang="en-NZ"/>
          </a:p>
        </p:txBody>
      </p:sp>
    </p:spTree>
    <p:extLst>
      <p:ext uri="{BB962C8B-B14F-4D97-AF65-F5344CB8AC3E}">
        <p14:creationId xmlns:p14="http://schemas.microsoft.com/office/powerpoint/2010/main" val="145902484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www.spc.int/updates/blog/2022/03/covid-19-pacific-community-updat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27634" y="1735348"/>
            <a:ext cx="3564366" cy="5122652"/>
          </a:xfrm>
        </p:spPr>
        <p:txBody>
          <a:bodyPr/>
          <a:lstStyle/>
          <a:p>
            <a:r>
              <a:rPr lang="en-US" sz="3200" b="1" dirty="0" smtClean="0">
                <a:latin typeface="Arial" panose="020B0604020202020204" pitchFamily="34" charset="0"/>
                <a:cs typeface="Arial" panose="020B0604020202020204" pitchFamily="34" charset="0"/>
              </a:rPr>
              <a:t>Report Back</a:t>
            </a: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Special Project </a:t>
            </a:r>
          </a:p>
          <a:p>
            <a:endParaRPr lang="en-US" sz="12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2020-22 Palestine</a:t>
            </a: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119286" y="5397694"/>
            <a:ext cx="2883244" cy="1184338"/>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250" y="201999"/>
            <a:ext cx="3038475" cy="11906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396" y="1392624"/>
            <a:ext cx="7984295" cy="4457898"/>
          </a:xfrm>
          <a:prstGeom prst="rect">
            <a:avLst/>
          </a:prstGeom>
        </p:spPr>
      </p:pic>
    </p:spTree>
    <p:extLst>
      <p:ext uri="{BB962C8B-B14F-4D97-AF65-F5344CB8AC3E}">
        <p14:creationId xmlns:p14="http://schemas.microsoft.com/office/powerpoint/2010/main" val="4261917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sp>
        <p:nvSpPr>
          <p:cNvPr id="6" name="Rectangle 5"/>
          <p:cNvSpPr/>
          <p:nvPr/>
        </p:nvSpPr>
        <p:spPr>
          <a:xfrm>
            <a:off x="8622705" y="1546790"/>
            <a:ext cx="3315770" cy="2419124"/>
          </a:xfrm>
          <a:prstGeom prst="rect">
            <a:avLst/>
          </a:prstGeom>
        </p:spPr>
        <p:txBody>
          <a:bodyPr wrap="square">
            <a:spAutoFit/>
          </a:bodyPr>
          <a:lstStyle/>
          <a:p>
            <a:pPr lvl="0" algn="r">
              <a:spcBef>
                <a:spcPct val="20000"/>
              </a:spcBef>
            </a:pPr>
            <a:endParaRPr lang="en-US" sz="2800" b="1" dirty="0">
              <a:solidFill>
                <a:srgbClr val="303030">
                  <a:lumMod val="60000"/>
                  <a:lumOff val="40000"/>
                </a:srgbClr>
              </a:solidFill>
              <a:latin typeface="Arial" panose="020B0604020202020204" pitchFamily="34" charset="0"/>
              <a:cs typeface="Arial" panose="020B0604020202020204" pitchFamily="34" charset="0"/>
            </a:endParaRPr>
          </a:p>
          <a:p>
            <a:pPr lvl="0" algn="r">
              <a:spcBef>
                <a:spcPct val="20000"/>
              </a:spcBef>
            </a:pPr>
            <a:r>
              <a:rPr lang="en-US" sz="2800" b="1" dirty="0" smtClean="0">
                <a:solidFill>
                  <a:srgbClr val="303030">
                    <a:lumMod val="60000"/>
                    <a:lumOff val="40000"/>
                  </a:srgbClr>
                </a:solidFill>
                <a:latin typeface="Arial" panose="020B0604020202020204" pitchFamily="34" charset="0"/>
                <a:cs typeface="Arial" panose="020B0604020202020204" pitchFamily="34" charset="0"/>
              </a:rPr>
              <a:t>Thank you for supporting the Special Project</a:t>
            </a:r>
            <a:endParaRPr lang="en-US" sz="2800" b="1" dirty="0">
              <a:solidFill>
                <a:srgbClr val="303030">
                  <a:lumMod val="60000"/>
                  <a:lumOff val="40000"/>
                </a:srgbClr>
              </a:solidFill>
              <a:latin typeface="Arial" panose="020B0604020202020204" pitchFamily="34" charset="0"/>
              <a:cs typeface="Arial" panose="020B0604020202020204" pitchFamily="34" charset="0"/>
            </a:endParaRPr>
          </a:p>
          <a:p>
            <a:pPr lvl="0" algn="r">
              <a:spcBef>
                <a:spcPct val="20000"/>
              </a:spcBef>
            </a:pPr>
            <a:r>
              <a:rPr lang="en-US" sz="2800" b="1" dirty="0" smtClean="0">
                <a:solidFill>
                  <a:srgbClr val="303030">
                    <a:lumMod val="60000"/>
                    <a:lumOff val="40000"/>
                  </a:srgbClr>
                </a:solidFill>
                <a:latin typeface="Arial" panose="020B0604020202020204" pitchFamily="34" charset="0"/>
                <a:cs typeface="Arial" panose="020B0604020202020204" pitchFamily="34" charset="0"/>
              </a:rPr>
              <a:t>2022</a:t>
            </a:r>
            <a:endParaRPr lang="en-US" sz="2800" b="1" dirty="0">
              <a:solidFill>
                <a:srgbClr val="303030">
                  <a:lumMod val="60000"/>
                  <a:lumOff val="40000"/>
                </a:srgb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385" y="875316"/>
            <a:ext cx="5865962" cy="5107367"/>
          </a:xfrm>
          <a:prstGeom prst="rect">
            <a:avLst/>
          </a:prstGeom>
        </p:spPr>
      </p:pic>
    </p:spTree>
    <p:extLst>
      <p:ext uri="{BB962C8B-B14F-4D97-AF65-F5344CB8AC3E}">
        <p14:creationId xmlns:p14="http://schemas.microsoft.com/office/powerpoint/2010/main" val="357163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pPr algn="ctr"/>
            <a:endParaRPr lang="en-US" sz="2800" b="1" dirty="0" smtClean="0">
              <a:latin typeface="Arial" panose="020B0604020202020204" pitchFamily="34" charset="0"/>
              <a:cs typeface="Arial" panose="020B0604020202020204" pitchFamily="34" charset="0"/>
            </a:endParaRPr>
          </a:p>
          <a:p>
            <a:pPr algn="r"/>
            <a:r>
              <a:rPr lang="en-US" sz="2800" b="1" dirty="0" smtClean="0">
                <a:latin typeface="Arial" panose="020B0604020202020204" pitchFamily="34" charset="0"/>
                <a:cs typeface="Arial" panose="020B0604020202020204" pitchFamily="34" charset="0"/>
              </a:rPr>
              <a:t>Promoting family well-being in </a:t>
            </a:r>
            <a:r>
              <a:rPr lang="en-US" sz="2800" b="1" dirty="0" err="1" smtClean="0">
                <a:latin typeface="Arial" panose="020B0604020202020204" pitchFamily="34" charset="0"/>
                <a:cs typeface="Arial" panose="020B0604020202020204" pitchFamily="34" charset="0"/>
              </a:rPr>
              <a:t>covid</a:t>
            </a:r>
            <a:r>
              <a:rPr lang="en-US" sz="2800" b="1" dirty="0" smtClean="0">
                <a:latin typeface="Arial" panose="020B0604020202020204" pitchFamily="34" charset="0"/>
                <a:cs typeface="Arial" panose="020B0604020202020204" pitchFamily="34" charset="0"/>
              </a:rPr>
              <a:t> times</a:t>
            </a:r>
          </a:p>
          <a:p>
            <a:pPr algn="r"/>
            <a:endParaRPr lang="en-US" sz="2800" b="1" dirty="0" smtClean="0">
              <a:latin typeface="Arial" panose="020B0604020202020204" pitchFamily="34" charset="0"/>
              <a:cs typeface="Arial" panose="020B0604020202020204" pitchFamily="34" charset="0"/>
            </a:endParaRPr>
          </a:p>
          <a:p>
            <a:pPr algn="r"/>
            <a:r>
              <a:rPr lang="en-US" sz="2800" b="1" dirty="0" smtClean="0">
                <a:latin typeface="Arial" panose="020B0604020202020204" pitchFamily="34" charset="0"/>
                <a:cs typeface="Arial" panose="020B0604020202020204" pitchFamily="34" charset="0"/>
              </a:rPr>
              <a:t>2022</a:t>
            </a: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71021"/>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02" y="895865"/>
            <a:ext cx="7853666" cy="5241324"/>
          </a:xfrm>
          <a:prstGeom prst="rect">
            <a:avLst/>
          </a:prstGeom>
        </p:spPr>
      </p:pic>
    </p:spTree>
    <p:extLst>
      <p:ext uri="{BB962C8B-B14F-4D97-AF65-F5344CB8AC3E}">
        <p14:creationId xmlns:p14="http://schemas.microsoft.com/office/powerpoint/2010/main" val="141385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95" y="1233615"/>
            <a:ext cx="8350156" cy="4697627"/>
          </a:xfrm>
          <a:prstGeom prst="rect">
            <a:avLst/>
          </a:prstGeom>
        </p:spPr>
      </p:pic>
    </p:spTree>
    <p:extLst>
      <p:ext uri="{BB962C8B-B14F-4D97-AF65-F5344CB8AC3E}">
        <p14:creationId xmlns:p14="http://schemas.microsoft.com/office/powerpoint/2010/main" val="246519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665"/>
            <a:ext cx="5143500" cy="6858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4948" y="1749939"/>
            <a:ext cx="2667372" cy="3553321"/>
          </a:xfrm>
          <a:prstGeom prst="rect">
            <a:avLst/>
          </a:prstGeom>
        </p:spPr>
      </p:pic>
    </p:spTree>
    <p:extLst>
      <p:ext uri="{BB962C8B-B14F-4D97-AF65-F5344CB8AC3E}">
        <p14:creationId xmlns:p14="http://schemas.microsoft.com/office/powerpoint/2010/main" val="3824377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254" y="956917"/>
            <a:ext cx="6906859" cy="5150374"/>
          </a:xfrm>
          <a:prstGeom prst="rect">
            <a:avLst/>
          </a:prstGeom>
        </p:spPr>
      </p:pic>
    </p:spTree>
    <p:extLst>
      <p:ext uri="{BB962C8B-B14F-4D97-AF65-F5344CB8AC3E}">
        <p14:creationId xmlns:p14="http://schemas.microsoft.com/office/powerpoint/2010/main" val="98903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980" y="44264"/>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921" y="477795"/>
            <a:ext cx="3257653" cy="592300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8546" y="1781463"/>
            <a:ext cx="5579762" cy="3138616"/>
          </a:xfrm>
          <a:prstGeom prst="rect">
            <a:avLst/>
          </a:prstGeom>
        </p:spPr>
      </p:pic>
    </p:spTree>
    <p:extLst>
      <p:ext uri="{BB962C8B-B14F-4D97-AF65-F5344CB8AC3E}">
        <p14:creationId xmlns:p14="http://schemas.microsoft.com/office/powerpoint/2010/main" val="66357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854" y="407861"/>
            <a:ext cx="6861470" cy="6001177"/>
          </a:xfrm>
          <a:prstGeom prst="rect">
            <a:avLst/>
          </a:prstGeom>
        </p:spPr>
      </p:pic>
    </p:spTree>
    <p:extLst>
      <p:ext uri="{BB962C8B-B14F-4D97-AF65-F5344CB8AC3E}">
        <p14:creationId xmlns:p14="http://schemas.microsoft.com/office/powerpoint/2010/main" val="63217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34" y="731174"/>
            <a:ext cx="11716954" cy="5745552"/>
          </a:xfrm>
          <a:prstGeom prst="rect">
            <a:avLst/>
          </a:prstGeom>
        </p:spPr>
      </p:pic>
    </p:spTree>
    <p:extLst>
      <p:ext uri="{BB962C8B-B14F-4D97-AF65-F5344CB8AC3E}">
        <p14:creationId xmlns:p14="http://schemas.microsoft.com/office/powerpoint/2010/main" val="43530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51980" y="0"/>
            <a:ext cx="2840020" cy="6858000"/>
          </a:xfrm>
        </p:spPr>
        <p:txBody>
          <a:bodyPr/>
          <a:lstStyle/>
          <a:p>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grpSp>
        <p:nvGrpSpPr>
          <p:cNvPr id="13" name="Group 12"/>
          <p:cNvGrpSpPr/>
          <p:nvPr/>
        </p:nvGrpSpPr>
        <p:grpSpPr>
          <a:xfrm>
            <a:off x="9351980" y="5542157"/>
            <a:ext cx="2840020" cy="1315843"/>
            <a:chOff x="9835118" y="5876544"/>
            <a:chExt cx="2356882" cy="9814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118" y="5876544"/>
              <a:ext cx="1058433" cy="9814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52" y="5876544"/>
              <a:ext cx="1298448" cy="981456"/>
            </a:xfrm>
            <a:prstGeom prst="rect">
              <a:avLst/>
            </a:prstGeom>
          </p:spPr>
        </p:pic>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6212" y="0"/>
            <a:ext cx="2845788" cy="111512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816" y="953342"/>
            <a:ext cx="5603957" cy="5616440"/>
          </a:xfrm>
          <a:prstGeom prst="rect">
            <a:avLst/>
          </a:prstGeom>
        </p:spPr>
      </p:pic>
    </p:spTree>
    <p:extLst>
      <p:ext uri="{BB962C8B-B14F-4D97-AF65-F5344CB8AC3E}">
        <p14:creationId xmlns:p14="http://schemas.microsoft.com/office/powerpoint/2010/main" val="1187458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1783</TotalTime>
  <Words>1493</Words>
  <Application>Microsoft Office PowerPoint</Application>
  <PresentationFormat>Custom</PresentationFormat>
  <Paragraphs>116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Southey</dc:creator>
  <cp:lastModifiedBy>Gillian</cp:lastModifiedBy>
  <cp:revision>110</cp:revision>
  <cp:lastPrinted>2018-10-26T19:29:54Z</cp:lastPrinted>
  <dcterms:created xsi:type="dcterms:W3CDTF">2016-07-19T23:39:19Z</dcterms:created>
  <dcterms:modified xsi:type="dcterms:W3CDTF">2022-03-21T04:12:02Z</dcterms:modified>
</cp:coreProperties>
</file>