
<file path=[Content_Types].xml><?xml version="1.0" encoding="utf-8"?>
<Types xmlns="http://schemas.openxmlformats.org/package/2006/content-types">
  <Default Extension="mp3" ContentType="audio/mpeg"/>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7"/>
  </p:notesMasterIdLst>
  <p:sldIdLst>
    <p:sldId id="256" r:id="rId5"/>
    <p:sldId id="260" r:id="rId6"/>
    <p:sldId id="261" r:id="rId7"/>
    <p:sldId id="262" r:id="rId8"/>
    <p:sldId id="272" r:id="rId9"/>
    <p:sldId id="273" r:id="rId10"/>
    <p:sldId id="274" r:id="rId11"/>
    <p:sldId id="275" r:id="rId12"/>
    <p:sldId id="276" r:id="rId13"/>
    <p:sldId id="277" r:id="rId14"/>
    <p:sldId id="278"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CC"/>
    <a:srgbClr val="336699"/>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4" autoAdjust="0"/>
    <p:restoredTop sz="94153" autoAdjust="0"/>
  </p:normalViewPr>
  <p:slideViewPr>
    <p:cSldViewPr snapToGrid="0">
      <p:cViewPr varScale="1">
        <p:scale>
          <a:sx n="92" d="100"/>
          <a:sy n="92" d="100"/>
        </p:scale>
        <p:origin x="106"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C0E26-4127-4D0A-9C67-D35C11CD71C2}" type="datetimeFigureOut">
              <a:rPr lang="en-NZ" smtClean="0"/>
              <a:t>3/02/2022</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174E2-9DAA-4813-80EA-A2B28F37D7F8}" type="slidenum">
              <a:rPr lang="en-NZ" smtClean="0"/>
              <a:t>‹#›</a:t>
            </a:fld>
            <a:endParaRPr lang="en-NZ"/>
          </a:p>
        </p:txBody>
      </p:sp>
    </p:spTree>
    <p:extLst>
      <p:ext uri="{BB962C8B-B14F-4D97-AF65-F5344CB8AC3E}">
        <p14:creationId xmlns:p14="http://schemas.microsoft.com/office/powerpoint/2010/main" val="687556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DB174E2-9DAA-4813-80EA-A2B28F37D7F8}" type="slidenum">
              <a:rPr lang="en-NZ" smtClean="0"/>
              <a:t>12</a:t>
            </a:fld>
            <a:endParaRPr lang="en-NZ"/>
          </a:p>
        </p:txBody>
      </p:sp>
    </p:spTree>
    <p:extLst>
      <p:ext uri="{BB962C8B-B14F-4D97-AF65-F5344CB8AC3E}">
        <p14:creationId xmlns:p14="http://schemas.microsoft.com/office/powerpoint/2010/main" val="3541839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C2134C-1EE8-4756-8010-274A9EA19945}" type="datetimeFigureOut">
              <a:rPr lang="en-NZ" smtClean="0"/>
              <a:t>3/02/2022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3E10D66-88C1-4360-A77D-F9679E6BD413}" type="slidenum">
              <a:rPr lang="en-NZ" smtClean="0"/>
              <a:t>‹#›</a:t>
            </a:fld>
            <a:endParaRPr lang="en-NZ"/>
          </a:p>
        </p:txBody>
      </p:sp>
    </p:spTree>
    <p:extLst>
      <p:ext uri="{BB962C8B-B14F-4D97-AF65-F5344CB8AC3E}">
        <p14:creationId xmlns:p14="http://schemas.microsoft.com/office/powerpoint/2010/main" val="2409702511"/>
      </p:ext>
    </p:extLst>
  </p:cSld>
  <p:clrMapOvr>
    <a:masterClrMapping/>
  </p:clrMapOvr>
  <mc:AlternateContent xmlns:mc="http://schemas.openxmlformats.org/markup-compatibility/2006" xmlns:p14="http://schemas.microsoft.com/office/powerpoint/2010/main">
    <mc:Choice Requires="p14">
      <p:transition spd="slow" p14:dur="2750" advClick="0" advTm="16000"/>
    </mc:Choice>
    <mc:Fallback xmlns="">
      <p:transition spd="slow" advClick="0" advTm="16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C2134C-1EE8-4756-8010-274A9EA19945}" type="datetimeFigureOut">
              <a:rPr lang="en-NZ" smtClean="0"/>
              <a:t>3/02/2022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3E10D66-88C1-4360-A77D-F9679E6BD413}" type="slidenum">
              <a:rPr lang="en-NZ" smtClean="0"/>
              <a:t>‹#›</a:t>
            </a:fld>
            <a:endParaRPr lang="en-NZ"/>
          </a:p>
        </p:txBody>
      </p:sp>
    </p:spTree>
    <p:extLst>
      <p:ext uri="{BB962C8B-B14F-4D97-AF65-F5344CB8AC3E}">
        <p14:creationId xmlns:p14="http://schemas.microsoft.com/office/powerpoint/2010/main" val="2007299810"/>
      </p:ext>
    </p:extLst>
  </p:cSld>
  <p:clrMapOvr>
    <a:masterClrMapping/>
  </p:clrMapOvr>
  <mc:AlternateContent xmlns:mc="http://schemas.openxmlformats.org/markup-compatibility/2006" xmlns:p14="http://schemas.microsoft.com/office/powerpoint/2010/main">
    <mc:Choice Requires="p14">
      <p:transition spd="slow" p14:dur="2750" advClick="0" advTm="16000"/>
    </mc:Choice>
    <mc:Fallback xmlns="">
      <p:transition spd="slow" advClick="0" advTm="16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C2134C-1EE8-4756-8010-274A9EA19945}" type="datetimeFigureOut">
              <a:rPr lang="en-NZ" smtClean="0"/>
              <a:t>3/02/2022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3E10D66-88C1-4360-A77D-F9679E6BD413}" type="slidenum">
              <a:rPr lang="en-NZ" smtClean="0"/>
              <a:t>‹#›</a:t>
            </a:fld>
            <a:endParaRPr lang="en-NZ"/>
          </a:p>
        </p:txBody>
      </p:sp>
    </p:spTree>
    <p:extLst>
      <p:ext uri="{BB962C8B-B14F-4D97-AF65-F5344CB8AC3E}">
        <p14:creationId xmlns:p14="http://schemas.microsoft.com/office/powerpoint/2010/main" val="3297577035"/>
      </p:ext>
    </p:extLst>
  </p:cSld>
  <p:clrMapOvr>
    <a:masterClrMapping/>
  </p:clrMapOvr>
  <mc:AlternateContent xmlns:mc="http://schemas.openxmlformats.org/markup-compatibility/2006" xmlns:p14="http://schemas.microsoft.com/office/powerpoint/2010/main">
    <mc:Choice Requires="p14">
      <p:transition spd="slow" p14:dur="2750" advClick="0" advTm="16000"/>
    </mc:Choice>
    <mc:Fallback xmlns="">
      <p:transition spd="slow" advClick="0" advTm="16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C2134C-1EE8-4756-8010-274A9EA19945}" type="datetimeFigureOut">
              <a:rPr lang="en-NZ" smtClean="0"/>
              <a:t>3/02/2022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3E10D66-88C1-4360-A77D-F9679E6BD413}" type="slidenum">
              <a:rPr lang="en-NZ" smtClean="0"/>
              <a:t>‹#›</a:t>
            </a:fld>
            <a:endParaRPr lang="en-NZ"/>
          </a:p>
        </p:txBody>
      </p:sp>
    </p:spTree>
    <p:extLst>
      <p:ext uri="{BB962C8B-B14F-4D97-AF65-F5344CB8AC3E}">
        <p14:creationId xmlns:p14="http://schemas.microsoft.com/office/powerpoint/2010/main" val="2788762131"/>
      </p:ext>
    </p:extLst>
  </p:cSld>
  <p:clrMapOvr>
    <a:masterClrMapping/>
  </p:clrMapOvr>
  <mc:AlternateContent xmlns:mc="http://schemas.openxmlformats.org/markup-compatibility/2006" xmlns:p14="http://schemas.microsoft.com/office/powerpoint/2010/main">
    <mc:Choice Requires="p14">
      <p:transition spd="slow" p14:dur="2750" advClick="0" advTm="16000"/>
    </mc:Choice>
    <mc:Fallback xmlns="">
      <p:transition spd="slow" advClick="0" advTm="16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C2134C-1EE8-4756-8010-274A9EA19945}" type="datetimeFigureOut">
              <a:rPr lang="en-NZ" smtClean="0"/>
              <a:t>3/02/2022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3E10D66-88C1-4360-A77D-F9679E6BD413}" type="slidenum">
              <a:rPr lang="en-NZ" smtClean="0"/>
              <a:t>‹#›</a:t>
            </a:fld>
            <a:endParaRPr lang="en-NZ"/>
          </a:p>
        </p:txBody>
      </p:sp>
    </p:spTree>
    <p:extLst>
      <p:ext uri="{BB962C8B-B14F-4D97-AF65-F5344CB8AC3E}">
        <p14:creationId xmlns:p14="http://schemas.microsoft.com/office/powerpoint/2010/main" val="2123832321"/>
      </p:ext>
    </p:extLst>
  </p:cSld>
  <p:clrMapOvr>
    <a:masterClrMapping/>
  </p:clrMapOvr>
  <mc:AlternateContent xmlns:mc="http://schemas.openxmlformats.org/markup-compatibility/2006" xmlns:p14="http://schemas.microsoft.com/office/powerpoint/2010/main">
    <mc:Choice Requires="p14">
      <p:transition spd="slow" p14:dur="2750" advClick="0" advTm="16000"/>
    </mc:Choice>
    <mc:Fallback xmlns="">
      <p:transition spd="slow" advClick="0" advTm="16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C2134C-1EE8-4756-8010-274A9EA19945}" type="datetimeFigureOut">
              <a:rPr lang="en-NZ" smtClean="0"/>
              <a:t>3/02/2022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3E10D66-88C1-4360-A77D-F9679E6BD413}" type="slidenum">
              <a:rPr lang="en-NZ" smtClean="0"/>
              <a:t>‹#›</a:t>
            </a:fld>
            <a:endParaRPr lang="en-NZ"/>
          </a:p>
        </p:txBody>
      </p:sp>
    </p:spTree>
    <p:extLst>
      <p:ext uri="{BB962C8B-B14F-4D97-AF65-F5344CB8AC3E}">
        <p14:creationId xmlns:p14="http://schemas.microsoft.com/office/powerpoint/2010/main" val="2761961576"/>
      </p:ext>
    </p:extLst>
  </p:cSld>
  <p:clrMapOvr>
    <a:masterClrMapping/>
  </p:clrMapOvr>
  <mc:AlternateContent xmlns:mc="http://schemas.openxmlformats.org/markup-compatibility/2006" xmlns:p14="http://schemas.microsoft.com/office/powerpoint/2010/main">
    <mc:Choice Requires="p14">
      <p:transition spd="slow" p14:dur="2750" advClick="0" advTm="16000"/>
    </mc:Choice>
    <mc:Fallback xmlns="">
      <p:transition spd="slow" advClick="0" advTm="16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C2134C-1EE8-4756-8010-274A9EA19945}" type="datetimeFigureOut">
              <a:rPr lang="en-NZ" smtClean="0"/>
              <a:t>3/02/2022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B3E10D66-88C1-4360-A77D-F9679E6BD413}" type="slidenum">
              <a:rPr lang="en-NZ" smtClean="0"/>
              <a:t>‹#›</a:t>
            </a:fld>
            <a:endParaRPr lang="en-NZ"/>
          </a:p>
        </p:txBody>
      </p:sp>
    </p:spTree>
    <p:extLst>
      <p:ext uri="{BB962C8B-B14F-4D97-AF65-F5344CB8AC3E}">
        <p14:creationId xmlns:p14="http://schemas.microsoft.com/office/powerpoint/2010/main" val="3274612441"/>
      </p:ext>
    </p:extLst>
  </p:cSld>
  <p:clrMapOvr>
    <a:masterClrMapping/>
  </p:clrMapOvr>
  <mc:AlternateContent xmlns:mc="http://schemas.openxmlformats.org/markup-compatibility/2006" xmlns:p14="http://schemas.microsoft.com/office/powerpoint/2010/main">
    <mc:Choice Requires="p14">
      <p:transition spd="slow" p14:dur="2750" advClick="0" advTm="16000"/>
    </mc:Choice>
    <mc:Fallback xmlns="">
      <p:transition spd="slow" advClick="0" advTm="16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C2134C-1EE8-4756-8010-274A9EA19945}" type="datetimeFigureOut">
              <a:rPr lang="en-NZ" smtClean="0"/>
              <a:t>3/02/2022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B3E10D66-88C1-4360-A77D-F9679E6BD413}" type="slidenum">
              <a:rPr lang="en-NZ" smtClean="0"/>
              <a:t>‹#›</a:t>
            </a:fld>
            <a:endParaRPr lang="en-NZ"/>
          </a:p>
        </p:txBody>
      </p:sp>
    </p:spTree>
    <p:extLst>
      <p:ext uri="{BB962C8B-B14F-4D97-AF65-F5344CB8AC3E}">
        <p14:creationId xmlns:p14="http://schemas.microsoft.com/office/powerpoint/2010/main" val="182376545"/>
      </p:ext>
    </p:extLst>
  </p:cSld>
  <p:clrMapOvr>
    <a:masterClrMapping/>
  </p:clrMapOvr>
  <mc:AlternateContent xmlns:mc="http://schemas.openxmlformats.org/markup-compatibility/2006" xmlns:p14="http://schemas.microsoft.com/office/powerpoint/2010/main">
    <mc:Choice Requires="p14">
      <p:transition spd="slow" p14:dur="2750" advClick="0" advTm="16000"/>
    </mc:Choice>
    <mc:Fallback xmlns="">
      <p:transition spd="slow" advClick="0" advTm="16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C2134C-1EE8-4756-8010-274A9EA19945}" type="datetimeFigureOut">
              <a:rPr lang="en-NZ" smtClean="0"/>
              <a:t>3/02/2022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B3E10D66-88C1-4360-A77D-F9679E6BD413}" type="slidenum">
              <a:rPr lang="en-NZ" smtClean="0"/>
              <a:t>‹#›</a:t>
            </a:fld>
            <a:endParaRPr lang="en-NZ"/>
          </a:p>
        </p:txBody>
      </p:sp>
    </p:spTree>
    <p:extLst>
      <p:ext uri="{BB962C8B-B14F-4D97-AF65-F5344CB8AC3E}">
        <p14:creationId xmlns:p14="http://schemas.microsoft.com/office/powerpoint/2010/main" val="3780121302"/>
      </p:ext>
    </p:extLst>
  </p:cSld>
  <p:clrMapOvr>
    <a:masterClrMapping/>
  </p:clrMapOvr>
  <mc:AlternateContent xmlns:mc="http://schemas.openxmlformats.org/markup-compatibility/2006" xmlns:p14="http://schemas.microsoft.com/office/powerpoint/2010/main">
    <mc:Choice Requires="p14">
      <p:transition spd="slow" p14:dur="2750" advClick="0" advTm="16000"/>
    </mc:Choice>
    <mc:Fallback xmlns="">
      <p:transition spd="slow" advClick="0" advTm="16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C2134C-1EE8-4756-8010-274A9EA19945}" type="datetimeFigureOut">
              <a:rPr lang="en-NZ" smtClean="0"/>
              <a:t>3/02/2022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3E10D66-88C1-4360-A77D-F9679E6BD413}" type="slidenum">
              <a:rPr lang="en-NZ" smtClean="0"/>
              <a:t>‹#›</a:t>
            </a:fld>
            <a:endParaRPr lang="en-NZ"/>
          </a:p>
        </p:txBody>
      </p:sp>
    </p:spTree>
    <p:extLst>
      <p:ext uri="{BB962C8B-B14F-4D97-AF65-F5344CB8AC3E}">
        <p14:creationId xmlns:p14="http://schemas.microsoft.com/office/powerpoint/2010/main" val="2697936290"/>
      </p:ext>
    </p:extLst>
  </p:cSld>
  <p:clrMapOvr>
    <a:masterClrMapping/>
  </p:clrMapOvr>
  <mc:AlternateContent xmlns:mc="http://schemas.openxmlformats.org/markup-compatibility/2006" xmlns:p14="http://schemas.microsoft.com/office/powerpoint/2010/main">
    <mc:Choice Requires="p14">
      <p:transition spd="slow" p14:dur="2750" advClick="0" advTm="16000"/>
    </mc:Choice>
    <mc:Fallback xmlns="">
      <p:transition spd="slow" advClick="0" advTm="16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C2134C-1EE8-4756-8010-274A9EA19945}" type="datetimeFigureOut">
              <a:rPr lang="en-NZ" smtClean="0"/>
              <a:t>3/02/2022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3E10D66-88C1-4360-A77D-F9679E6BD413}" type="slidenum">
              <a:rPr lang="en-NZ" smtClean="0"/>
              <a:t>‹#›</a:t>
            </a:fld>
            <a:endParaRPr lang="en-NZ"/>
          </a:p>
        </p:txBody>
      </p:sp>
    </p:spTree>
    <p:extLst>
      <p:ext uri="{BB962C8B-B14F-4D97-AF65-F5344CB8AC3E}">
        <p14:creationId xmlns:p14="http://schemas.microsoft.com/office/powerpoint/2010/main" val="58124334"/>
      </p:ext>
    </p:extLst>
  </p:cSld>
  <p:clrMapOvr>
    <a:masterClrMapping/>
  </p:clrMapOvr>
  <mc:AlternateContent xmlns:mc="http://schemas.openxmlformats.org/markup-compatibility/2006" xmlns:p14="http://schemas.microsoft.com/office/powerpoint/2010/main">
    <mc:Choice Requires="p14">
      <p:transition spd="slow" p14:dur="2750" advClick="0" advTm="16000"/>
    </mc:Choice>
    <mc:Fallback xmlns="">
      <p:transition spd="slow" advClick="0" advTm="16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2134C-1EE8-4756-8010-274A9EA19945}" type="datetimeFigureOut">
              <a:rPr lang="en-NZ" smtClean="0"/>
              <a:t>3/02/2022</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E10D66-88C1-4360-A77D-F9679E6BD413}" type="slidenum">
              <a:rPr lang="en-NZ" smtClean="0"/>
              <a:t>‹#›</a:t>
            </a:fld>
            <a:endParaRPr lang="en-NZ"/>
          </a:p>
        </p:txBody>
      </p:sp>
    </p:spTree>
    <p:extLst>
      <p:ext uri="{BB962C8B-B14F-4D97-AF65-F5344CB8AC3E}">
        <p14:creationId xmlns:p14="http://schemas.microsoft.com/office/powerpoint/2010/main" val="33348008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750" advClick="0" advTm="16000"/>
    </mc:Choice>
    <mc:Fallback xmlns="">
      <p:transition spd="slow" advClick="0" advTm="16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p3"/><Relationship Id="rId7" Type="http://schemas.openxmlformats.org/officeDocument/2006/relationships/image" Target="../media/image3.emf"/><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emf"/><Relationship Id="rId5" Type="http://schemas.openxmlformats.org/officeDocument/2006/relationships/image" Target="../media/image1.jp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hyperlink" Target="mailto:admin@missionresourcing.org.nz" TargetMode="Externa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media" Target="../media/media3.m4a"/><Relationship Id="rId7" Type="http://schemas.openxmlformats.org/officeDocument/2006/relationships/image" Target="../media/image7.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slideLayout" Target="../slideLayouts/slideLayout7.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13.emf"/><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18886" y="2465026"/>
            <a:ext cx="9144000" cy="2387600"/>
          </a:xfrm>
        </p:spPr>
        <p:txBody>
          <a:bodyPr>
            <a:normAutofit/>
          </a:bodyPr>
          <a:lstStyle/>
          <a:p>
            <a:endParaRPr lang="en-NZ" dirty="0">
              <a:solidFill>
                <a:srgbClr val="0070C0"/>
              </a:solidFill>
            </a:endParaRPr>
          </a:p>
        </p:txBody>
      </p:sp>
      <p:pic>
        <p:nvPicPr>
          <p:cNvPr id="5" name="Picture 4"/>
          <p:cNvPicPr>
            <a:picLocks noChangeAspect="1"/>
          </p:cNvPicPr>
          <p:nvPr/>
        </p:nvPicPr>
        <p:blipFill>
          <a:blip r:embed="rId6"/>
          <a:stretch>
            <a:fillRect/>
          </a:stretch>
        </p:blipFill>
        <p:spPr>
          <a:xfrm>
            <a:off x="110789" y="104173"/>
            <a:ext cx="2489657" cy="1515326"/>
          </a:xfrm>
          <a:prstGeom prst="rect">
            <a:avLst/>
          </a:prstGeom>
        </p:spPr>
      </p:pic>
      <p:pic>
        <p:nvPicPr>
          <p:cNvPr id="6" name="Picture 5"/>
          <p:cNvPicPr>
            <a:picLocks noChangeAspect="1"/>
          </p:cNvPicPr>
          <p:nvPr/>
        </p:nvPicPr>
        <p:blipFill>
          <a:blip r:embed="rId7"/>
          <a:stretch>
            <a:fillRect/>
          </a:stretch>
        </p:blipFill>
        <p:spPr>
          <a:xfrm>
            <a:off x="10645959" y="5248946"/>
            <a:ext cx="1483200" cy="1502091"/>
          </a:xfrm>
          <a:prstGeom prst="rect">
            <a:avLst/>
          </a:prstGeom>
        </p:spPr>
      </p:pic>
      <p:pic>
        <p:nvPicPr>
          <p:cNvPr id="3" name="Jesus - Loves">
            <a:hlinkClick r:id="" action="ppaction://media"/>
            <a:extLst>
              <a:ext uri="{FF2B5EF4-FFF2-40B4-BE49-F238E27FC236}">
                <a16:creationId xmlns:a16="http://schemas.microsoft.com/office/drawing/2014/main" id="{559ABBE1-2475-4CFC-9F77-92E75CCA9ED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860473" y="3185319"/>
            <a:ext cx="479208" cy="479208"/>
          </a:xfrm>
          <a:prstGeom prst="rect">
            <a:avLst/>
          </a:prstGeom>
        </p:spPr>
      </p:pic>
      <p:sp>
        <p:nvSpPr>
          <p:cNvPr id="4" name="Rectangle 3">
            <a:extLst>
              <a:ext uri="{FF2B5EF4-FFF2-40B4-BE49-F238E27FC236}">
                <a16:creationId xmlns:a16="http://schemas.microsoft.com/office/drawing/2014/main" id="{40626DEC-900D-433B-B9FE-CDE579F6BDDD}"/>
              </a:ext>
            </a:extLst>
          </p:cNvPr>
          <p:cNvSpPr/>
          <p:nvPr/>
        </p:nvSpPr>
        <p:spPr>
          <a:xfrm>
            <a:off x="1656376" y="3658826"/>
            <a:ext cx="7931595"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NZ" sz="5400" b="1" cap="none" spc="0" dirty="0">
                <a:ln/>
                <a:solidFill>
                  <a:schemeClr val="accent3"/>
                </a:solidFill>
                <a:effectLst/>
              </a:rPr>
              <a:t>More “Good News” Stories</a:t>
            </a:r>
          </a:p>
        </p:txBody>
      </p:sp>
    </p:spTree>
    <p:custDataLst>
      <p:tags r:id="rId1"/>
    </p:custDataLst>
    <p:extLst>
      <p:ext uri="{BB962C8B-B14F-4D97-AF65-F5344CB8AC3E}">
        <p14:creationId xmlns:p14="http://schemas.microsoft.com/office/powerpoint/2010/main" val="4268939113"/>
      </p:ext>
    </p:extLst>
  </p:cSld>
  <p:clrMapOvr>
    <a:masterClrMapping/>
  </p:clrMapOvr>
  <mc:AlternateContent xmlns:mc="http://schemas.openxmlformats.org/markup-compatibility/2006" xmlns:p14="http://schemas.microsoft.com/office/powerpoint/2010/main">
    <mc:Choice Requires="p14">
      <p:transition spd="slow" p14:dur="3400" advClick="0" advTm="4332">
        <p14:reveal/>
      </p:transition>
    </mc:Choice>
    <mc:Fallback xmlns="">
      <p:transition spd="slow" advClick="0" advTm="43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4" repeatCount="indefinite"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3"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68E07C-1EB6-41A2-9176-D9F8ADC34D1D}"/>
              </a:ext>
            </a:extLst>
          </p:cNvPr>
          <p:cNvSpPr txBox="1"/>
          <p:nvPr/>
        </p:nvSpPr>
        <p:spPr>
          <a:xfrm>
            <a:off x="676102" y="112683"/>
            <a:ext cx="2615738" cy="5447645"/>
          </a:xfrm>
          <a:prstGeom prst="rect">
            <a:avLst/>
          </a:prstGeom>
          <a:noFill/>
        </p:spPr>
        <p:txBody>
          <a:bodyPr wrap="square" rtlCol="0">
            <a:spAutoFit/>
          </a:bodyPr>
          <a:lstStyle/>
          <a:p>
            <a:endParaRPr lang="en-US" dirty="0">
              <a:solidFill>
                <a:schemeClr val="accent6">
                  <a:lumMod val="75000"/>
                </a:schemeClr>
              </a:solidFill>
              <a:effectLst>
                <a:outerShdw blurRad="38100" dist="38100" dir="2700000" algn="tl">
                  <a:srgbClr val="000000">
                    <a:alpha val="43137"/>
                  </a:srgbClr>
                </a:outerShdw>
              </a:effectLst>
            </a:endParaRPr>
          </a:p>
          <a:p>
            <a:endParaRPr lang="en-US" dirty="0">
              <a:solidFill>
                <a:schemeClr val="accent6">
                  <a:lumMod val="75000"/>
                </a:schemeClr>
              </a:solidFill>
              <a:effectLst>
                <a:outerShdw blurRad="38100" dist="38100" dir="2700000" algn="tl">
                  <a:srgbClr val="000000">
                    <a:alpha val="43137"/>
                  </a:srgbClr>
                </a:outerShdw>
              </a:effectLst>
            </a:endParaRPr>
          </a:p>
          <a:p>
            <a:endParaRPr lang="en-US" dirty="0">
              <a:solidFill>
                <a:schemeClr val="accent6">
                  <a:lumMod val="75000"/>
                </a:schemeClr>
              </a:solidFill>
              <a:effectLst>
                <a:outerShdw blurRad="38100" dist="38100" dir="2700000" algn="tl">
                  <a:srgbClr val="000000">
                    <a:alpha val="43137"/>
                  </a:srgbClr>
                </a:outerShdw>
              </a:effectLst>
            </a:endParaRPr>
          </a:p>
          <a:p>
            <a:endParaRPr lang="en-US" dirty="0">
              <a:solidFill>
                <a:schemeClr val="accent6">
                  <a:lumMod val="75000"/>
                </a:schemeClr>
              </a:solidFill>
              <a:effectLst>
                <a:outerShdw blurRad="38100" dist="38100" dir="2700000" algn="tl">
                  <a:srgbClr val="000000">
                    <a:alpha val="43137"/>
                  </a:srgbClr>
                </a:outerShdw>
              </a:effectLst>
            </a:endParaRPr>
          </a:p>
          <a:p>
            <a:endParaRPr lang="en-US" dirty="0">
              <a:solidFill>
                <a:schemeClr val="accent6">
                  <a:lumMod val="75000"/>
                </a:schemeClr>
              </a:solidFill>
              <a:effectLst>
                <a:outerShdw blurRad="38100" dist="38100" dir="2700000" algn="tl">
                  <a:srgbClr val="000000">
                    <a:alpha val="43137"/>
                  </a:srgbClr>
                </a:outerShdw>
              </a:effectLst>
            </a:endParaRPr>
          </a:p>
          <a:p>
            <a:r>
              <a:rPr lang="en-US" sz="1600" dirty="0">
                <a:solidFill>
                  <a:schemeClr val="accent6">
                    <a:lumMod val="75000"/>
                  </a:schemeClr>
                </a:solidFill>
                <a:effectLst>
                  <a:outerShdw blurRad="38100" dist="38100" dir="2700000" algn="tl">
                    <a:srgbClr val="000000">
                      <a:alpha val="43137"/>
                    </a:srgbClr>
                  </a:outerShdw>
                </a:effectLst>
              </a:rPr>
              <a:t>The Sunday School children prepared a small drama called “Come to the Manger” where they were dressed up according to their character.  A manger was built to support the presentation and the efforts were very much appreciated.  </a:t>
            </a:r>
          </a:p>
          <a:p>
            <a:endParaRPr lang="en-US" sz="1600" dirty="0">
              <a:solidFill>
                <a:schemeClr val="accent6">
                  <a:lumMod val="75000"/>
                </a:schemeClr>
              </a:solidFill>
              <a:effectLst>
                <a:outerShdw blurRad="38100" dist="38100" dir="2700000" algn="tl">
                  <a:srgbClr val="000000">
                    <a:alpha val="43137"/>
                  </a:srgbClr>
                </a:outerShdw>
              </a:effectLst>
            </a:endParaRPr>
          </a:p>
          <a:p>
            <a:r>
              <a:rPr lang="en-US" sz="1600" dirty="0">
                <a:solidFill>
                  <a:schemeClr val="accent6">
                    <a:lumMod val="75000"/>
                  </a:schemeClr>
                </a:solidFill>
                <a:effectLst>
                  <a:outerShdw blurRad="38100" dist="38100" dir="2700000" algn="tl">
                    <a:srgbClr val="000000">
                      <a:alpha val="43137"/>
                    </a:srgbClr>
                  </a:outerShdw>
                </a:effectLst>
              </a:rPr>
              <a:t>During the Sunday School Anniversary service, children also prepared a few dance performances on Christmas songs.</a:t>
            </a:r>
            <a:endParaRPr lang="en-NZ" sz="1600" dirty="0">
              <a:solidFill>
                <a:schemeClr val="accent6">
                  <a:lumMod val="75000"/>
                </a:schemeClr>
              </a:solidFill>
              <a:effectLst>
                <a:outerShdw blurRad="38100" dist="38100" dir="2700000" algn="tl">
                  <a:srgbClr val="000000">
                    <a:alpha val="43137"/>
                  </a:srgbClr>
                </a:outerShdw>
              </a:effectLst>
            </a:endParaRPr>
          </a:p>
          <a:p>
            <a:endParaRPr lang="en-NZ" dirty="0"/>
          </a:p>
        </p:txBody>
      </p:sp>
      <p:sp>
        <p:nvSpPr>
          <p:cNvPr id="7" name="TextBox 6">
            <a:extLst>
              <a:ext uri="{FF2B5EF4-FFF2-40B4-BE49-F238E27FC236}">
                <a16:creationId xmlns:a16="http://schemas.microsoft.com/office/drawing/2014/main" id="{24BEAEF4-3C92-4DE9-861D-1BDF9265704E}"/>
              </a:ext>
            </a:extLst>
          </p:cNvPr>
          <p:cNvSpPr txBox="1"/>
          <p:nvPr/>
        </p:nvSpPr>
        <p:spPr>
          <a:xfrm>
            <a:off x="3942080" y="467360"/>
            <a:ext cx="4439920" cy="3312160"/>
          </a:xfrm>
          <a:prstGeom prst="rect">
            <a:avLst/>
          </a:prstGeom>
          <a:noFill/>
        </p:spPr>
        <p:txBody>
          <a:bodyPr wrap="square" rtlCol="0">
            <a:spAutoFit/>
          </a:bodyPr>
          <a:lstStyle/>
          <a:p>
            <a:endParaRPr lang="en-NZ" dirty="0"/>
          </a:p>
        </p:txBody>
      </p:sp>
      <p:sp>
        <p:nvSpPr>
          <p:cNvPr id="8" name="TextBox 7">
            <a:extLst>
              <a:ext uri="{FF2B5EF4-FFF2-40B4-BE49-F238E27FC236}">
                <a16:creationId xmlns:a16="http://schemas.microsoft.com/office/drawing/2014/main" id="{92C1D400-C340-4AFE-A0C3-7334EBDAF675}"/>
              </a:ext>
            </a:extLst>
          </p:cNvPr>
          <p:cNvSpPr txBox="1"/>
          <p:nvPr/>
        </p:nvSpPr>
        <p:spPr>
          <a:xfrm>
            <a:off x="3942080" y="355600"/>
            <a:ext cx="4439920" cy="3312160"/>
          </a:xfrm>
          <a:prstGeom prst="rect">
            <a:avLst/>
          </a:prstGeom>
          <a:noFill/>
        </p:spPr>
        <p:txBody>
          <a:bodyPr wrap="square" rtlCol="0">
            <a:spAutoFit/>
          </a:bodyPr>
          <a:lstStyle/>
          <a:p>
            <a:endParaRPr lang="en-NZ" dirty="0"/>
          </a:p>
        </p:txBody>
      </p:sp>
      <p:pic>
        <p:nvPicPr>
          <p:cNvPr id="10" name="Picture 9">
            <a:extLst>
              <a:ext uri="{FF2B5EF4-FFF2-40B4-BE49-F238E27FC236}">
                <a16:creationId xmlns:a16="http://schemas.microsoft.com/office/drawing/2014/main" id="{2CD5F848-0F77-4FE3-9ECF-61AD6FEA8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1507" y="0"/>
            <a:ext cx="4608986" cy="6858000"/>
          </a:xfrm>
          <a:prstGeom prst="rect">
            <a:avLst/>
          </a:prstGeom>
        </p:spPr>
      </p:pic>
      <p:pic>
        <p:nvPicPr>
          <p:cNvPr id="4" name="Picture 3">
            <a:extLst>
              <a:ext uri="{FF2B5EF4-FFF2-40B4-BE49-F238E27FC236}">
                <a16:creationId xmlns:a16="http://schemas.microsoft.com/office/drawing/2014/main" id="{B2314CF7-6D77-4EF5-8FEB-D25EA1846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507" y="0"/>
            <a:ext cx="4608986" cy="2236124"/>
          </a:xfrm>
          <a:prstGeom prst="rect">
            <a:avLst/>
          </a:prstGeom>
        </p:spPr>
      </p:pic>
    </p:spTree>
    <p:extLst>
      <p:ext uri="{BB962C8B-B14F-4D97-AF65-F5344CB8AC3E}">
        <p14:creationId xmlns:p14="http://schemas.microsoft.com/office/powerpoint/2010/main" val="1677270495"/>
      </p:ext>
    </p:extLst>
  </p:cSld>
  <p:clrMapOvr>
    <a:masterClrMapping/>
  </p:clrMapOvr>
  <mc:AlternateContent xmlns:mc="http://schemas.openxmlformats.org/markup-compatibility/2006" xmlns:p14="http://schemas.microsoft.com/office/powerpoint/2010/main">
    <mc:Choice Requires="p14">
      <p:transition spd="slow" p14:dur="2750" advClick="0" advTm="3140"/>
    </mc:Choice>
    <mc:Fallback xmlns="">
      <p:transition spd="slow" advClick="0" advTm="314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5CD54F-9C37-4445-84AD-176B57B7F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928687"/>
            <a:ext cx="10287000" cy="5000625"/>
          </a:xfrm>
          <a:prstGeom prst="rect">
            <a:avLst/>
          </a:prstGeom>
          <a:ln>
            <a:noFill/>
          </a:ln>
          <a:effectLst>
            <a:softEdge rad="112500"/>
          </a:effectLst>
        </p:spPr>
      </p:pic>
    </p:spTree>
    <p:extLst>
      <p:ext uri="{BB962C8B-B14F-4D97-AF65-F5344CB8AC3E}">
        <p14:creationId xmlns:p14="http://schemas.microsoft.com/office/powerpoint/2010/main" val="1285294982"/>
      </p:ext>
    </p:extLst>
  </p:cSld>
  <p:clrMapOvr>
    <a:masterClrMapping/>
  </p:clrMapOvr>
  <mc:AlternateContent xmlns:mc="http://schemas.openxmlformats.org/markup-compatibility/2006" xmlns:p14="http://schemas.microsoft.com/office/powerpoint/2010/main">
    <mc:Choice Requires="p14">
      <p:transition spd="slow" p14:dur="2750" advClick="0" advTm="3399"/>
    </mc:Choice>
    <mc:Fallback xmlns="">
      <p:transition spd="slow" advClick="0" advTm="339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1000" b="-21000"/>
          </a:stretch>
        </a:blipFill>
        <a:effectLst/>
      </p:bgPr>
    </p:bg>
    <p:spTree>
      <p:nvGrpSpPr>
        <p:cNvPr id="1" name=""/>
        <p:cNvGrpSpPr/>
        <p:nvPr/>
      </p:nvGrpSpPr>
      <p:grpSpPr>
        <a:xfrm>
          <a:off x="0" y="0"/>
          <a:ext cx="0" cy="0"/>
          <a:chOff x="0" y="0"/>
          <a:chExt cx="0" cy="0"/>
        </a:xfrm>
      </p:grpSpPr>
      <p:sp>
        <p:nvSpPr>
          <p:cNvPr id="2" name="Rectangle 1"/>
          <p:cNvSpPr/>
          <p:nvPr/>
        </p:nvSpPr>
        <p:spPr>
          <a:xfrm>
            <a:off x="2931047" y="2409321"/>
            <a:ext cx="6096000" cy="2492349"/>
          </a:xfrm>
          <a:prstGeom prst="rect">
            <a:avLst/>
          </a:prstGeom>
        </p:spPr>
        <p:txBody>
          <a:bodyPr>
            <a:spAutoFit/>
          </a:bodyPr>
          <a:lstStyle/>
          <a:p>
            <a:pPr algn="ctr">
              <a:spcBef>
                <a:spcPts val="600"/>
              </a:spcBef>
              <a:spcAft>
                <a:spcPts val="0"/>
              </a:spcAft>
            </a:pPr>
            <a:r>
              <a:rPr lang="en-US" sz="2400" b="1" dirty="0">
                <a:solidFill>
                  <a:schemeClr val="accent5">
                    <a:lumMod val="75000"/>
                  </a:schemeClr>
                </a:solidFill>
                <a:latin typeface="Palatino Linotype" panose="02040502050505030304" pitchFamily="18" charset="0"/>
                <a:ea typeface="Calibri" panose="020F0502020204030204" pitchFamily="34" charset="0"/>
                <a:cs typeface="Calibri" panose="020F0502020204030204" pitchFamily="34" charset="0"/>
              </a:rPr>
              <a:t>Don’t delay and post your application</a:t>
            </a:r>
          </a:p>
          <a:p>
            <a:pPr algn="ctr">
              <a:spcBef>
                <a:spcPts val="600"/>
              </a:spcBef>
              <a:spcAft>
                <a:spcPts val="0"/>
              </a:spcAft>
            </a:pPr>
            <a:r>
              <a:rPr lang="en-US" sz="2400" b="1" dirty="0">
                <a:solidFill>
                  <a:schemeClr val="accent5">
                    <a:lumMod val="75000"/>
                  </a:schemeClr>
                </a:solidFill>
                <a:latin typeface="Palatino Linotype" panose="02040502050505030304" pitchFamily="18" charset="0"/>
                <a:ea typeface="Calibri" panose="020F0502020204030204" pitchFamily="34" charset="0"/>
                <a:cs typeface="Calibri" panose="020F0502020204030204" pitchFamily="34" charset="0"/>
              </a:rPr>
              <a:t> today to:  </a:t>
            </a:r>
          </a:p>
          <a:p>
            <a:pPr algn="ctr">
              <a:lnSpc>
                <a:spcPct val="200000"/>
              </a:lnSpc>
              <a:spcAft>
                <a:spcPts val="0"/>
              </a:spcAft>
            </a:pPr>
            <a:r>
              <a:rPr lang="en-US" dirty="0">
                <a:solidFill>
                  <a:schemeClr val="accent5">
                    <a:lumMod val="75000"/>
                  </a:schemeClr>
                </a:solidFill>
                <a:latin typeface="Palatino Linotype" panose="02040502050505030304" pitchFamily="18" charset="0"/>
                <a:ea typeface="Calibri" panose="020F0502020204030204" pitchFamily="34" charset="0"/>
                <a:cs typeface="Calibri" panose="020F0502020204030204" pitchFamily="34" charset="0"/>
              </a:rPr>
              <a:t>‘Let the Children Live’ – Mission Resourcing, </a:t>
            </a:r>
          </a:p>
          <a:p>
            <a:pPr algn="ctr">
              <a:lnSpc>
                <a:spcPct val="200000"/>
              </a:lnSpc>
              <a:spcAft>
                <a:spcPts val="0"/>
              </a:spcAft>
            </a:pPr>
            <a:r>
              <a:rPr lang="en-US" dirty="0">
                <a:solidFill>
                  <a:schemeClr val="accent5">
                    <a:lumMod val="75000"/>
                  </a:schemeClr>
                </a:solidFill>
                <a:latin typeface="Palatino Linotype" panose="02040502050505030304" pitchFamily="18" charset="0"/>
                <a:ea typeface="Calibri" panose="020F0502020204030204" pitchFamily="34" charset="0"/>
                <a:cs typeface="Calibri" panose="020F0502020204030204" pitchFamily="34" charset="0"/>
              </a:rPr>
              <a:t>Private Bag 11-903, Ellerslie, Auckland 1542 </a:t>
            </a:r>
          </a:p>
          <a:p>
            <a:pPr algn="ctr">
              <a:lnSpc>
                <a:spcPct val="200000"/>
              </a:lnSpc>
              <a:spcAft>
                <a:spcPts val="0"/>
              </a:spcAft>
            </a:pPr>
            <a:r>
              <a:rPr lang="en-US" dirty="0">
                <a:solidFill>
                  <a:schemeClr val="accent5">
                    <a:lumMod val="75000"/>
                  </a:schemeClr>
                </a:solidFill>
                <a:latin typeface="Palatino Linotype" panose="02040502050505030304" pitchFamily="18" charset="0"/>
                <a:ea typeface="Calibri" panose="020F0502020204030204" pitchFamily="34" charset="0"/>
                <a:cs typeface="Calibri" panose="020F0502020204030204" pitchFamily="34" charset="0"/>
              </a:rPr>
              <a:t>or email: </a:t>
            </a:r>
            <a:r>
              <a:rPr lang="en-US" u="sng" dirty="0">
                <a:solidFill>
                  <a:srgbClr val="0000FF"/>
                </a:solidFill>
                <a:latin typeface="Palatino Linotype" panose="02040502050505030304" pitchFamily="18" charset="0"/>
                <a:ea typeface="Calibri" panose="020F0502020204030204" pitchFamily="34" charset="0"/>
                <a:cs typeface="Calibri" panose="020F0502020204030204" pitchFamily="34" charset="0"/>
                <a:hlinkClick r:id="rId5"/>
              </a:rPr>
              <a:t>admin@missionresourcing.org.nz</a:t>
            </a:r>
            <a:endParaRPr lang="en-NZ" sz="1200" dirty="0">
              <a:effectLst/>
              <a:latin typeface="Palatino Linotype" panose="02040502050505030304" pitchFamily="18"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E45914C-F067-4A6B-B960-2ABC5DF7D4F7}"/>
              </a:ext>
            </a:extLst>
          </p:cNvPr>
          <p:cNvSpPr txBox="1"/>
          <p:nvPr/>
        </p:nvSpPr>
        <p:spPr>
          <a:xfrm>
            <a:off x="1005379" y="645835"/>
            <a:ext cx="10596880" cy="1631216"/>
          </a:xfrm>
          <a:prstGeom prst="rect">
            <a:avLst/>
          </a:prstGeom>
          <a:noFill/>
        </p:spPr>
        <p:txBody>
          <a:bodyPr wrap="square" rtlCol="0">
            <a:spAutoFit/>
          </a:bodyPr>
          <a:lstStyle/>
          <a:p>
            <a:endParaRPr lang="en-NZ" sz="2000" b="1" dirty="0">
              <a:solidFill>
                <a:schemeClr val="accent4"/>
              </a:solidFill>
            </a:endParaRPr>
          </a:p>
          <a:p>
            <a:endParaRPr lang="en-NZ" sz="2000" b="1" dirty="0">
              <a:solidFill>
                <a:schemeClr val="accent4"/>
              </a:solidFill>
            </a:endParaRPr>
          </a:p>
          <a:p>
            <a:pPr algn="ctr"/>
            <a:r>
              <a:rPr lang="en-NZ" sz="2000" b="1" dirty="0">
                <a:solidFill>
                  <a:schemeClr val="accent4"/>
                </a:solidFill>
                <a:latin typeface="Palatino Linotype" panose="02040502050505030304" pitchFamily="18" charset="0"/>
              </a:rPr>
              <a:t>Closing dates for 2022 applications:</a:t>
            </a:r>
          </a:p>
          <a:p>
            <a:pPr algn="ctr"/>
            <a:r>
              <a:rPr lang="en-NZ" sz="2000" b="1" dirty="0">
                <a:solidFill>
                  <a:schemeClr val="accent4"/>
                </a:solidFill>
                <a:latin typeface="Palatino Linotype" panose="02040502050505030304" pitchFamily="18" charset="0"/>
              </a:rPr>
              <a:t>3</a:t>
            </a:r>
            <a:r>
              <a:rPr lang="en-NZ" sz="2000" b="1" baseline="30000" dirty="0">
                <a:solidFill>
                  <a:schemeClr val="accent4"/>
                </a:solidFill>
                <a:latin typeface="Palatino Linotype" panose="02040502050505030304" pitchFamily="18" charset="0"/>
              </a:rPr>
              <a:t>rd</a:t>
            </a:r>
            <a:r>
              <a:rPr lang="en-NZ" sz="2000" b="1" dirty="0">
                <a:solidFill>
                  <a:schemeClr val="accent4"/>
                </a:solidFill>
                <a:latin typeface="Palatino Linotype" panose="02040502050505030304" pitchFamily="18" charset="0"/>
              </a:rPr>
              <a:t> May, 2</a:t>
            </a:r>
            <a:r>
              <a:rPr lang="en-NZ" sz="2000" b="1" baseline="30000" dirty="0">
                <a:solidFill>
                  <a:schemeClr val="accent4"/>
                </a:solidFill>
                <a:latin typeface="Palatino Linotype" panose="02040502050505030304" pitchFamily="18" charset="0"/>
              </a:rPr>
              <a:t>nd</a:t>
            </a:r>
            <a:r>
              <a:rPr lang="en-NZ" sz="2000" b="1" dirty="0">
                <a:solidFill>
                  <a:schemeClr val="accent4"/>
                </a:solidFill>
                <a:latin typeface="Palatino Linotype" panose="02040502050505030304" pitchFamily="18" charset="0"/>
              </a:rPr>
              <a:t> August &amp; 1</a:t>
            </a:r>
            <a:r>
              <a:rPr lang="en-NZ" sz="2000" b="1" baseline="30000" dirty="0">
                <a:solidFill>
                  <a:schemeClr val="accent4"/>
                </a:solidFill>
                <a:latin typeface="Palatino Linotype" panose="02040502050505030304" pitchFamily="18" charset="0"/>
              </a:rPr>
              <a:t>st</a:t>
            </a:r>
            <a:r>
              <a:rPr lang="en-NZ" sz="2000" b="1" dirty="0">
                <a:solidFill>
                  <a:schemeClr val="accent4"/>
                </a:solidFill>
                <a:latin typeface="Palatino Linotype" panose="02040502050505030304" pitchFamily="18" charset="0"/>
              </a:rPr>
              <a:t> November</a:t>
            </a:r>
          </a:p>
          <a:p>
            <a:pPr algn="ctr"/>
            <a:endParaRPr lang="en-NZ" sz="2000" b="1" dirty="0">
              <a:solidFill>
                <a:schemeClr val="accent4"/>
              </a:solidFill>
              <a:latin typeface="Palatino Linotype" panose="02040502050505030304" pitchFamily="18" charset="0"/>
            </a:endParaRPr>
          </a:p>
        </p:txBody>
      </p:sp>
    </p:spTree>
    <p:custDataLst>
      <p:tags r:id="rId1"/>
    </p:custDataLst>
    <p:extLst>
      <p:ext uri="{BB962C8B-B14F-4D97-AF65-F5344CB8AC3E}">
        <p14:creationId xmlns:p14="http://schemas.microsoft.com/office/powerpoint/2010/main" val="2526415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13796">
        <p15:prstTrans prst="airplane"/>
      </p:transition>
    </mc:Choice>
    <mc:Fallback xmlns="">
      <p:transition spd="slow" advClick="0" advTm="137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2000" fill="hold"/>
                                        <p:tgtEl>
                                          <p:spTgt spid="2">
                                            <p:txEl>
                                              <p:pRg st="2" end="2"/>
                                            </p:txEl>
                                          </p:spTgt>
                                        </p:tgtEl>
                                        <p:attrNameLst>
                                          <p:attrName>style.color</p:attrName>
                                        </p:attrNameLst>
                                      </p:cBhvr>
                                      <p:to>
                                        <a:schemeClr val="accent2"/>
                                      </p:to>
                                    </p:animClr>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2000" fill="hold"/>
                                        <p:tgtEl>
                                          <p:spTgt spid="2">
                                            <p:txEl>
                                              <p:pRg st="3" end="3"/>
                                            </p:txEl>
                                          </p:spTgt>
                                        </p:tgtEl>
                                        <p:attrNameLst>
                                          <p:attrName>style.color</p:attrName>
                                        </p:attrNameLst>
                                      </p:cBhvr>
                                      <p:to>
                                        <a:schemeClr val="accent2"/>
                                      </p:to>
                                    </p:animClr>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nodeType="clickEffect">
                                  <p:stCondLst>
                                    <p:cond delay="0"/>
                                  </p:stCondLst>
                                  <p:childTnLst>
                                    <p:animClr clrSpc="rgb" dir="cw">
                                      <p:cBhvr override="childStyle">
                                        <p:cTn id="24" dur="2000" fill="hold"/>
                                        <p:tgtEl>
                                          <p:spTgt spid="2">
                                            <p:txEl>
                                              <p:pRg st="4" end="4"/>
                                            </p:txEl>
                                          </p:spTgt>
                                        </p:tgtEl>
                                        <p:attrNameLst>
                                          <p:attrName>style.color</p:attrName>
                                        </p:attrNameLst>
                                      </p:cBhvr>
                                      <p:to>
                                        <a:schemeClr val="accent2"/>
                                      </p:to>
                                    </p:animClr>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5606" y="0"/>
            <a:ext cx="10428194" cy="853440"/>
          </a:xfrm>
        </p:spPr>
        <p:txBody>
          <a:bodyPr>
            <a:normAutofit fontScale="90000"/>
          </a:bodyPr>
          <a:lstStyle/>
          <a:p>
            <a:pPr algn="ctr"/>
            <a:br>
              <a:rPr lang="en-NZ" dirty="0">
                <a:solidFill>
                  <a:srgbClr val="0070C0"/>
                </a:solidFill>
              </a:rPr>
            </a:br>
            <a:r>
              <a:rPr lang="en-NZ" sz="3600" dirty="0">
                <a:solidFill>
                  <a:srgbClr val="0070C0"/>
                </a:solidFill>
                <a:effectLst>
                  <a:outerShdw blurRad="38100" dist="38100" dir="2700000" algn="tl">
                    <a:srgbClr val="000000">
                      <a:alpha val="43137"/>
                    </a:srgbClr>
                  </a:outerShdw>
                </a:effectLst>
              </a:rPr>
              <a:t>Malvern Co-Operating Parish, Darfield</a:t>
            </a:r>
            <a:endParaRPr lang="en-NZ" sz="3600" b="1" dirty="0">
              <a:solidFill>
                <a:srgbClr val="0070C0"/>
              </a:solidFill>
              <a:effectLst>
                <a:outerShdw blurRad="38100" dist="38100" dir="2700000" algn="tl">
                  <a:srgbClr val="000000">
                    <a:alpha val="43137"/>
                  </a:srgbClr>
                </a:outerShdw>
              </a:effectLst>
            </a:endParaRPr>
          </a:p>
        </p:txBody>
      </p:sp>
      <p:sp>
        <p:nvSpPr>
          <p:cNvPr id="4" name="TextBox 3"/>
          <p:cNvSpPr txBox="1"/>
          <p:nvPr/>
        </p:nvSpPr>
        <p:spPr>
          <a:xfrm>
            <a:off x="676117" y="1017414"/>
            <a:ext cx="10839765" cy="2123658"/>
          </a:xfrm>
          <a:prstGeom prst="rect">
            <a:avLst/>
          </a:prstGeom>
          <a:noFill/>
        </p:spPr>
        <p:txBody>
          <a:bodyPr wrap="square" rtlCol="0">
            <a:spAutoFit/>
          </a:bodyPr>
          <a:lstStyle/>
          <a:p>
            <a:pPr algn="just"/>
            <a:r>
              <a:rPr lang="en-NZ" sz="1600" dirty="0">
                <a:solidFill>
                  <a:schemeClr val="accent4">
                    <a:lumMod val="75000"/>
                  </a:schemeClr>
                </a:solidFill>
                <a:latin typeface="Palatino Linotype" panose="02040502050505030304" pitchFamily="18" charset="0"/>
              </a:rPr>
              <a:t>Last year the Sunday School Children’s Praise Orchestra of the Malvern Co-Operating Church received grant funding from “Let the Children Live” to purchase some new instruments for their orchestra.</a:t>
            </a:r>
          </a:p>
          <a:p>
            <a:pPr algn="just"/>
            <a:endParaRPr lang="en-NZ" sz="1600" dirty="0">
              <a:solidFill>
                <a:schemeClr val="accent4">
                  <a:lumMod val="75000"/>
                </a:schemeClr>
              </a:solidFill>
              <a:latin typeface="Palatino Linotype" panose="02040502050505030304" pitchFamily="18" charset="0"/>
            </a:endParaRPr>
          </a:p>
          <a:p>
            <a:pPr algn="just"/>
            <a:r>
              <a:rPr lang="en-NZ" sz="1600" dirty="0">
                <a:solidFill>
                  <a:schemeClr val="accent4">
                    <a:lumMod val="75000"/>
                  </a:schemeClr>
                </a:solidFill>
                <a:latin typeface="Palatino Linotype" panose="02040502050505030304" pitchFamily="18" charset="0"/>
              </a:rPr>
              <a:t>Early in the New Year we received an email and photographs with details of their special Christmas Eve production where they sang and played their new musical instruments.  The Christmas Eve service was packed and included a special item on the ukuleles.</a:t>
            </a:r>
          </a:p>
          <a:p>
            <a:endParaRPr lang="en-NZ" dirty="0">
              <a:solidFill>
                <a:schemeClr val="accent1">
                  <a:lumMod val="75000"/>
                </a:schemeClr>
              </a:solidFill>
            </a:endParaRPr>
          </a:p>
          <a:p>
            <a:endParaRPr lang="en-NZ" dirty="0">
              <a:solidFill>
                <a:schemeClr val="accent1">
                  <a:lumMod val="75000"/>
                </a:schemeClr>
              </a:solidFill>
            </a:endParaRPr>
          </a:p>
        </p:txBody>
      </p:sp>
      <p:pic>
        <p:nvPicPr>
          <p:cNvPr id="11" name="Picture 10">
            <a:extLst>
              <a:ext uri="{FF2B5EF4-FFF2-40B4-BE49-F238E27FC236}">
                <a16:creationId xmlns:a16="http://schemas.microsoft.com/office/drawing/2014/main" id="{AC124CB4-34AC-4B14-952A-8AC5E06F778E}"/>
              </a:ext>
            </a:extLst>
          </p:cNvPr>
          <p:cNvPicPr/>
          <p:nvPr/>
        </p:nvPicPr>
        <p:blipFill>
          <a:blip r:embed="rId2" cstate="print">
            <a:extLst>
              <a:ext uri="{BEBA8EAE-BF5A-486C-A8C5-ECC9F3942E4B}">
                <a14:imgProps xmlns:a14="http://schemas.microsoft.com/office/drawing/2010/main">
                  <a14:imgLayer r:embed="rId3">
                    <a14:imgEffect>
                      <a14:sharpenSoften amount="9000"/>
                    </a14:imgEffect>
                    <a14:imgEffect>
                      <a14:brightnessContrast bright="32000" contrast="9000"/>
                    </a14:imgEffect>
                  </a14:imgLayer>
                </a14:imgProps>
              </a:ext>
              <a:ext uri="{28A0092B-C50C-407E-A947-70E740481C1C}">
                <a14:useLocalDpi xmlns:a14="http://schemas.microsoft.com/office/drawing/2010/main" val="0"/>
              </a:ext>
            </a:extLst>
          </a:blip>
          <a:stretch>
            <a:fillRect/>
          </a:stretch>
        </p:blipFill>
        <p:spPr>
          <a:xfrm rot="10800000">
            <a:off x="757398" y="2938088"/>
            <a:ext cx="4599708" cy="34497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11">
            <a:extLst>
              <a:ext uri="{FF2B5EF4-FFF2-40B4-BE49-F238E27FC236}">
                <a16:creationId xmlns:a16="http://schemas.microsoft.com/office/drawing/2014/main" id="{A9E6F846-10C4-4786-AB4A-5C293D155E0F}"/>
              </a:ext>
            </a:extLst>
          </p:cNvPr>
          <p:cNvPicPr/>
          <p:nvPr/>
        </p:nvPicPr>
        <p:blipFill>
          <a:blip r:embed="rId4" cstate="print">
            <a:extLst>
              <a:ext uri="{BEBA8EAE-BF5A-486C-A8C5-ECC9F3942E4B}">
                <a14:imgProps xmlns:a14="http://schemas.microsoft.com/office/drawing/2010/main">
                  <a14:imgLayer r:embed="rId5">
                    <a14:imgEffect>
                      <a14:brightnessContrast bright="30000" contrast="-9000"/>
                    </a14:imgEffect>
                  </a14:imgLayer>
                </a14:imgProps>
              </a:ext>
              <a:ext uri="{28A0092B-C50C-407E-A947-70E740481C1C}">
                <a14:useLocalDpi xmlns:a14="http://schemas.microsoft.com/office/drawing/2010/main" val="0"/>
              </a:ext>
            </a:extLst>
          </a:blip>
          <a:stretch>
            <a:fillRect/>
          </a:stretch>
        </p:blipFill>
        <p:spPr>
          <a:xfrm>
            <a:off x="6438422" y="2938088"/>
            <a:ext cx="4666458" cy="34998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03483029"/>
      </p:ext>
    </p:extLst>
  </p:cSld>
  <p:clrMapOvr>
    <a:masterClrMapping/>
  </p:clrMapOvr>
  <mc:AlternateContent xmlns:mc="http://schemas.openxmlformats.org/markup-compatibility/2006" xmlns:p14="http://schemas.microsoft.com/office/powerpoint/2010/main">
    <mc:Choice Requires="p14">
      <p:transition spd="slow" p14:dur="1500" advClick="0" advTm="2731">
        <p:split orient="vert"/>
      </p:transition>
    </mc:Choice>
    <mc:Fallback xmlns="">
      <p:transition spd="slow" advClick="0" advTm="2731">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xtBox 2"/>
          <p:cNvSpPr txBox="1"/>
          <p:nvPr/>
        </p:nvSpPr>
        <p:spPr>
          <a:xfrm>
            <a:off x="760627" y="503385"/>
            <a:ext cx="10862413" cy="2923877"/>
          </a:xfrm>
          <a:prstGeom prst="rect">
            <a:avLst/>
          </a:prstGeom>
          <a:solidFill>
            <a:schemeClr val="accent3">
              <a:lumMod val="20000"/>
              <a:lumOff val="80000"/>
            </a:schemeClr>
          </a:solidFill>
          <a:ln w="28575">
            <a:solidFill>
              <a:schemeClr val="accent3"/>
            </a:solidFill>
            <a:prstDash val="solid"/>
          </a:ln>
        </p:spPr>
        <p:txBody>
          <a:bodyPr wrap="square" rtlCol="0">
            <a:spAutoFit/>
          </a:bodyPr>
          <a:lstStyle/>
          <a:p>
            <a:pPr algn="ctr"/>
            <a:endParaRPr lang="en-NZ" b="1" dirty="0">
              <a:solidFill>
                <a:schemeClr val="accent4"/>
              </a:solidFill>
              <a:latin typeface="Palatino Linotype" panose="02040502050505030304" pitchFamily="18" charset="0"/>
            </a:endParaRPr>
          </a:p>
          <a:p>
            <a:pPr algn="ctr"/>
            <a:r>
              <a:rPr lang="en-NZ" b="1" dirty="0">
                <a:solidFill>
                  <a:schemeClr val="accent4"/>
                </a:solidFill>
                <a:latin typeface="Palatino Linotype" panose="02040502050505030304" pitchFamily="18" charset="0"/>
              </a:rPr>
              <a:t>Holiday Fun enhanced at St Ninian’s Karori</a:t>
            </a:r>
          </a:p>
          <a:p>
            <a:pPr algn="just"/>
            <a:endParaRPr lang="en-NZ" dirty="0">
              <a:solidFill>
                <a:schemeClr val="accent4"/>
              </a:solidFill>
              <a:latin typeface="Palatino Linotype" panose="02040502050505030304" pitchFamily="18" charset="0"/>
            </a:endParaRPr>
          </a:p>
          <a:p>
            <a:pPr algn="just"/>
            <a:r>
              <a:rPr lang="en-NZ" sz="1600" dirty="0">
                <a:solidFill>
                  <a:schemeClr val="accent4"/>
                </a:solidFill>
                <a:latin typeface="Palatino Linotype" panose="02040502050505030304" pitchFamily="18" charset="0"/>
              </a:rPr>
              <a:t>St Ninian’s Karori received a grant from the “Let the Children Live” fund in September 2020.  The grant enabled them to increase the activities on offer at the October programme with fresh art and craft supplies and gift bags for each child after the Sunday service.  The grant was also a big help with the costs of nutritional morning teas and lunches for six days as the October programme catered for over 30 children.</a:t>
            </a:r>
          </a:p>
          <a:p>
            <a:pPr algn="just"/>
            <a:endParaRPr lang="en-NZ" sz="1600" dirty="0">
              <a:solidFill>
                <a:schemeClr val="accent4"/>
              </a:solidFill>
              <a:latin typeface="Palatino Linotype" panose="02040502050505030304" pitchFamily="18" charset="0"/>
            </a:endParaRPr>
          </a:p>
          <a:p>
            <a:pPr algn="just"/>
            <a:r>
              <a:rPr lang="en-NZ" sz="1600" dirty="0">
                <a:solidFill>
                  <a:schemeClr val="accent4"/>
                </a:solidFill>
                <a:latin typeface="Palatino Linotype" panose="02040502050505030304" pitchFamily="18" charset="0"/>
              </a:rPr>
              <a:t>The theme for the October programme was Lotu Tamiti, or White Sunday which could not be more fitting as Lotu Tamiti is a special day on the Christian calendar in many Pacific nations – a day for celebrating children.</a:t>
            </a:r>
          </a:p>
          <a:p>
            <a:pPr algn="just"/>
            <a:endParaRPr lang="en-NZ" dirty="0">
              <a:solidFill>
                <a:schemeClr val="accent4"/>
              </a:solidFill>
            </a:endParaRPr>
          </a:p>
        </p:txBody>
      </p:sp>
      <p:pic>
        <p:nvPicPr>
          <p:cNvPr id="4" name="Audio Tw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5" name="Audio On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51525" y="3184525"/>
            <a:ext cx="487363" cy="487363"/>
          </a:xfrm>
          <a:prstGeom prst="rect">
            <a:avLst/>
          </a:prstGeom>
        </p:spPr>
      </p:pic>
      <p:sp>
        <p:nvSpPr>
          <p:cNvPr id="9" name="TextBox 8">
            <a:extLst>
              <a:ext uri="{FF2B5EF4-FFF2-40B4-BE49-F238E27FC236}">
                <a16:creationId xmlns:a16="http://schemas.microsoft.com/office/drawing/2014/main" id="{3E8667DC-5F1F-424B-8EE8-1A7922037577}"/>
              </a:ext>
            </a:extLst>
          </p:cNvPr>
          <p:cNvSpPr txBox="1"/>
          <p:nvPr/>
        </p:nvSpPr>
        <p:spPr>
          <a:xfrm>
            <a:off x="7874000" y="3429000"/>
            <a:ext cx="3749040" cy="2925615"/>
          </a:xfrm>
          <a:prstGeom prst="rect">
            <a:avLst/>
          </a:prstGeom>
          <a:noFill/>
        </p:spPr>
        <p:txBody>
          <a:bodyPr wrap="square" rtlCol="0">
            <a:spAutoFit/>
          </a:bodyPr>
          <a:lstStyle/>
          <a:p>
            <a:endParaRPr lang="en-NZ" dirty="0"/>
          </a:p>
        </p:txBody>
      </p:sp>
      <p:pic>
        <p:nvPicPr>
          <p:cNvPr id="11" name="Picture 10">
            <a:extLst>
              <a:ext uri="{FF2B5EF4-FFF2-40B4-BE49-F238E27FC236}">
                <a16:creationId xmlns:a16="http://schemas.microsoft.com/office/drawing/2014/main" id="{8BA559F0-9E8C-4EEC-A4E0-928A761E2E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V="1">
            <a:off x="7003626" y="3237655"/>
            <a:ext cx="4619414" cy="3377168"/>
          </a:xfrm>
          <a:prstGeom prst="rect">
            <a:avLst/>
          </a:prstGeom>
        </p:spPr>
      </p:pic>
      <p:pic>
        <p:nvPicPr>
          <p:cNvPr id="15" name="Picture 14">
            <a:extLst>
              <a:ext uri="{FF2B5EF4-FFF2-40B4-BE49-F238E27FC236}">
                <a16:creationId xmlns:a16="http://schemas.microsoft.com/office/drawing/2014/main" id="{C39A19C8-EBD5-4F91-9D4C-381A53F56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0627" y="3237655"/>
            <a:ext cx="6200180" cy="3377167"/>
          </a:xfrm>
          <a:prstGeom prst="rect">
            <a:avLst/>
          </a:prstGeom>
        </p:spPr>
      </p:pic>
    </p:spTree>
    <p:extLst>
      <p:ext uri="{BB962C8B-B14F-4D97-AF65-F5344CB8AC3E}">
        <p14:creationId xmlns:p14="http://schemas.microsoft.com/office/powerpoint/2010/main" val="3644136779"/>
      </p:ext>
    </p:extLst>
  </p:cSld>
  <p:clrMapOvr>
    <a:masterClrMapping/>
  </p:clrMapOvr>
  <p:transition spd="slow" advClick="0" advTm="8013">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099"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862169"/>
          </a:xfrm>
        </p:spPr>
        <p:txBody>
          <a:bodyPr>
            <a:normAutofit/>
          </a:bodyPr>
          <a:lstStyle/>
          <a:p>
            <a:br>
              <a:rPr lang="en-NZ" sz="1800" dirty="0">
                <a:solidFill>
                  <a:schemeClr val="accent1">
                    <a:lumMod val="75000"/>
                  </a:schemeClr>
                </a:solidFill>
              </a:rPr>
            </a:br>
            <a:br>
              <a:rPr lang="en-NZ" sz="1800" dirty="0">
                <a:solidFill>
                  <a:schemeClr val="accent1">
                    <a:lumMod val="75000"/>
                  </a:schemeClr>
                </a:solidFill>
              </a:rPr>
            </a:br>
            <a:br>
              <a:rPr lang="en-NZ" dirty="0">
                <a:solidFill>
                  <a:schemeClr val="accent1">
                    <a:lumMod val="75000"/>
                  </a:schemeClr>
                </a:solidFill>
              </a:rPr>
            </a:br>
            <a:br>
              <a:rPr lang="en-NZ" dirty="0">
                <a:solidFill>
                  <a:schemeClr val="accent1">
                    <a:lumMod val="75000"/>
                  </a:schemeClr>
                </a:solidFill>
              </a:rPr>
            </a:br>
            <a:endParaRPr lang="en-NZ" dirty="0"/>
          </a:p>
        </p:txBody>
      </p:sp>
      <p:sp>
        <p:nvSpPr>
          <p:cNvPr id="4" name="TextBox 3"/>
          <p:cNvSpPr txBox="1"/>
          <p:nvPr/>
        </p:nvSpPr>
        <p:spPr>
          <a:xfrm>
            <a:off x="1980080" y="5513294"/>
            <a:ext cx="7584142" cy="369332"/>
          </a:xfrm>
          <a:prstGeom prst="rect">
            <a:avLst/>
          </a:prstGeom>
          <a:solidFill>
            <a:schemeClr val="accent3">
              <a:lumMod val="20000"/>
              <a:lumOff val="80000"/>
            </a:schemeClr>
          </a:solidFill>
        </p:spPr>
        <p:txBody>
          <a:bodyPr wrap="square" rtlCol="0">
            <a:spAutoFit/>
          </a:bodyPr>
          <a:lstStyle/>
          <a:p>
            <a:pPr algn="ctr"/>
            <a:endParaRPr lang="en-NZ" dirty="0"/>
          </a:p>
        </p:txBody>
      </p:sp>
      <p:sp>
        <p:nvSpPr>
          <p:cNvPr id="5" name="TextBox 4">
            <a:extLst>
              <a:ext uri="{FF2B5EF4-FFF2-40B4-BE49-F238E27FC236}">
                <a16:creationId xmlns:a16="http://schemas.microsoft.com/office/drawing/2014/main" id="{72A0C5F3-BBF2-47D4-A2B0-6E824C9A1A5E}"/>
              </a:ext>
            </a:extLst>
          </p:cNvPr>
          <p:cNvSpPr txBox="1"/>
          <p:nvPr/>
        </p:nvSpPr>
        <p:spPr>
          <a:xfrm>
            <a:off x="1063822" y="313994"/>
            <a:ext cx="10088880" cy="3139321"/>
          </a:xfrm>
          <a:prstGeom prst="rect">
            <a:avLst/>
          </a:prstGeom>
          <a:noFill/>
          <a:ln>
            <a:solidFill>
              <a:srgbClr val="00B0F0"/>
            </a:solidFill>
          </a:ln>
          <a:effectLst>
            <a:glow rad="139700">
              <a:schemeClr val="accent3">
                <a:satMod val="175000"/>
                <a:alpha val="40000"/>
              </a:schemeClr>
            </a:glow>
          </a:effectLst>
        </p:spPr>
        <p:txBody>
          <a:bodyPr wrap="square" rtlCol="0">
            <a:spAutoFit/>
          </a:bodyPr>
          <a:lstStyle/>
          <a:p>
            <a:pPr algn="ctr"/>
            <a:endParaRPr lang="en-NZ" b="1" dirty="0">
              <a:solidFill>
                <a:schemeClr val="accent4"/>
              </a:solidFill>
              <a:latin typeface="Palatino Linotype" panose="02040502050505030304" pitchFamily="18" charset="0"/>
            </a:endParaRPr>
          </a:p>
          <a:p>
            <a:pPr algn="ctr"/>
            <a:r>
              <a:rPr lang="en-NZ" b="1" dirty="0">
                <a:solidFill>
                  <a:schemeClr val="accent4"/>
                </a:solidFill>
                <a:latin typeface="Palatino Linotype" panose="02040502050505030304" pitchFamily="18" charset="0"/>
              </a:rPr>
              <a:t>Footprints – Preschool programme</a:t>
            </a:r>
          </a:p>
          <a:p>
            <a:endParaRPr lang="en-NZ" b="1" dirty="0">
              <a:solidFill>
                <a:schemeClr val="accent4"/>
              </a:solidFill>
              <a:latin typeface="Palatino Linotype" panose="02040502050505030304" pitchFamily="18" charset="0"/>
            </a:endParaRPr>
          </a:p>
          <a:p>
            <a:r>
              <a:rPr lang="en-NZ" sz="1600" dirty="0">
                <a:solidFill>
                  <a:schemeClr val="accent4"/>
                </a:solidFill>
                <a:latin typeface="Palatino Linotype" panose="02040502050505030304" pitchFamily="18" charset="0"/>
              </a:rPr>
              <a:t>St Ninian’s started a pre-schoolers’ music and movement programme called ‘Footprints’ in September 2020.  It has quickly grown to now have 11 families in regular attendance.  The families love the rich sense of community and care, development and learnings that Footprints provides.  Children learn through music, dancing, reading and free play.  Footprints reflects St Ninian’s Christian values of strong community relationship enhancement and putting whanau first.</a:t>
            </a:r>
          </a:p>
          <a:p>
            <a:endParaRPr lang="en-NZ" sz="1600" dirty="0">
              <a:solidFill>
                <a:schemeClr val="accent4"/>
              </a:solidFill>
              <a:latin typeface="Palatino Linotype" panose="02040502050505030304" pitchFamily="18" charset="0"/>
            </a:endParaRPr>
          </a:p>
          <a:p>
            <a:r>
              <a:rPr lang="en-NZ" sz="1600" dirty="0">
                <a:solidFill>
                  <a:schemeClr val="accent4"/>
                </a:solidFill>
                <a:latin typeface="Palatino Linotype" panose="02040502050505030304" pitchFamily="18" charset="0"/>
              </a:rPr>
              <a:t>With the extra funding their team of dedicated volunteers were able to purchase some musical instruments for the tamariki  and provided morning tea for the children and caregivers in attendance.  </a:t>
            </a:r>
          </a:p>
          <a:p>
            <a:endParaRPr lang="en-NZ" sz="1600" dirty="0">
              <a:solidFill>
                <a:schemeClr val="accent4"/>
              </a:solidFill>
              <a:latin typeface="Palatino Linotype" panose="02040502050505030304" pitchFamily="18" charset="0"/>
            </a:endParaRPr>
          </a:p>
        </p:txBody>
      </p:sp>
      <p:pic>
        <p:nvPicPr>
          <p:cNvPr id="8" name="Picture 7">
            <a:extLst>
              <a:ext uri="{FF2B5EF4-FFF2-40B4-BE49-F238E27FC236}">
                <a16:creationId xmlns:a16="http://schemas.microsoft.com/office/drawing/2014/main" id="{1486D5AF-FF07-41F8-B5DF-B3F31005A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V="1">
            <a:off x="6641120" y="3875100"/>
            <a:ext cx="3863884" cy="2668906"/>
          </a:xfrm>
          <a:prstGeom prst="rect">
            <a:avLst/>
          </a:prstGeom>
        </p:spPr>
      </p:pic>
      <p:pic>
        <p:nvPicPr>
          <p:cNvPr id="11" name="Picture 10">
            <a:extLst>
              <a:ext uri="{FF2B5EF4-FFF2-40B4-BE49-F238E27FC236}">
                <a16:creationId xmlns:a16="http://schemas.microsoft.com/office/drawing/2014/main" id="{EAD20292-8066-4ACA-88EA-F55D438A63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89" b="27141"/>
          <a:stretch/>
        </p:blipFill>
        <p:spPr>
          <a:xfrm>
            <a:off x="1686997" y="3875100"/>
            <a:ext cx="3863884" cy="2668908"/>
          </a:xfrm>
          <a:prstGeom prst="rect">
            <a:avLst/>
          </a:prstGeom>
        </p:spPr>
      </p:pic>
    </p:spTree>
    <p:extLst>
      <p:ext uri="{BB962C8B-B14F-4D97-AF65-F5344CB8AC3E}">
        <p14:creationId xmlns:p14="http://schemas.microsoft.com/office/powerpoint/2010/main" val="2386307026"/>
      </p:ext>
    </p:extLst>
  </p:cSld>
  <p:clrMapOvr>
    <a:masterClrMapping/>
  </p:clrMapOvr>
  <mc:AlternateContent xmlns:mc="http://schemas.openxmlformats.org/markup-compatibility/2006" xmlns:p14="http://schemas.microsoft.com/office/powerpoint/2010/main">
    <mc:Choice Requires="p14">
      <p:transition spd="slow" p14:dur="2750" advClick="0" advTm="7454"/>
    </mc:Choice>
    <mc:Fallback xmlns="">
      <p:transition spd="slow" advClick="0" advTm="745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F35A-3BCC-42F1-8DE0-A22F3A00CE4E}"/>
              </a:ext>
            </a:extLst>
          </p:cNvPr>
          <p:cNvSpPr>
            <a:spLocks noGrp="1"/>
          </p:cNvSpPr>
          <p:nvPr>
            <p:ph type="title"/>
          </p:nvPr>
        </p:nvSpPr>
        <p:spPr>
          <a:xfrm>
            <a:off x="838200" y="427278"/>
            <a:ext cx="10515600" cy="1048039"/>
          </a:xfrm>
        </p:spPr>
        <p:txBody>
          <a:bodyPr/>
          <a:lstStyle/>
          <a:p>
            <a:pPr algn="ctr"/>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Wellington Methodist Parish</a:t>
            </a:r>
            <a:endParaRPr lang="en-NZ"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3CF3DE27-7280-463C-A133-05C2A8F6306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38200" y="3559810"/>
            <a:ext cx="2110740" cy="2806700"/>
          </a:xfrm>
          <a:prstGeom prst="rect">
            <a:avLst/>
          </a:prstGeom>
          <a:noFill/>
          <a:ln>
            <a:noFill/>
          </a:ln>
        </p:spPr>
      </p:pic>
      <p:pic>
        <p:nvPicPr>
          <p:cNvPr id="10" name="Picture 9">
            <a:extLst>
              <a:ext uri="{FF2B5EF4-FFF2-40B4-BE49-F238E27FC236}">
                <a16:creationId xmlns:a16="http://schemas.microsoft.com/office/drawing/2014/main" id="{6D00A66B-F4C8-4396-9433-9303D959B50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776488" y="4130040"/>
            <a:ext cx="2968954" cy="2225040"/>
          </a:xfrm>
          <a:prstGeom prst="rect">
            <a:avLst/>
          </a:prstGeom>
          <a:noFill/>
          <a:ln>
            <a:noFill/>
          </a:ln>
        </p:spPr>
      </p:pic>
      <p:sp>
        <p:nvSpPr>
          <p:cNvPr id="11" name="TextBox 10">
            <a:extLst>
              <a:ext uri="{FF2B5EF4-FFF2-40B4-BE49-F238E27FC236}">
                <a16:creationId xmlns:a16="http://schemas.microsoft.com/office/drawing/2014/main" id="{556AB830-2073-4FFE-A901-61160548F492}"/>
              </a:ext>
            </a:extLst>
          </p:cNvPr>
          <p:cNvSpPr txBox="1"/>
          <p:nvPr/>
        </p:nvSpPr>
        <p:spPr>
          <a:xfrm>
            <a:off x="838200" y="1615440"/>
            <a:ext cx="10754360" cy="954107"/>
          </a:xfrm>
          <a:prstGeom prst="rect">
            <a:avLst/>
          </a:prstGeom>
          <a:noFill/>
        </p:spPr>
        <p:txBody>
          <a:bodyPr wrap="square" rtlCol="0">
            <a:spAutoFit/>
          </a:bodyPr>
          <a:lstStyle/>
          <a:p>
            <a:r>
              <a:rPr lang="en-US" sz="1400" dirty="0">
                <a:solidFill>
                  <a:schemeClr val="accent4"/>
                </a:solidFill>
                <a:latin typeface="Palatino Linotype" panose="02040502050505030304" pitchFamily="18" charset="0"/>
              </a:rPr>
              <a:t>The Taranaki Street Church in the Wellington Methodist Parish has been having seismic strengthening which has resulted in the church being closed from November 2019 until April 2021.  Normal activities are being held in the church hall.  The children suggested they should paint a mural to make the entrance more welcoming as they missed their friends from the combined services.  They were successful in their application for “Let the Children Live” funding and went to work painting the mural on their wall.</a:t>
            </a:r>
            <a:endParaRPr lang="en-NZ" sz="1400" dirty="0">
              <a:solidFill>
                <a:schemeClr val="accent4"/>
              </a:solidFill>
              <a:latin typeface="Palatino Linotype" panose="02040502050505030304" pitchFamily="18" charset="0"/>
            </a:endParaRPr>
          </a:p>
        </p:txBody>
      </p:sp>
      <p:pic>
        <p:nvPicPr>
          <p:cNvPr id="12" name="Picture 11">
            <a:extLst>
              <a:ext uri="{FF2B5EF4-FFF2-40B4-BE49-F238E27FC236}">
                <a16:creationId xmlns:a16="http://schemas.microsoft.com/office/drawing/2014/main" id="{902E5593-7882-4CDE-8621-762B7A7B930D}"/>
              </a:ext>
            </a:extLst>
          </p:cNvPr>
          <p:cNvPicPr>
            <a:picLocks noChangeAspect="1"/>
          </p:cNvPicPr>
          <p:nvPr/>
        </p:nvPicPr>
        <p:blipFill>
          <a:blip r:embed="rId5"/>
          <a:stretch>
            <a:fillRect/>
          </a:stretch>
        </p:blipFill>
        <p:spPr>
          <a:xfrm>
            <a:off x="3357324" y="2849792"/>
            <a:ext cx="4842456" cy="3812146"/>
          </a:xfrm>
          <a:prstGeom prst="rect">
            <a:avLst/>
          </a:prstGeom>
        </p:spPr>
      </p:pic>
    </p:spTree>
    <p:custDataLst>
      <p:tags r:id="rId1"/>
    </p:custDataLst>
    <p:extLst>
      <p:ext uri="{BB962C8B-B14F-4D97-AF65-F5344CB8AC3E}">
        <p14:creationId xmlns:p14="http://schemas.microsoft.com/office/powerpoint/2010/main" val="2629871674"/>
      </p:ext>
    </p:extLst>
  </p:cSld>
  <p:clrMapOvr>
    <a:masterClrMapping/>
  </p:clrMapOvr>
  <mc:AlternateContent xmlns:mc="http://schemas.openxmlformats.org/markup-compatibility/2006" xmlns:p14="http://schemas.microsoft.com/office/powerpoint/2010/main">
    <mc:Choice Requires="p14">
      <p:transition spd="slow" p14:dur="2750" advClick="0" advTm="9949"/>
    </mc:Choice>
    <mc:Fallback xmlns="">
      <p:transition spd="slow" advClick="0" advTm="99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62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B3FC7-C0F6-4D65-8EDD-8B3ADD4D6BFB}"/>
              </a:ext>
            </a:extLst>
          </p:cNvPr>
          <p:cNvSpPr>
            <a:spLocks noGrp="1"/>
          </p:cNvSpPr>
          <p:nvPr>
            <p:ph type="title"/>
          </p:nvPr>
        </p:nvSpPr>
        <p:spPr/>
        <p:txBody>
          <a:bodyPr>
            <a:normAutofit fontScale="90000"/>
          </a:bodyPr>
          <a:lstStyle/>
          <a:p>
            <a:pPr>
              <a:lnSpc>
                <a:spcPct val="100000"/>
              </a:lnSpc>
            </a:pPr>
            <a:br>
              <a:rPr lang="en-US" sz="1800" dirty="0"/>
            </a:br>
            <a:br>
              <a:rPr lang="en-US" sz="1800" dirty="0"/>
            </a:br>
            <a:r>
              <a:rPr lang="en-US" sz="1800" dirty="0">
                <a:solidFill>
                  <a:schemeClr val="accent3">
                    <a:lumMod val="75000"/>
                  </a:schemeClr>
                </a:solidFill>
                <a:latin typeface="Palatino Linotype" panose="02040502050505030304" pitchFamily="18" charset="0"/>
              </a:rPr>
              <a:t>At the beginning of December their wall was finished and they were very pleased to hold their first combined service since January 2020.  What started out as a blank canvas became a very vibrant mural of which they are all proud!</a:t>
            </a:r>
            <a:br>
              <a:rPr lang="en-NZ" dirty="0"/>
            </a:br>
            <a:endParaRPr lang="en-NZ" dirty="0"/>
          </a:p>
        </p:txBody>
      </p:sp>
      <p:pic>
        <p:nvPicPr>
          <p:cNvPr id="4" name="Content Placeholder 3">
            <a:extLst>
              <a:ext uri="{FF2B5EF4-FFF2-40B4-BE49-F238E27FC236}">
                <a16:creationId xmlns:a16="http://schemas.microsoft.com/office/drawing/2014/main" id="{830FC448-30AE-4FCE-82AD-108FFE9C55F6}"/>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75639" y="1800687"/>
            <a:ext cx="5840722" cy="4351338"/>
          </a:xfrm>
          <a:prstGeom prst="rect">
            <a:avLst/>
          </a:prstGeom>
          <a:noFill/>
          <a:ln>
            <a:noFill/>
          </a:ln>
        </p:spPr>
      </p:pic>
    </p:spTree>
    <p:extLst>
      <p:ext uri="{BB962C8B-B14F-4D97-AF65-F5344CB8AC3E}">
        <p14:creationId xmlns:p14="http://schemas.microsoft.com/office/powerpoint/2010/main" val="2122058823"/>
      </p:ext>
    </p:extLst>
  </p:cSld>
  <p:clrMapOvr>
    <a:masterClrMapping/>
  </p:clrMapOvr>
  <mc:AlternateContent xmlns:mc="http://schemas.openxmlformats.org/markup-compatibility/2006" xmlns:p14="http://schemas.microsoft.com/office/powerpoint/2010/main">
    <mc:Choice Requires="p14">
      <p:transition spd="slow" p14:dur="2750" advClick="0" advTm="4841"/>
    </mc:Choice>
    <mc:Fallback xmlns="">
      <p:transition spd="slow" advClick="0" advTm="484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A58919-4813-4CE9-B556-7DB9191787C3}"/>
              </a:ext>
            </a:extLst>
          </p:cNvPr>
          <p:cNvPicPr>
            <a:picLocks noChangeAspect="1"/>
          </p:cNvPicPr>
          <p:nvPr/>
        </p:nvPicPr>
        <p:blipFill>
          <a:blip r:embed="rId3"/>
          <a:stretch>
            <a:fillRect/>
          </a:stretch>
        </p:blipFill>
        <p:spPr>
          <a:xfrm>
            <a:off x="5751580" y="1715482"/>
            <a:ext cx="1803042" cy="2028423"/>
          </a:xfrm>
          <a:prstGeom prst="rect">
            <a:avLst/>
          </a:prstGeom>
        </p:spPr>
      </p:pic>
      <p:sp>
        <p:nvSpPr>
          <p:cNvPr id="2" name="Title 1">
            <a:extLst>
              <a:ext uri="{FF2B5EF4-FFF2-40B4-BE49-F238E27FC236}">
                <a16:creationId xmlns:a16="http://schemas.microsoft.com/office/drawing/2014/main" id="{4F0E22D1-4A45-41C6-B30A-69B4B6FAEC42}"/>
              </a:ext>
            </a:extLst>
          </p:cNvPr>
          <p:cNvSpPr>
            <a:spLocks noGrp="1"/>
          </p:cNvSpPr>
          <p:nvPr>
            <p:ph type="title"/>
          </p:nvPr>
        </p:nvSpPr>
        <p:spPr>
          <a:xfrm>
            <a:off x="831850" y="615142"/>
            <a:ext cx="10515600" cy="3974321"/>
          </a:xfrm>
        </p:spPr>
        <p:txBody>
          <a:bodyPr>
            <a:normAutofit/>
          </a:bodyPr>
          <a:lstStyle/>
          <a:p>
            <a:endParaRPr lang="en-NZ" sz="3600" dirty="0"/>
          </a:p>
        </p:txBody>
      </p:sp>
      <p:pic>
        <p:nvPicPr>
          <p:cNvPr id="6" name="Picture 5">
            <a:extLst>
              <a:ext uri="{FF2B5EF4-FFF2-40B4-BE49-F238E27FC236}">
                <a16:creationId xmlns:a16="http://schemas.microsoft.com/office/drawing/2014/main" id="{5A06E48C-DAFD-405B-B8FD-DDD486259C5F}"/>
              </a:ext>
            </a:extLst>
          </p:cNvPr>
          <p:cNvPicPr>
            <a:picLocks noChangeAspect="1"/>
          </p:cNvPicPr>
          <p:nvPr/>
        </p:nvPicPr>
        <p:blipFill rotWithShape="1">
          <a:blip r:embed="rId4"/>
          <a:srcRect b="14448"/>
          <a:stretch/>
        </p:blipFill>
        <p:spPr>
          <a:xfrm>
            <a:off x="765349" y="1402107"/>
            <a:ext cx="7841296" cy="3187356"/>
          </a:xfrm>
          <a:prstGeom prst="rect">
            <a:avLst/>
          </a:prstGeom>
        </p:spPr>
      </p:pic>
      <p:sp>
        <p:nvSpPr>
          <p:cNvPr id="12" name="Rectangle 11">
            <a:extLst>
              <a:ext uri="{FF2B5EF4-FFF2-40B4-BE49-F238E27FC236}">
                <a16:creationId xmlns:a16="http://schemas.microsoft.com/office/drawing/2014/main" id="{2E23C302-5483-4806-B7FE-75DF10168E64}"/>
              </a:ext>
            </a:extLst>
          </p:cNvPr>
          <p:cNvSpPr/>
          <p:nvPr/>
        </p:nvSpPr>
        <p:spPr>
          <a:xfrm>
            <a:off x="697542" y="2995785"/>
            <a:ext cx="8109912" cy="1754326"/>
          </a:xfrm>
          <a:prstGeom prst="rect">
            <a:avLst/>
          </a:prstGeom>
          <a:noFill/>
        </p:spPr>
        <p:txBody>
          <a:bodyPr wrap="none" lIns="91440" tIns="45720" rIns="91440" bIns="45720">
            <a:spAutoFit/>
          </a:bodyPr>
          <a:lstStyle/>
          <a:p>
            <a:pPr algn="ct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Auckland Manukau Tongan </a:t>
            </a:r>
          </a:p>
          <a:p>
            <a:pPr algn="ct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Methodist</a:t>
            </a:r>
            <a:endParaRPr lang="en-NZ"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custDataLst>
      <p:tags r:id="rId1"/>
    </p:custDataLst>
    <p:extLst>
      <p:ext uri="{BB962C8B-B14F-4D97-AF65-F5344CB8AC3E}">
        <p14:creationId xmlns:p14="http://schemas.microsoft.com/office/powerpoint/2010/main" val="48033313"/>
      </p:ext>
    </p:extLst>
  </p:cSld>
  <p:clrMapOvr>
    <a:masterClrMapping/>
  </p:clrMapOvr>
  <mc:AlternateContent xmlns:mc="http://schemas.openxmlformats.org/markup-compatibility/2006" xmlns:p14="http://schemas.microsoft.com/office/powerpoint/2010/main">
    <mc:Choice Requires="p14">
      <p:transition spd="slow" p14:dur="2750" advClick="0" advTm="9620"/>
    </mc:Choice>
    <mc:Fallback xmlns="">
      <p:transition spd="slow" advClick="0" advTm="96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D4BE33-59DC-4F6E-B611-CD8E8AAA5367}"/>
              </a:ext>
            </a:extLst>
          </p:cNvPr>
          <p:cNvPicPr>
            <a:picLocks noChangeAspect="1"/>
          </p:cNvPicPr>
          <p:nvPr/>
        </p:nvPicPr>
        <p:blipFill>
          <a:blip r:embed="rId3"/>
          <a:stretch>
            <a:fillRect/>
          </a:stretch>
        </p:blipFill>
        <p:spPr>
          <a:xfrm>
            <a:off x="1317732" y="591634"/>
            <a:ext cx="9182018" cy="456872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pic>
      <p:sp>
        <p:nvSpPr>
          <p:cNvPr id="3" name="TextBox 2">
            <a:extLst>
              <a:ext uri="{FF2B5EF4-FFF2-40B4-BE49-F238E27FC236}">
                <a16:creationId xmlns:a16="http://schemas.microsoft.com/office/drawing/2014/main" id="{4AD35F68-53DB-4707-8667-3EA874748B36}"/>
              </a:ext>
            </a:extLst>
          </p:cNvPr>
          <p:cNvSpPr txBox="1"/>
          <p:nvPr/>
        </p:nvSpPr>
        <p:spPr>
          <a:xfrm>
            <a:off x="2460567" y="5160358"/>
            <a:ext cx="6700058" cy="1200329"/>
          </a:xfrm>
          <a:prstGeom prst="rect">
            <a:avLst/>
          </a:prstGeom>
          <a:gradFill>
            <a:gsLst>
              <a:gs pos="0">
                <a:schemeClr val="accent3">
                  <a:lumMod val="20000"/>
                  <a:lumOff val="80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w="28575">
            <a:solidFill>
              <a:srgbClr val="C00000"/>
            </a:solidFill>
          </a:ln>
        </p:spPr>
        <p:txBody>
          <a:bodyPr wrap="square" rtlCol="0">
            <a:spAutoFit/>
          </a:bodyPr>
          <a:lstStyle/>
          <a:p>
            <a:pPr algn="ctr"/>
            <a:r>
              <a:rPr lang="en-US" sz="1200" dirty="0">
                <a:latin typeface="Palatino Linotype" panose="02040502050505030304" pitchFamily="18" charset="0"/>
              </a:rPr>
              <a:t>The Auckland Manukau Tongan Methodist Parish has been broadcasting a weekly  </a:t>
            </a:r>
            <a:r>
              <a:rPr lang="en-US" sz="1200" dirty="0" err="1">
                <a:latin typeface="Palatino Linotype" panose="02040502050505030304" pitchFamily="18" charset="0"/>
              </a:rPr>
              <a:t>programme</a:t>
            </a:r>
            <a:r>
              <a:rPr lang="en-US" sz="1200" dirty="0">
                <a:latin typeface="Palatino Linotype" panose="02040502050505030304" pitchFamily="18" charset="0"/>
              </a:rPr>
              <a:t> called “</a:t>
            </a:r>
            <a:r>
              <a:rPr lang="en-US" sz="1200" dirty="0" err="1">
                <a:latin typeface="Palatino Linotype" panose="02040502050505030304" pitchFamily="18" charset="0"/>
              </a:rPr>
              <a:t>Taulama</a:t>
            </a:r>
            <a:r>
              <a:rPr lang="en-US" sz="1200" dirty="0">
                <a:latin typeface="Palatino Linotype" panose="02040502050505030304" pitchFamily="18" charset="0"/>
              </a:rPr>
              <a:t> </a:t>
            </a:r>
            <a:r>
              <a:rPr lang="en-US" sz="1200" dirty="0" err="1">
                <a:latin typeface="Palatino Linotype" panose="02040502050505030304" pitchFamily="18" charset="0"/>
              </a:rPr>
              <a:t>Fakakosipeli</a:t>
            </a:r>
            <a:r>
              <a:rPr lang="en-US" sz="1200" dirty="0">
                <a:latin typeface="Palatino Linotype" panose="02040502050505030304" pitchFamily="18" charset="0"/>
              </a:rPr>
              <a:t>” </a:t>
            </a:r>
            <a:r>
              <a:rPr lang="en-US" sz="1200" i="1" dirty="0">
                <a:latin typeface="Palatino Linotype" panose="02040502050505030304" pitchFamily="18" charset="0"/>
              </a:rPr>
              <a:t>(literally means ‘Watchman of the Gospel’) </a:t>
            </a:r>
            <a:r>
              <a:rPr lang="en-US" sz="1200" dirty="0">
                <a:latin typeface="Palatino Linotype" panose="02040502050505030304" pitchFamily="18" charset="0"/>
              </a:rPr>
              <a:t>for the past 25 years from the Radio Station 104.6 FM – an access community radio located at Mt Albert. </a:t>
            </a:r>
          </a:p>
          <a:p>
            <a:pPr algn="ctr"/>
            <a:endParaRPr lang="en-US" sz="1200" dirty="0">
              <a:latin typeface="Palatino Linotype" panose="02040502050505030304" pitchFamily="18" charset="0"/>
            </a:endParaRPr>
          </a:p>
          <a:p>
            <a:pPr algn="ctr"/>
            <a:r>
              <a:rPr lang="en-US" sz="1200" dirty="0">
                <a:latin typeface="Palatino Linotype" panose="02040502050505030304" pitchFamily="18" charset="0"/>
              </a:rPr>
              <a:t>This is a 50-minute weekly program which is held every Thursday afternoon</a:t>
            </a:r>
          </a:p>
          <a:p>
            <a:pPr algn="ctr"/>
            <a:r>
              <a:rPr lang="en-US" sz="1200" dirty="0">
                <a:latin typeface="Palatino Linotype" panose="02040502050505030304" pitchFamily="18" charset="0"/>
              </a:rPr>
              <a:t> from 3.55 to 4.45 pm.</a:t>
            </a:r>
            <a:endParaRPr lang="en-NZ" sz="1200" dirty="0">
              <a:latin typeface="Palatino Linotype" panose="02040502050505030304" pitchFamily="18" charset="0"/>
            </a:endParaRPr>
          </a:p>
        </p:txBody>
      </p:sp>
    </p:spTree>
    <p:custDataLst>
      <p:tags r:id="rId1"/>
    </p:custDataLst>
    <p:extLst>
      <p:ext uri="{BB962C8B-B14F-4D97-AF65-F5344CB8AC3E}">
        <p14:creationId xmlns:p14="http://schemas.microsoft.com/office/powerpoint/2010/main" val="834731415"/>
      </p:ext>
    </p:extLst>
  </p:cSld>
  <p:clrMapOvr>
    <a:masterClrMapping/>
  </p:clrMapOvr>
  <mc:AlternateContent xmlns:mc="http://schemas.openxmlformats.org/markup-compatibility/2006" xmlns:p14="http://schemas.microsoft.com/office/powerpoint/2010/main">
    <mc:Choice Requires="p14">
      <p:transition spd="slow" p14:dur="2750" advClick="0" advTm="8734"/>
    </mc:Choice>
    <mc:Fallback xmlns="">
      <p:transition spd="slow" advClick="0" advTm="87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nodeType="clickEffect">
                                  <p:stCondLst>
                                    <p:cond delay="0"/>
                                  </p:stCondLst>
                                  <p:childTnLst>
                                    <p:anim calcmode="discrete" valueType="str">
                                      <p:cBhvr override="childStyle">
                                        <p:cTn id="6" dur="2000" fill="hold"/>
                                        <p:tgtEl>
                                          <p:spTgt spid="3">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7" fill="hold">
                      <p:stCondLst>
                        <p:cond delay="indefinite"/>
                      </p:stCondLst>
                      <p:childTnLst>
                        <p:par>
                          <p:cTn id="8" fill="hold">
                            <p:stCondLst>
                              <p:cond delay="0"/>
                            </p:stCondLst>
                            <p:childTnLst>
                              <p:par>
                                <p:cTn id="9" presetID="10" presetClass="emph" presetSubtype="0" fill="hold" nodeType="clickEffect">
                                  <p:stCondLst>
                                    <p:cond delay="0"/>
                                  </p:stCondLst>
                                  <p:childTnLst>
                                    <p:anim calcmode="discrete" valueType="str">
                                      <p:cBhvr override="childStyle">
                                        <p:cTn id="10" dur="2000" fill="hold"/>
                                        <p:tgtEl>
                                          <p:spTgt spid="3">
                                            <p:txEl>
                                              <p:pRg st="2" end="2"/>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mph" presetSubtype="0" fill="hold" nodeType="clickEffect">
                                  <p:stCondLst>
                                    <p:cond delay="0"/>
                                  </p:stCondLst>
                                  <p:childTnLst>
                                    <p:anim calcmode="discrete" valueType="str">
                                      <p:cBhvr override="childStyle">
                                        <p:cTn id="14" dur="2000" fill="hold"/>
                                        <p:tgtEl>
                                          <p:spTgt spid="3">
                                            <p:txEl>
                                              <p:pRg st="3" end="3"/>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162FFA-22FC-4984-893F-07194F4BCFD4}"/>
              </a:ext>
            </a:extLst>
          </p:cNvPr>
          <p:cNvSpPr txBox="1"/>
          <p:nvPr/>
        </p:nvSpPr>
        <p:spPr>
          <a:xfrm>
            <a:off x="777240" y="2425482"/>
            <a:ext cx="11094720" cy="2800767"/>
          </a:xfrm>
          <a:prstGeom prst="rect">
            <a:avLst/>
          </a:prstGeom>
          <a:noFill/>
        </p:spPr>
        <p:txBody>
          <a:bodyPr wrap="square" rtlCol="0">
            <a:spAutoFit/>
          </a:bodyPr>
          <a:lstStyle/>
          <a:p>
            <a:endParaRPr lang="en-US" sz="1600" dirty="0">
              <a:solidFill>
                <a:schemeClr val="accent4"/>
              </a:solidFill>
            </a:endParaRPr>
          </a:p>
          <a:p>
            <a:endParaRPr lang="en-US" sz="1600" dirty="0">
              <a:solidFill>
                <a:schemeClr val="accent4"/>
              </a:solidFill>
            </a:endParaRPr>
          </a:p>
          <a:p>
            <a:endParaRPr lang="en-US" sz="1600" dirty="0">
              <a:solidFill>
                <a:schemeClr val="accent4"/>
              </a:solidFill>
            </a:endParaRPr>
          </a:p>
          <a:p>
            <a:endParaRPr lang="en-US" sz="1600" dirty="0">
              <a:solidFill>
                <a:schemeClr val="accent4"/>
              </a:solidFill>
            </a:endParaRPr>
          </a:p>
          <a:p>
            <a:endParaRPr lang="en-US" sz="1600" dirty="0">
              <a:solidFill>
                <a:schemeClr val="accent4"/>
              </a:solidFill>
            </a:endParaRPr>
          </a:p>
          <a:p>
            <a:endParaRPr lang="en-US" sz="1600" dirty="0">
              <a:solidFill>
                <a:schemeClr val="accent4"/>
              </a:solidFill>
            </a:endParaRPr>
          </a:p>
          <a:p>
            <a:endParaRPr lang="en-US" sz="1600" dirty="0">
              <a:solidFill>
                <a:schemeClr val="accent4"/>
              </a:solidFill>
              <a:effectLst>
                <a:outerShdw blurRad="38100" dist="38100" dir="2700000" algn="tl">
                  <a:srgbClr val="000000">
                    <a:alpha val="43137"/>
                  </a:srgbClr>
                </a:outerShdw>
              </a:effectLst>
            </a:endParaRPr>
          </a:p>
          <a:p>
            <a:r>
              <a:rPr lang="en-US" sz="1600" dirty="0">
                <a:solidFill>
                  <a:schemeClr val="accent4"/>
                </a:solidFill>
                <a:effectLst>
                  <a:outerShdw blurRad="38100" dist="38100" dir="2700000" algn="tl">
                    <a:srgbClr val="000000">
                      <a:alpha val="43137"/>
                    </a:srgbClr>
                  </a:outerShdw>
                </a:effectLst>
              </a:rPr>
              <a:t>On 13</a:t>
            </a:r>
            <a:r>
              <a:rPr lang="en-US" sz="1600" baseline="30000" dirty="0">
                <a:solidFill>
                  <a:schemeClr val="accent4"/>
                </a:solidFill>
                <a:effectLst>
                  <a:outerShdw blurRad="38100" dist="38100" dir="2700000" algn="tl">
                    <a:srgbClr val="000000">
                      <a:alpha val="43137"/>
                    </a:srgbClr>
                  </a:outerShdw>
                </a:effectLst>
              </a:rPr>
              <a:t>th</a:t>
            </a:r>
            <a:r>
              <a:rPr lang="en-US" sz="1600" dirty="0">
                <a:solidFill>
                  <a:schemeClr val="accent4"/>
                </a:solidFill>
                <a:effectLst>
                  <a:outerShdw blurRad="38100" dist="38100" dir="2700000" algn="tl">
                    <a:srgbClr val="000000">
                      <a:alpha val="43137"/>
                    </a:srgbClr>
                  </a:outerShdw>
                </a:effectLst>
              </a:rPr>
              <a:t> December 2020 the Papatoetoe Wesley Methodist Sunday School celebrated their Anniversary.  The children enjoyed the programme and were very excited to play their part in church by leading the Christmas service.  It was a great success seeing both children and parents participating in the celebration of the Sunday School anniversary.</a:t>
            </a:r>
          </a:p>
          <a:p>
            <a:endParaRPr lang="en-US" sz="1600" dirty="0">
              <a:solidFill>
                <a:schemeClr val="accent4"/>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D7DB08E7-5835-4B8A-A542-B63C7FBBE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6330" y="609600"/>
            <a:ext cx="7143750" cy="3219450"/>
          </a:xfrm>
          <a:prstGeom prst="rect">
            <a:avLst/>
          </a:prstGeom>
        </p:spPr>
      </p:pic>
      <p:sp>
        <p:nvSpPr>
          <p:cNvPr id="6" name="Rectangle 5">
            <a:extLst>
              <a:ext uri="{FF2B5EF4-FFF2-40B4-BE49-F238E27FC236}">
                <a16:creationId xmlns:a16="http://schemas.microsoft.com/office/drawing/2014/main" id="{1BE3EA05-B8D8-494E-8134-6D3B2F65661B}"/>
              </a:ext>
            </a:extLst>
          </p:cNvPr>
          <p:cNvSpPr/>
          <p:nvPr/>
        </p:nvSpPr>
        <p:spPr>
          <a:xfrm>
            <a:off x="948853" y="2967335"/>
            <a:ext cx="10294293" cy="646331"/>
          </a:xfrm>
          <a:prstGeom prst="rect">
            <a:avLst/>
          </a:prstGeom>
          <a:noFill/>
        </p:spPr>
        <p:txBody>
          <a:bodyPr wrap="none" lIns="91440" tIns="45720" rIns="91440" bIns="45720">
            <a:spAutoFit/>
          </a:bodyPr>
          <a:lstStyle/>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Papatoetoe Wesley Methodist Church Sunday School</a:t>
            </a:r>
            <a:endParaRPr lang="en-NZ"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978479048"/>
      </p:ext>
    </p:extLst>
  </p:cSld>
  <p:clrMapOvr>
    <a:masterClrMapping/>
  </p:clrMapOvr>
  <mc:AlternateContent xmlns:mc="http://schemas.openxmlformats.org/markup-compatibility/2006" xmlns:p14="http://schemas.microsoft.com/office/powerpoint/2010/main">
    <mc:Choice Requires="p14">
      <p:transition spd="slow" p14:dur="2750" advClick="0" advTm="3039"/>
    </mc:Choice>
    <mc:Fallback xmlns="">
      <p:transition spd="slow" advClick="0" advTm="303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2|1.3"/>
</p:tagLst>
</file>

<file path=ppt/tags/tag2.xml><?xml version="1.0" encoding="utf-8"?>
<p:tagLst xmlns:a="http://schemas.openxmlformats.org/drawingml/2006/main" xmlns:r="http://schemas.openxmlformats.org/officeDocument/2006/relationships" xmlns:p="http://schemas.openxmlformats.org/presentationml/2006/main">
  <p:tag name="TIMING" val="|5"/>
</p:tagLst>
</file>

<file path=ppt/tags/tag3.xml><?xml version="1.0" encoding="utf-8"?>
<p:tagLst xmlns:a="http://schemas.openxmlformats.org/drawingml/2006/main" xmlns:r="http://schemas.openxmlformats.org/officeDocument/2006/relationships" xmlns:p="http://schemas.openxmlformats.org/presentationml/2006/main">
  <p:tag name="TIMING" val="|3.1|2.4"/>
</p:tagLst>
</file>

<file path=ppt/tags/tag4.xml><?xml version="1.0" encoding="utf-8"?>
<p:tagLst xmlns:a="http://schemas.openxmlformats.org/drawingml/2006/main" xmlns:r="http://schemas.openxmlformats.org/officeDocument/2006/relationships" xmlns:p="http://schemas.openxmlformats.org/presentationml/2006/main">
  <p:tag name="TIMING" val="|5.5"/>
</p:tagLst>
</file>

<file path=ppt/tags/tag5.xml><?xml version="1.0" encoding="utf-8"?>
<p:tagLst xmlns:a="http://schemas.openxmlformats.org/drawingml/2006/main" xmlns:r="http://schemas.openxmlformats.org/officeDocument/2006/relationships" xmlns:p="http://schemas.openxmlformats.org/presentationml/2006/main">
  <p:tag name="TIMING" val="|0.8|1.8|1.7|1.4|1.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07A55F42B75B4A97D9C4B8E52C43EA" ma:contentTypeVersion="14" ma:contentTypeDescription="Create a new document." ma:contentTypeScope="" ma:versionID="d5ef56c2961ff1b7144ac2aa50c11ca1">
  <xsd:schema xmlns:xsd="http://www.w3.org/2001/XMLSchema" xmlns:xs="http://www.w3.org/2001/XMLSchema" xmlns:p="http://schemas.microsoft.com/office/2006/metadata/properties" xmlns:ns3="1cc2db3b-5ace-4e91-ba7b-a193b102d5aa" xmlns:ns4="0632fd96-ba17-4bc6-9c9c-f7c0907ff77b" targetNamespace="http://schemas.microsoft.com/office/2006/metadata/properties" ma:root="true" ma:fieldsID="f02ead16e02933d0f598b6cb7cf8246e" ns3:_="" ns4:_="">
    <xsd:import namespace="1cc2db3b-5ace-4e91-ba7b-a193b102d5aa"/>
    <xsd:import namespace="0632fd96-ba17-4bc6-9c9c-f7c0907ff77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c2db3b-5ace-4e91-ba7b-a193b102d5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632fd96-ba17-4bc6-9c9c-f7c0907ff77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FFC074D-79EC-4BB6-95A7-CBB96C62B7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c2db3b-5ace-4e91-ba7b-a193b102d5aa"/>
    <ds:schemaRef ds:uri="0632fd96-ba17-4bc6-9c9c-f7c0907ff7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988760-2817-49B3-BAB7-FD4237D3BD64}">
  <ds:schemaRefs>
    <ds:schemaRef ds:uri="http://schemas.microsoft.com/sharepoint/v3/contenttype/forms"/>
  </ds:schemaRefs>
</ds:datastoreItem>
</file>

<file path=customXml/itemProps3.xml><?xml version="1.0" encoding="utf-8"?>
<ds:datastoreItem xmlns:ds="http://schemas.openxmlformats.org/officeDocument/2006/customXml" ds:itemID="{6EFFE31E-E457-435C-83A6-A56EEDBB38C6}">
  <ds:schemaRefs>
    <ds:schemaRef ds:uri="http://purl.org/dc/elements/1.1/"/>
    <ds:schemaRef ds:uri="1cc2db3b-5ace-4e91-ba7b-a193b102d5aa"/>
    <ds:schemaRef ds:uri="http://schemas.microsoft.com/office/2006/metadata/properties"/>
    <ds:schemaRef ds:uri="http://schemas.microsoft.com/office/2006/documentManagement/types"/>
    <ds:schemaRef ds:uri="http://purl.org/dc/terms/"/>
    <ds:schemaRef ds:uri="http://schemas.microsoft.com/office/infopath/2007/PartnerControls"/>
    <ds:schemaRef ds:uri="http://purl.org/dc/dcmitype/"/>
    <ds:schemaRef ds:uri="http://www.w3.org/XML/1998/namespace"/>
    <ds:schemaRef ds:uri="http://schemas.openxmlformats.org/package/2006/metadata/core-properties"/>
    <ds:schemaRef ds:uri="0632fd96-ba17-4bc6-9c9c-f7c0907ff77b"/>
  </ds:schemaRefs>
</ds:datastoreItem>
</file>

<file path=docProps/app.xml><?xml version="1.0" encoding="utf-8"?>
<Properties xmlns="http://schemas.openxmlformats.org/officeDocument/2006/extended-properties" xmlns:vt="http://schemas.openxmlformats.org/officeDocument/2006/docPropsVTypes">
  <Template>Office Theme</Template>
  <TotalTime>1288</TotalTime>
  <Words>711</Words>
  <Application>Microsoft Office PowerPoint</Application>
  <PresentationFormat>Widescreen</PresentationFormat>
  <Paragraphs>54</Paragraphs>
  <Slides>12</Slides>
  <Notes>1</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Palatino Linotype</vt:lpstr>
      <vt:lpstr>Office Theme</vt:lpstr>
      <vt:lpstr>PowerPoint Presentation</vt:lpstr>
      <vt:lpstr> Malvern Co-Operating Parish, Darfield</vt:lpstr>
      <vt:lpstr>PowerPoint Presentation</vt:lpstr>
      <vt:lpstr>    </vt:lpstr>
      <vt:lpstr>Wellington Methodist Parish</vt:lpstr>
      <vt:lpstr>  At the beginning of December their wall was finished and they were very pleased to hold their first combined service since January 2020.  What started out as a blank canvas became a very vibrant mural of which they are all proud!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News – from some recipients of the “Let the Children Live” grants for 2018</dc:title>
  <dc:creator>admin@missionresourcing.org.nz</dc:creator>
  <cp:lastModifiedBy>Mission Resourcing Admin</cp:lastModifiedBy>
  <cp:revision>157</cp:revision>
  <dcterms:created xsi:type="dcterms:W3CDTF">2018-06-15T01:33:10Z</dcterms:created>
  <dcterms:modified xsi:type="dcterms:W3CDTF">2022-02-02T23:10:18Z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0x010100C407A55F42B75B4A97D9C4B8E52C43EA</vt:lpwstr>
  </property>
</Properties>
</file>